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1" r:id="rId5"/>
    <p:sldId id="278" r:id="rId6"/>
    <p:sldId id="282" r:id="rId7"/>
    <p:sldId id="279" r:id="rId8"/>
    <p:sldId id="283" r:id="rId9"/>
    <p:sldId id="284" r:id="rId10"/>
    <p:sldId id="285" r:id="rId11"/>
    <p:sldId id="301" r:id="rId12"/>
    <p:sldId id="292" r:id="rId13"/>
    <p:sldId id="302" r:id="rId14"/>
    <p:sldId id="294" r:id="rId15"/>
    <p:sldId id="259" r:id="rId16"/>
    <p:sldId id="260" r:id="rId17"/>
    <p:sldId id="287" r:id="rId18"/>
    <p:sldId id="288" r:id="rId19"/>
    <p:sldId id="289" r:id="rId20"/>
    <p:sldId id="290" r:id="rId21"/>
    <p:sldId id="261" r:id="rId22"/>
    <p:sldId id="295" r:id="rId23"/>
    <p:sldId id="296" r:id="rId24"/>
    <p:sldId id="297" r:id="rId25"/>
    <p:sldId id="298" r:id="rId26"/>
    <p:sldId id="299" r:id="rId27"/>
    <p:sldId id="262" r:id="rId28"/>
    <p:sldId id="291" r:id="rId29"/>
    <p:sldId id="267" r:id="rId30"/>
    <p:sldId id="268" r:id="rId31"/>
    <p:sldId id="269" r:id="rId32"/>
    <p:sldId id="300" r:id="rId33"/>
    <p:sldId id="270" r:id="rId34"/>
    <p:sldId id="280" r:id="rId35"/>
    <p:sldId id="271" r:id="rId36"/>
    <p:sldId id="272" r:id="rId37"/>
    <p:sldId id="273" r:id="rId38"/>
    <p:sldId id="274" r:id="rId39"/>
    <p:sldId id="275" r:id="rId40"/>
  </p:sldIdLst>
  <p:sldSz cx="9144000" cy="6858000" type="screen4x3"/>
  <p:notesSz cx="6794500" cy="9931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F9E1716A-28C0-481E-AE45-5EB08A82F84D}" type="datetimeFigureOut">
              <a:rPr lang="nl-NL" smtClean="0"/>
              <a:t>29-12-2024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E5790B-B229-406C-AE59-D8E27F92C3FE}" type="slidenum">
              <a:rPr lang="nl-NL" smtClean="0"/>
              <a:t>‹#›</a:t>
            </a:fld>
            <a:endParaRPr lang="nl-NL"/>
          </a:p>
        </p:txBody>
      </p:sp>
    </p:spTree>
    <p:extLst>
      <p:ext uri="{BB962C8B-B14F-4D97-AF65-F5344CB8AC3E}">
        <p14:creationId xmlns:p14="http://schemas.microsoft.com/office/powerpoint/2010/main" val="250287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F9E1716A-28C0-481E-AE45-5EB08A82F84D}" type="datetimeFigureOut">
              <a:rPr lang="nl-NL" smtClean="0"/>
              <a:t>29-12-2024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E5790B-B229-406C-AE59-D8E27F92C3FE}" type="slidenum">
              <a:rPr lang="nl-NL" smtClean="0"/>
              <a:t>‹#›</a:t>
            </a:fld>
            <a:endParaRPr lang="nl-NL"/>
          </a:p>
        </p:txBody>
      </p:sp>
    </p:spTree>
    <p:extLst>
      <p:ext uri="{BB962C8B-B14F-4D97-AF65-F5344CB8AC3E}">
        <p14:creationId xmlns:p14="http://schemas.microsoft.com/office/powerpoint/2010/main" val="328403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F9E1716A-28C0-481E-AE45-5EB08A82F84D}" type="datetimeFigureOut">
              <a:rPr lang="nl-NL" smtClean="0"/>
              <a:t>29-12-2024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E5790B-B229-406C-AE59-D8E27F92C3FE}" type="slidenum">
              <a:rPr lang="nl-NL" smtClean="0"/>
              <a:t>‹#›</a:t>
            </a:fld>
            <a:endParaRPr lang="nl-NL"/>
          </a:p>
        </p:txBody>
      </p:sp>
    </p:spTree>
    <p:extLst>
      <p:ext uri="{BB962C8B-B14F-4D97-AF65-F5344CB8AC3E}">
        <p14:creationId xmlns:p14="http://schemas.microsoft.com/office/powerpoint/2010/main" val="110979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F9E1716A-28C0-481E-AE45-5EB08A82F84D}" type="datetimeFigureOut">
              <a:rPr lang="nl-NL" smtClean="0"/>
              <a:t>29-12-2024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E5790B-B229-406C-AE59-D8E27F92C3FE}" type="slidenum">
              <a:rPr lang="nl-NL" smtClean="0"/>
              <a:t>‹#›</a:t>
            </a:fld>
            <a:endParaRPr lang="nl-NL"/>
          </a:p>
        </p:txBody>
      </p:sp>
    </p:spTree>
    <p:extLst>
      <p:ext uri="{BB962C8B-B14F-4D97-AF65-F5344CB8AC3E}">
        <p14:creationId xmlns:p14="http://schemas.microsoft.com/office/powerpoint/2010/main" val="196927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1716A-28C0-481E-AE45-5EB08A82F84D}" type="datetimeFigureOut">
              <a:rPr lang="nl-NL" smtClean="0"/>
              <a:t>29-12-2024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E5790B-B229-406C-AE59-D8E27F92C3FE}" type="slidenum">
              <a:rPr lang="nl-NL" smtClean="0"/>
              <a:t>‹#›</a:t>
            </a:fld>
            <a:endParaRPr lang="nl-NL"/>
          </a:p>
        </p:txBody>
      </p:sp>
    </p:spTree>
    <p:extLst>
      <p:ext uri="{BB962C8B-B14F-4D97-AF65-F5344CB8AC3E}">
        <p14:creationId xmlns:p14="http://schemas.microsoft.com/office/powerpoint/2010/main" val="113566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F9E1716A-28C0-481E-AE45-5EB08A82F84D}" type="datetimeFigureOut">
              <a:rPr lang="nl-NL" smtClean="0"/>
              <a:t>29-12-2024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E5790B-B229-406C-AE59-D8E27F92C3FE}" type="slidenum">
              <a:rPr lang="nl-NL" smtClean="0"/>
              <a:t>‹#›</a:t>
            </a:fld>
            <a:endParaRPr lang="nl-NL"/>
          </a:p>
        </p:txBody>
      </p:sp>
    </p:spTree>
    <p:extLst>
      <p:ext uri="{BB962C8B-B14F-4D97-AF65-F5344CB8AC3E}">
        <p14:creationId xmlns:p14="http://schemas.microsoft.com/office/powerpoint/2010/main" val="64299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F9E1716A-28C0-481E-AE45-5EB08A82F84D}" type="datetimeFigureOut">
              <a:rPr lang="nl-NL" smtClean="0"/>
              <a:t>29-12-2024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7E5790B-B229-406C-AE59-D8E27F92C3FE}" type="slidenum">
              <a:rPr lang="nl-NL" smtClean="0"/>
              <a:t>‹#›</a:t>
            </a:fld>
            <a:endParaRPr lang="nl-NL"/>
          </a:p>
        </p:txBody>
      </p:sp>
    </p:spTree>
    <p:extLst>
      <p:ext uri="{BB962C8B-B14F-4D97-AF65-F5344CB8AC3E}">
        <p14:creationId xmlns:p14="http://schemas.microsoft.com/office/powerpoint/2010/main" val="365222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F9E1716A-28C0-481E-AE45-5EB08A82F84D}" type="datetimeFigureOut">
              <a:rPr lang="nl-NL" smtClean="0"/>
              <a:t>29-12-2024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7E5790B-B229-406C-AE59-D8E27F92C3FE}" type="slidenum">
              <a:rPr lang="nl-NL" smtClean="0"/>
              <a:t>‹#›</a:t>
            </a:fld>
            <a:endParaRPr lang="nl-NL"/>
          </a:p>
        </p:txBody>
      </p:sp>
    </p:spTree>
    <p:extLst>
      <p:ext uri="{BB962C8B-B14F-4D97-AF65-F5344CB8AC3E}">
        <p14:creationId xmlns:p14="http://schemas.microsoft.com/office/powerpoint/2010/main" val="328382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1716A-28C0-481E-AE45-5EB08A82F84D}" type="datetimeFigureOut">
              <a:rPr lang="nl-NL" smtClean="0"/>
              <a:t>29-12-2024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7E5790B-B229-406C-AE59-D8E27F92C3FE}" type="slidenum">
              <a:rPr lang="nl-NL" smtClean="0"/>
              <a:t>‹#›</a:t>
            </a:fld>
            <a:endParaRPr lang="nl-NL"/>
          </a:p>
        </p:txBody>
      </p:sp>
    </p:spTree>
    <p:extLst>
      <p:ext uri="{BB962C8B-B14F-4D97-AF65-F5344CB8AC3E}">
        <p14:creationId xmlns:p14="http://schemas.microsoft.com/office/powerpoint/2010/main" val="4576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1716A-28C0-481E-AE45-5EB08A82F84D}" type="datetimeFigureOut">
              <a:rPr lang="nl-NL" smtClean="0"/>
              <a:t>29-12-2024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E5790B-B229-406C-AE59-D8E27F92C3FE}" type="slidenum">
              <a:rPr lang="nl-NL" smtClean="0"/>
              <a:t>‹#›</a:t>
            </a:fld>
            <a:endParaRPr lang="nl-NL"/>
          </a:p>
        </p:txBody>
      </p:sp>
    </p:spTree>
    <p:extLst>
      <p:ext uri="{BB962C8B-B14F-4D97-AF65-F5344CB8AC3E}">
        <p14:creationId xmlns:p14="http://schemas.microsoft.com/office/powerpoint/2010/main" val="302169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1716A-28C0-481E-AE45-5EB08A82F84D}" type="datetimeFigureOut">
              <a:rPr lang="nl-NL" smtClean="0"/>
              <a:t>29-12-2024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E5790B-B229-406C-AE59-D8E27F92C3FE}" type="slidenum">
              <a:rPr lang="nl-NL" smtClean="0"/>
              <a:t>‹#›</a:t>
            </a:fld>
            <a:endParaRPr lang="nl-NL"/>
          </a:p>
        </p:txBody>
      </p:sp>
    </p:spTree>
    <p:extLst>
      <p:ext uri="{BB962C8B-B14F-4D97-AF65-F5344CB8AC3E}">
        <p14:creationId xmlns:p14="http://schemas.microsoft.com/office/powerpoint/2010/main" val="27673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1716A-28C0-481E-AE45-5EB08A82F84D}" type="datetimeFigureOut">
              <a:rPr lang="nl-NL" smtClean="0"/>
              <a:t>29-12-2024</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5790B-B229-406C-AE59-D8E27F92C3FE}" type="slidenum">
              <a:rPr lang="nl-NL" smtClean="0"/>
              <a:t>‹#›</a:t>
            </a:fld>
            <a:endParaRPr lang="nl-NL"/>
          </a:p>
        </p:txBody>
      </p:sp>
    </p:spTree>
    <p:extLst>
      <p:ext uri="{BB962C8B-B14F-4D97-AF65-F5344CB8AC3E}">
        <p14:creationId xmlns:p14="http://schemas.microsoft.com/office/powerpoint/2010/main" val="134437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b="1" dirty="0"/>
              <a:t>The </a:t>
            </a:r>
            <a:r>
              <a:rPr lang="nl-NL" b="1" dirty="0" err="1"/>
              <a:t>birth</a:t>
            </a:r>
            <a:r>
              <a:rPr lang="nl-NL" b="1" dirty="0"/>
              <a:t> of the human </a:t>
            </a:r>
            <a:r>
              <a:rPr lang="nl-NL" b="1" dirty="0" err="1"/>
              <a:t>sciences</a:t>
            </a:r>
            <a:endParaRPr lang="nl-NL" b="1" dirty="0"/>
          </a:p>
        </p:txBody>
      </p:sp>
      <p:sp>
        <p:nvSpPr>
          <p:cNvPr id="3" name="Subtitle 2"/>
          <p:cNvSpPr>
            <a:spLocks noGrp="1"/>
          </p:cNvSpPr>
          <p:nvPr>
            <p:ph type="subTitle" idx="1"/>
          </p:nvPr>
        </p:nvSpPr>
        <p:spPr/>
        <p:txBody>
          <a:bodyPr/>
          <a:lstStyle/>
          <a:p>
            <a:endParaRPr lang="nl-NL" dirty="0"/>
          </a:p>
          <a:p>
            <a:r>
              <a:rPr lang="nl-NL" dirty="0"/>
              <a:t>Harry Oosterhuis</a:t>
            </a:r>
          </a:p>
        </p:txBody>
      </p:sp>
    </p:spTree>
    <p:extLst>
      <p:ext uri="{BB962C8B-B14F-4D97-AF65-F5344CB8AC3E}">
        <p14:creationId xmlns:p14="http://schemas.microsoft.com/office/powerpoint/2010/main" val="122187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400" b="1" dirty="0"/>
            </a:br>
            <a:br>
              <a:rPr lang="en-US" sz="2400" b="1" dirty="0"/>
            </a:br>
            <a:r>
              <a:rPr lang="en-US" sz="3100" b="1" dirty="0"/>
              <a:t>Are the human sciences part of the natural sciences or not </a:t>
            </a:r>
            <a:r>
              <a:rPr lang="en-US" sz="3100" b="1" dirty="0">
                <a:sym typeface="Wingdings" panose="05000000000000000000" pitchFamily="2" charset="2"/>
              </a:rPr>
              <a:t> </a:t>
            </a:r>
            <a:r>
              <a:rPr lang="en-US" sz="3100" b="1" dirty="0"/>
              <a:t>Are they part of the ‘cultural sciences’? </a:t>
            </a:r>
            <a:br>
              <a:rPr lang="nl-NL" sz="3100" b="1" dirty="0"/>
            </a:br>
            <a:endParaRPr lang="nl-NL" sz="3100" b="1" dirty="0"/>
          </a:p>
        </p:txBody>
      </p:sp>
      <p:sp>
        <p:nvSpPr>
          <p:cNvPr id="3" name="Content Placeholder 2"/>
          <p:cNvSpPr>
            <a:spLocks noGrp="1"/>
          </p:cNvSpPr>
          <p:nvPr>
            <p:ph idx="1"/>
          </p:nvPr>
        </p:nvSpPr>
        <p:spPr/>
        <p:txBody>
          <a:bodyPr>
            <a:noAutofit/>
          </a:bodyPr>
          <a:lstStyle/>
          <a:p>
            <a:pPr marL="0" indent="0">
              <a:buNone/>
            </a:pPr>
            <a:r>
              <a:rPr lang="en-US" sz="2000" dirty="0"/>
              <a:t>		        </a:t>
            </a:r>
            <a:r>
              <a:rPr lang="en-US" sz="2000" b="1" dirty="0"/>
              <a:t>Views of ‘human nature’</a:t>
            </a:r>
            <a:endParaRPr lang="en-US" sz="2000" dirty="0"/>
          </a:p>
          <a:p>
            <a:pPr marL="0" indent="0">
              <a:buNone/>
            </a:pPr>
            <a:endParaRPr lang="en-US" sz="2000" b="1" dirty="0"/>
          </a:p>
          <a:p>
            <a:pPr marL="0" indent="0">
              <a:buNone/>
            </a:pPr>
            <a:r>
              <a:rPr lang="en-US" sz="2000" b="1" dirty="0"/>
              <a:t>Naturalist 		 		Humanist or ‘</a:t>
            </a:r>
            <a:r>
              <a:rPr lang="en-US" sz="2000" b="1" dirty="0" err="1"/>
              <a:t>culturalist</a:t>
            </a:r>
            <a:r>
              <a:rPr lang="en-US" sz="2000" b="1" dirty="0"/>
              <a:t>’</a:t>
            </a:r>
            <a:br>
              <a:rPr lang="nl-NL" sz="2000" b="1" dirty="0"/>
            </a:br>
            <a:endParaRPr lang="nl-NL" sz="2000" b="1" dirty="0"/>
          </a:p>
          <a:p>
            <a:pPr marL="0" indent="0">
              <a:buNone/>
            </a:pPr>
            <a:r>
              <a:rPr lang="en-US" sz="2000" dirty="0"/>
              <a:t>human nature as 				 human nature as the product of</a:t>
            </a:r>
          </a:p>
          <a:p>
            <a:pPr marL="0" indent="0">
              <a:buNone/>
            </a:pPr>
            <a:r>
              <a:rPr lang="en-US" sz="2000" dirty="0"/>
              <a:t>given by biology				 social and cultural meanings</a:t>
            </a:r>
            <a:endParaRPr lang="nl-NL" sz="2000" b="1" dirty="0"/>
          </a:p>
          <a:p>
            <a:pPr marL="0" indent="0">
              <a:buNone/>
            </a:pPr>
            <a:r>
              <a:rPr lang="nl-NL" sz="2000" b="1" dirty="0"/>
              <a:t>		</a:t>
            </a:r>
          </a:p>
          <a:p>
            <a:pPr marL="0" indent="0">
              <a:buNone/>
            </a:pPr>
            <a:endParaRPr lang="nl-NL" sz="2000" b="1" dirty="0"/>
          </a:p>
          <a:p>
            <a:pPr marL="0" indent="0">
              <a:buNone/>
            </a:pPr>
            <a:r>
              <a:rPr lang="nl-NL" sz="2000" b="1" dirty="0"/>
              <a:t>		</a:t>
            </a:r>
            <a:r>
              <a:rPr lang="en-US" sz="2000" b="1" dirty="0"/>
              <a:t>Explanations of ‘human nature’</a:t>
            </a:r>
            <a:br>
              <a:rPr lang="nl-NL" sz="2000" b="1" dirty="0"/>
            </a:br>
            <a:endParaRPr lang="nl-NL" sz="2000" b="1" dirty="0"/>
          </a:p>
          <a:p>
            <a:pPr marL="0" indent="0">
              <a:buNone/>
            </a:pPr>
            <a:r>
              <a:rPr lang="en-US" sz="2000" b="1" dirty="0">
                <a:sym typeface="Wingdings" panose="05000000000000000000" pitchFamily="2" charset="2"/>
              </a:rPr>
              <a:t>D</a:t>
            </a:r>
            <a:r>
              <a:rPr lang="en-US" sz="2000" b="1" dirty="0"/>
              <a:t>eterministic 		   			Voluntarist</a:t>
            </a:r>
            <a:br>
              <a:rPr lang="en-US" sz="2000" b="1" dirty="0"/>
            </a:br>
            <a:endParaRPr lang="en-US" sz="2000" dirty="0"/>
          </a:p>
          <a:p>
            <a:pPr marL="0" indent="0">
              <a:buNone/>
            </a:pPr>
            <a:endParaRPr lang="nl-NL" sz="4900" dirty="0"/>
          </a:p>
        </p:txBody>
      </p:sp>
      <p:sp>
        <p:nvSpPr>
          <p:cNvPr id="4" name="Down Arrow 3"/>
          <p:cNvSpPr/>
          <p:nvPr/>
        </p:nvSpPr>
        <p:spPr>
          <a:xfrm>
            <a:off x="999375" y="399569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Down Arrow 4"/>
          <p:cNvSpPr/>
          <p:nvPr/>
        </p:nvSpPr>
        <p:spPr>
          <a:xfrm>
            <a:off x="6156176" y="399569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Straight Arrow Connector 6"/>
          <p:cNvCxnSpPr/>
          <p:nvPr/>
        </p:nvCxnSpPr>
        <p:spPr>
          <a:xfrm>
            <a:off x="3707904" y="1988840"/>
            <a:ext cx="206652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763688" y="1988840"/>
            <a:ext cx="187220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23928" y="4791276"/>
            <a:ext cx="2016224" cy="581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979712" y="4791276"/>
            <a:ext cx="1872208" cy="581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Left-Right Arrow 5"/>
          <p:cNvSpPr/>
          <p:nvPr/>
        </p:nvSpPr>
        <p:spPr>
          <a:xfrm>
            <a:off x="3171836" y="2346962"/>
            <a:ext cx="1216152"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Left-Right Arrow 10"/>
          <p:cNvSpPr/>
          <p:nvPr/>
        </p:nvSpPr>
        <p:spPr>
          <a:xfrm>
            <a:off x="3315852" y="5082246"/>
            <a:ext cx="1216152"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6306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76" y="188640"/>
            <a:ext cx="8229600" cy="1143000"/>
          </a:xfrm>
        </p:spPr>
        <p:txBody>
          <a:bodyPr>
            <a:normAutofit fontScale="90000"/>
          </a:bodyPr>
          <a:lstStyle/>
          <a:p>
            <a:r>
              <a:rPr lang="nl-NL" sz="3600" b="1" dirty="0" err="1"/>
              <a:t>Two</a:t>
            </a:r>
            <a:r>
              <a:rPr lang="nl-NL" sz="3600" b="1" dirty="0"/>
              <a:t> </a:t>
            </a:r>
            <a:r>
              <a:rPr lang="nl-NL" sz="3600" b="1" dirty="0" err="1"/>
              <a:t>historical</a:t>
            </a:r>
            <a:r>
              <a:rPr lang="nl-NL" sz="3600" b="1" dirty="0"/>
              <a:t> </a:t>
            </a:r>
            <a:r>
              <a:rPr lang="nl-NL" sz="3600" b="1" dirty="0" err="1"/>
              <a:t>legacies</a:t>
            </a:r>
            <a:r>
              <a:rPr lang="nl-NL" sz="3600" b="1" dirty="0"/>
              <a:t> of </a:t>
            </a:r>
            <a:r>
              <a:rPr lang="nl-NL" sz="3600" b="1" dirty="0" err="1"/>
              <a:t>the</a:t>
            </a:r>
            <a:r>
              <a:rPr lang="nl-NL" sz="3600" b="1" dirty="0"/>
              <a:t> human </a:t>
            </a:r>
            <a:r>
              <a:rPr lang="nl-NL" sz="3600" b="1" dirty="0" err="1"/>
              <a:t>sciences</a:t>
            </a:r>
            <a:r>
              <a:rPr lang="nl-NL" sz="3600" b="1" dirty="0"/>
              <a:t>:</a:t>
            </a:r>
            <a:r>
              <a:rPr lang="nl-NL" b="1" dirty="0"/>
              <a:t> </a:t>
            </a:r>
            <a:br>
              <a:rPr lang="nl-NL" b="1" dirty="0"/>
            </a:br>
            <a:r>
              <a:rPr lang="nl-NL" sz="2700" b="1" dirty="0" err="1"/>
              <a:t>Humanism</a:t>
            </a:r>
            <a:r>
              <a:rPr lang="nl-NL" sz="2700" b="1" dirty="0"/>
              <a:t> (</a:t>
            </a:r>
            <a:r>
              <a:rPr lang="nl-NL" sz="2700" b="1" i="1" dirty="0" err="1"/>
              <a:t>humanities</a:t>
            </a:r>
            <a:r>
              <a:rPr lang="nl-NL" sz="2700" b="1" dirty="0"/>
              <a:t>) </a:t>
            </a:r>
            <a:r>
              <a:rPr lang="nl-NL" sz="2700" b="1" dirty="0">
                <a:sym typeface="Wingdings" panose="05000000000000000000" pitchFamily="2" charset="2"/>
              </a:rPr>
              <a:t> </a:t>
            </a:r>
            <a:r>
              <a:rPr lang="nl-NL" sz="2700" b="1" dirty="0" err="1">
                <a:sym typeface="Wingdings" panose="05000000000000000000" pitchFamily="2" charset="2"/>
              </a:rPr>
              <a:t>Scientism</a:t>
            </a:r>
            <a:r>
              <a:rPr lang="nl-NL" sz="2700" b="1" dirty="0">
                <a:sym typeface="Wingdings" panose="05000000000000000000" pitchFamily="2" charset="2"/>
              </a:rPr>
              <a:t> (</a:t>
            </a:r>
            <a:r>
              <a:rPr lang="nl-NL" sz="2700" b="1" i="1" dirty="0" err="1">
                <a:sym typeface="Wingdings" panose="05000000000000000000" pitchFamily="2" charset="2"/>
              </a:rPr>
              <a:t>natural</a:t>
            </a:r>
            <a:r>
              <a:rPr lang="nl-NL" sz="2700" b="1" i="1" dirty="0">
                <a:sym typeface="Wingdings" panose="05000000000000000000" pitchFamily="2" charset="2"/>
              </a:rPr>
              <a:t> </a:t>
            </a:r>
            <a:r>
              <a:rPr lang="nl-NL" sz="2700" b="1" i="1" dirty="0" err="1">
                <a:sym typeface="Wingdings" panose="05000000000000000000" pitchFamily="2" charset="2"/>
              </a:rPr>
              <a:t>science</a:t>
            </a:r>
            <a:r>
              <a:rPr lang="nl-NL" sz="2700" b="1" dirty="0">
                <a:sym typeface="Wingdings" panose="05000000000000000000" pitchFamily="2" charset="2"/>
              </a:rPr>
              <a:t>)</a:t>
            </a:r>
            <a:r>
              <a:rPr lang="nl-NL" sz="3600" b="1" dirty="0"/>
              <a:t>  </a:t>
            </a:r>
          </a:p>
        </p:txBody>
      </p:sp>
      <p:sp>
        <p:nvSpPr>
          <p:cNvPr id="3" name="Content Placeholder 2"/>
          <p:cNvSpPr>
            <a:spLocks noGrp="1"/>
          </p:cNvSpPr>
          <p:nvPr>
            <p:ph idx="1"/>
          </p:nvPr>
        </p:nvSpPr>
        <p:spPr/>
        <p:txBody>
          <a:bodyPr>
            <a:noAutofit/>
          </a:bodyPr>
          <a:lstStyle/>
          <a:p>
            <a:r>
              <a:rPr lang="en-US" sz="2000" b="1" dirty="0"/>
              <a:t>The humanist or ‘</a:t>
            </a:r>
            <a:r>
              <a:rPr lang="en-US" sz="2000" b="1" dirty="0" err="1"/>
              <a:t>culturalist</a:t>
            </a:r>
            <a:r>
              <a:rPr lang="en-US" sz="2000" b="1" dirty="0"/>
              <a:t>’ self-image of man</a:t>
            </a:r>
            <a:r>
              <a:rPr lang="en-US" sz="2000" dirty="0"/>
              <a:t>: human beings as basically sovereign, self-conscious, active and rational subjects, in control of their faculties, in charge of their actions and being able to direct their own fate.</a:t>
            </a:r>
          </a:p>
          <a:p>
            <a:pPr>
              <a:buFont typeface="Wingdings"/>
              <a:buChar char="à"/>
            </a:pPr>
            <a:r>
              <a:rPr lang="en-US" sz="2000" b="1" dirty="0"/>
              <a:t>Renaissance and Enlightenment:</a:t>
            </a:r>
            <a:r>
              <a:rPr lang="en-US" sz="2000" dirty="0"/>
              <a:t> the view of man as a superior and exceptional being because of his unique ability to reason, to act as a conscious and responsible agent and to explain and dominate the world. Voluntarist perspective: man’s history is one of liberation and emancipation from the constraints of nature. </a:t>
            </a:r>
          </a:p>
          <a:p>
            <a:r>
              <a:rPr lang="en-US" sz="2000" b="1" dirty="0"/>
              <a:t>The positivist, scientist, naturalist view</a:t>
            </a:r>
            <a:r>
              <a:rPr lang="en-US" sz="2000" dirty="0"/>
              <a:t>: like other living creatures, man is part of nature and determined by natural laws, conditioned by his biological make-up or his living-environment. </a:t>
            </a:r>
          </a:p>
          <a:p>
            <a:pPr>
              <a:buFont typeface="Wingdings"/>
              <a:buChar char="à"/>
            </a:pPr>
            <a:r>
              <a:rPr lang="en-US" sz="2000" b="1" dirty="0"/>
              <a:t>Scientific Revolution and Enlightenment:</a:t>
            </a:r>
            <a:r>
              <a:rPr lang="en-US" sz="2000" dirty="0">
                <a:sym typeface="Wingdings" panose="05000000000000000000" pitchFamily="2" charset="2"/>
              </a:rPr>
              <a:t> ma</a:t>
            </a:r>
            <a:r>
              <a:rPr lang="en-US" sz="2000" dirty="0"/>
              <a:t>n can be studied as a being who is part of nature, determined by natural laws, cannot escape the forces of a blind and indifferent nature.</a:t>
            </a:r>
          </a:p>
          <a:p>
            <a:pPr marL="0" indent="0">
              <a:buNone/>
            </a:pPr>
            <a:endParaRPr lang="en-US" sz="2000" dirty="0"/>
          </a:p>
          <a:p>
            <a:pPr marL="0" indent="0">
              <a:buNone/>
            </a:pPr>
            <a:r>
              <a:rPr lang="en-US" sz="2000" dirty="0"/>
              <a:t>		The ambivalence of the Enlightenment </a:t>
            </a:r>
            <a:endParaRPr lang="nl-NL" sz="2000" dirty="0"/>
          </a:p>
          <a:p>
            <a:endParaRPr lang="nl-NL" sz="2000" dirty="0"/>
          </a:p>
        </p:txBody>
      </p:sp>
      <p:sp>
        <p:nvSpPr>
          <p:cNvPr id="4" name="Curved Right Arrow 3"/>
          <p:cNvSpPr/>
          <p:nvPr/>
        </p:nvSpPr>
        <p:spPr>
          <a:xfrm>
            <a:off x="35496" y="3068960"/>
            <a:ext cx="509776" cy="37890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Curved Left Arrow 4"/>
          <p:cNvSpPr/>
          <p:nvPr/>
        </p:nvSpPr>
        <p:spPr>
          <a:xfrm>
            <a:off x="8316416" y="5589240"/>
            <a:ext cx="731520" cy="12687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567114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r>
              <a:rPr lang="nl-NL" sz="3600" b="1" dirty="0"/>
              <a:t>‘Human nature’: </a:t>
            </a:r>
            <a:r>
              <a:rPr lang="nl-NL" sz="3600" b="1" dirty="0" err="1"/>
              <a:t>meaning</a:t>
            </a:r>
            <a:r>
              <a:rPr lang="nl-NL" sz="3600" b="1" dirty="0"/>
              <a:t> </a:t>
            </a:r>
            <a:r>
              <a:rPr lang="nl-NL" sz="3600" b="1" dirty="0" err="1"/>
              <a:t>not</a:t>
            </a:r>
            <a:r>
              <a:rPr lang="nl-NL" sz="3600" b="1" dirty="0"/>
              <a:t> </a:t>
            </a:r>
            <a:r>
              <a:rPr lang="nl-NL" sz="3600" b="1" dirty="0" err="1"/>
              <a:t>self</a:t>
            </a:r>
            <a:r>
              <a:rPr lang="nl-NL" sz="3600" b="1" dirty="0"/>
              <a:t>-evident </a:t>
            </a:r>
            <a:r>
              <a:rPr lang="nl-NL" sz="3600" b="1" dirty="0">
                <a:sym typeface="Wingdings" panose="05000000000000000000" pitchFamily="2" charset="2"/>
              </a:rPr>
              <a:t> </a:t>
            </a:r>
            <a:r>
              <a:rPr lang="nl-NL" sz="3600" b="1" dirty="0" err="1"/>
              <a:t>essentially</a:t>
            </a:r>
            <a:r>
              <a:rPr lang="nl-NL" sz="3600" b="1" dirty="0"/>
              <a:t> </a:t>
            </a:r>
            <a:r>
              <a:rPr lang="nl-NL" sz="3600" b="1" dirty="0" err="1"/>
              <a:t>contested</a:t>
            </a:r>
            <a:r>
              <a:rPr lang="nl-NL" sz="3600" b="1" dirty="0"/>
              <a:t> concept </a:t>
            </a:r>
          </a:p>
        </p:txBody>
      </p:sp>
      <p:sp>
        <p:nvSpPr>
          <p:cNvPr id="3" name="Content Placeholder 2"/>
          <p:cNvSpPr>
            <a:spLocks noGrp="1"/>
          </p:cNvSpPr>
          <p:nvPr>
            <p:ph idx="1"/>
          </p:nvPr>
        </p:nvSpPr>
        <p:spPr>
          <a:xfrm>
            <a:off x="467544" y="1268760"/>
            <a:ext cx="8229600" cy="4525963"/>
          </a:xfrm>
        </p:spPr>
        <p:txBody>
          <a:bodyPr>
            <a:noAutofit/>
          </a:bodyPr>
          <a:lstStyle/>
          <a:p>
            <a:r>
              <a:rPr lang="en-US" sz="1800" dirty="0"/>
              <a:t>The key concept in the human and biomedical sciences is problematic </a:t>
            </a:r>
            <a:r>
              <a:rPr lang="en-US" sz="1800" dirty="0">
                <a:sym typeface="Wingdings" panose="05000000000000000000" pitchFamily="2" charset="2"/>
              </a:rPr>
              <a:t> ‘nature’ is not given but always defined by human beings in a cultural context: </a:t>
            </a:r>
            <a:r>
              <a:rPr lang="en-US" sz="1800" dirty="0"/>
              <a:t>it is open to diverse, possibly disputed definitions and value-judgments. </a:t>
            </a:r>
          </a:p>
          <a:p>
            <a:r>
              <a:rPr lang="en-GB" sz="1800" dirty="0"/>
              <a:t>‘Human nature’ can refer to what man </a:t>
            </a:r>
            <a:r>
              <a:rPr lang="en-GB" sz="1800" b="1" dirty="0"/>
              <a:t>supposedly is</a:t>
            </a:r>
            <a:r>
              <a:rPr lang="en-GB" sz="1800" dirty="0"/>
              <a:t> and what (s)he </a:t>
            </a:r>
            <a:r>
              <a:rPr lang="en-GB" sz="1800" b="1" dirty="0"/>
              <a:t>should be</a:t>
            </a:r>
            <a:r>
              <a:rPr lang="en-GB" sz="1800" dirty="0"/>
              <a:t>: mixture of scientific ‘facts’ and sociocultural, ethical and political values and objectives. </a:t>
            </a:r>
            <a:r>
              <a:rPr lang="en-US" sz="1800" dirty="0">
                <a:sym typeface="Wingdings" panose="05000000000000000000" pitchFamily="2" charset="2"/>
              </a:rPr>
              <a:t> The </a:t>
            </a:r>
            <a:r>
              <a:rPr lang="en-US" sz="1800" b="1" dirty="0"/>
              <a:t>naturalist fallacy</a:t>
            </a:r>
            <a:r>
              <a:rPr lang="en-US" sz="1800" dirty="0"/>
              <a:t>: the confusion between and conflation of empirical facts of nature and moral, political and ideological values: the projection of what is considered morally, socially and politically desirable, in a supposedly given natural essence and potential.</a:t>
            </a:r>
            <a:endParaRPr lang="nl-NL" sz="1800" dirty="0"/>
          </a:p>
          <a:p>
            <a:r>
              <a:rPr lang="en-US" sz="1800" dirty="0"/>
              <a:t>‘Human nature’ used to promote specific social, cultural, religious or political claims about what man should be. </a:t>
            </a:r>
            <a:r>
              <a:rPr lang="en-US" sz="1800" dirty="0">
                <a:sym typeface="Wingdings" panose="05000000000000000000" pitchFamily="2" charset="2"/>
              </a:rPr>
              <a:t> I</a:t>
            </a:r>
            <a:r>
              <a:rPr lang="en-US" sz="1800" dirty="0"/>
              <a:t>n the light of such claims ‘nature’ always seems to be on one’s side, just like people of different religious creeds tend to believe that God is on their side. (Enlightened proponents of human rights as well as the Nazi’s used their particular notions about ‘human nature’ to underpin their claims and policies). </a:t>
            </a:r>
          </a:p>
          <a:p>
            <a:r>
              <a:rPr lang="en-US" sz="1800" dirty="0"/>
              <a:t>Referring to ‘nature’ as a basis for moral and political claims and social interventions is so attractive because of the suggestion that they are underpinned by the authority of ‘objective’ scientific knowledge and that further political or ethical debate can be ruled out. </a:t>
            </a:r>
            <a:endParaRPr lang="nl-NL" dirty="0"/>
          </a:p>
        </p:txBody>
      </p:sp>
    </p:spTree>
    <p:extLst>
      <p:ext uri="{BB962C8B-B14F-4D97-AF65-F5344CB8AC3E}">
        <p14:creationId xmlns:p14="http://schemas.microsoft.com/office/powerpoint/2010/main" val="250402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scientific knowledge </a:t>
            </a:r>
            <a:br>
              <a:rPr lang="en-US" b="1" dirty="0"/>
            </a:br>
            <a:r>
              <a:rPr lang="en-US" b="1" dirty="0"/>
              <a:t>of man  about?</a:t>
            </a:r>
            <a:endParaRPr lang="nl-NL" b="1" dirty="0"/>
          </a:p>
        </p:txBody>
      </p:sp>
      <p:sp>
        <p:nvSpPr>
          <p:cNvPr id="3" name="Content Placeholder 2"/>
          <p:cNvSpPr>
            <a:spLocks noGrp="1"/>
          </p:cNvSpPr>
          <p:nvPr>
            <p:ph idx="1"/>
          </p:nvPr>
        </p:nvSpPr>
        <p:spPr>
          <a:xfrm>
            <a:off x="467544" y="1600200"/>
            <a:ext cx="8219256" cy="4525963"/>
          </a:xfrm>
        </p:spPr>
        <p:txBody>
          <a:bodyPr>
            <a:noAutofit/>
          </a:bodyPr>
          <a:lstStyle/>
          <a:p>
            <a:r>
              <a:rPr lang="en-US" sz="2000" dirty="0"/>
              <a:t>Do the human sciences uncover the reality of an essential, given nature of man that is part of nature in general? </a:t>
            </a:r>
          </a:p>
          <a:p>
            <a:r>
              <a:rPr lang="en-US" sz="2000" dirty="0"/>
              <a:t>Or is scientific knowledge about man not more than a reflection of how humans have interpreted, given meaning to their ‘nature’ in the context of particular historical and sociocultural settings and how man has been (re)shaped by sociocultural meanings including scientific notions? </a:t>
            </a:r>
            <a:r>
              <a:rPr lang="en-US" sz="2000" dirty="0">
                <a:sym typeface="Wingdings" panose="05000000000000000000" pitchFamily="2" charset="2"/>
              </a:rPr>
              <a:t> </a:t>
            </a:r>
            <a:r>
              <a:rPr lang="en-GB" sz="2000" b="1" dirty="0"/>
              <a:t>Theories of human nature may not be true as a reflection of an underlying reality but rather have their own way of </a:t>
            </a:r>
            <a:r>
              <a:rPr lang="en-GB" sz="2000" b="1" i="1" dirty="0"/>
              <a:t>becoming</a:t>
            </a:r>
            <a:r>
              <a:rPr lang="en-GB" sz="2000" b="1" dirty="0"/>
              <a:t> true if people </a:t>
            </a:r>
            <a:r>
              <a:rPr lang="en-US" sz="2000" b="1" dirty="0"/>
              <a:t>adopt such knowledge in order to understand themselves</a:t>
            </a:r>
            <a:r>
              <a:rPr lang="en-GB" sz="2000" b="1" dirty="0"/>
              <a:t>.</a:t>
            </a:r>
            <a:r>
              <a:rPr lang="en-US" sz="2000" b="1" dirty="0"/>
              <a:t> </a:t>
            </a:r>
          </a:p>
          <a:p>
            <a:pPr marL="0" indent="0">
              <a:buNone/>
            </a:pPr>
            <a:endParaRPr lang="en-US" sz="2000" dirty="0"/>
          </a:p>
          <a:p>
            <a:pPr marL="0" indent="0">
              <a:buNone/>
            </a:pPr>
            <a:r>
              <a:rPr lang="en-US" sz="2000" dirty="0"/>
              <a:t>Roger Smith: The human sciences and their history cannot answer the question what the essence of ‘human nature’ is, but they can only show and elucidate the wide variety of socially, culturally and scientifically molded interpretations and meanings of human nature, which on their turn can have the effect of further (re)shaping ‘human nature’ in multiple ways. </a:t>
            </a:r>
          </a:p>
          <a:p>
            <a:pPr marL="0" indent="0">
              <a:buNone/>
            </a:pPr>
            <a:endParaRPr lang="nl-NL" sz="2000" dirty="0"/>
          </a:p>
          <a:p>
            <a:endParaRPr lang="nl-NL" dirty="0"/>
          </a:p>
        </p:txBody>
      </p:sp>
      <p:sp>
        <p:nvSpPr>
          <p:cNvPr id="5" name="Curved Right Arrow 4"/>
          <p:cNvSpPr/>
          <p:nvPr/>
        </p:nvSpPr>
        <p:spPr>
          <a:xfrm>
            <a:off x="-10524" y="2924944"/>
            <a:ext cx="478068" cy="22322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03309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18</a:t>
            </a:r>
            <a:r>
              <a:rPr lang="en-US" b="1" baseline="30000" dirty="0"/>
              <a:t>th</a:t>
            </a:r>
            <a:r>
              <a:rPr lang="en-US" b="1" dirty="0"/>
              <a:t>-century meanings </a:t>
            </a:r>
            <a:br>
              <a:rPr lang="en-US" b="1" dirty="0"/>
            </a:br>
            <a:r>
              <a:rPr lang="en-US" b="1" dirty="0"/>
              <a:t>of ‘human nature’</a:t>
            </a:r>
            <a:endParaRPr lang="nl-NL" b="1" dirty="0"/>
          </a:p>
        </p:txBody>
      </p:sp>
      <p:sp>
        <p:nvSpPr>
          <p:cNvPr id="3" name="Content Placeholder 2"/>
          <p:cNvSpPr>
            <a:spLocks noGrp="1"/>
          </p:cNvSpPr>
          <p:nvPr>
            <p:ph idx="1"/>
          </p:nvPr>
        </p:nvSpPr>
        <p:spPr/>
        <p:txBody>
          <a:bodyPr>
            <a:noAutofit/>
          </a:bodyPr>
          <a:lstStyle/>
          <a:p>
            <a:pPr marL="0" indent="0">
              <a:buNone/>
            </a:pPr>
            <a:r>
              <a:rPr lang="nl-NL" sz="2000" dirty="0"/>
              <a:t>1. </a:t>
            </a:r>
            <a:r>
              <a:rPr lang="nl-NL" sz="2000" b="1" dirty="0"/>
              <a:t>T</a:t>
            </a:r>
            <a:r>
              <a:rPr lang="en-US" sz="2000" b="1" dirty="0"/>
              <a:t>he ‘primitive’ condition of man</a:t>
            </a:r>
            <a:r>
              <a:rPr lang="en-US" sz="2000" dirty="0"/>
              <a:t> apart from society, culture and history: </a:t>
            </a:r>
          </a:p>
          <a:p>
            <a:pPr>
              <a:buFontTx/>
              <a:buChar char="-"/>
            </a:pPr>
            <a:r>
              <a:rPr lang="en-US" sz="2000" dirty="0"/>
              <a:t>comparing Western man with man in other ‘uncivilized’ parts of the world;</a:t>
            </a:r>
          </a:p>
          <a:p>
            <a:pPr>
              <a:buFontTx/>
              <a:buChar char="-"/>
            </a:pPr>
            <a:r>
              <a:rPr lang="en-US" sz="2000" dirty="0"/>
              <a:t>contrasting  the ‘state of nature’ (Hobbes, Locke, Rousseau) and ‘artificial’/‘contractual’ society;</a:t>
            </a:r>
          </a:p>
          <a:p>
            <a:pPr>
              <a:buFontTx/>
              <a:buChar char="-"/>
            </a:pPr>
            <a:r>
              <a:rPr lang="en-US" sz="2000" dirty="0"/>
              <a:t>detecting irrationality and ‘wildness’ among Western populations (‘our inner Africa’): insanity, criminality, violence, sexuality, lack of education, pauperism, childhood.</a:t>
            </a:r>
          </a:p>
          <a:p>
            <a:pPr marL="0" indent="0">
              <a:buNone/>
            </a:pPr>
            <a:endParaRPr lang="en-US" sz="2000" dirty="0"/>
          </a:p>
          <a:p>
            <a:pPr marL="0" indent="0">
              <a:buNone/>
            </a:pPr>
            <a:r>
              <a:rPr lang="en-US" sz="2000" dirty="0"/>
              <a:t>2. </a:t>
            </a:r>
            <a:r>
              <a:rPr lang="en-US" sz="2000" b="1" dirty="0"/>
              <a:t>The concrete human body and the processes of life</a:t>
            </a:r>
            <a:r>
              <a:rPr lang="en-US" sz="2000" dirty="0"/>
              <a:t> including their influence on the mind which became the object of biology and physiology (assignment 2).</a:t>
            </a:r>
          </a:p>
          <a:p>
            <a:pPr marL="0" indent="0">
              <a:buNone/>
            </a:pPr>
            <a:endParaRPr lang="en-US" sz="2000" dirty="0"/>
          </a:p>
          <a:p>
            <a:pPr marL="0" indent="0">
              <a:buNone/>
            </a:pPr>
            <a:r>
              <a:rPr lang="en-US" sz="2000" dirty="0"/>
              <a:t>3. Natural law thinking </a:t>
            </a:r>
            <a:r>
              <a:rPr lang="en-US" sz="2000" dirty="0">
                <a:sym typeface="Wingdings" panose="05000000000000000000" pitchFamily="2" charset="2"/>
              </a:rPr>
              <a:t></a:t>
            </a:r>
            <a:r>
              <a:rPr lang="en-US" sz="2000" dirty="0"/>
              <a:t> </a:t>
            </a:r>
            <a:r>
              <a:rPr lang="en-US" sz="2000" b="1" dirty="0"/>
              <a:t>abstract notion of what all men have in common</a:t>
            </a:r>
            <a:r>
              <a:rPr lang="en-US" sz="2000" dirty="0"/>
              <a:t>: reason and the inherent capacity to develop and use this faculty (Descartes, Locke </a:t>
            </a:r>
            <a:r>
              <a:rPr lang="en-US" sz="2000" dirty="0">
                <a:sym typeface="Wingdings" panose="05000000000000000000" pitchFamily="2" charset="2"/>
              </a:rPr>
              <a:t> </a:t>
            </a:r>
            <a:r>
              <a:rPr lang="en-US" sz="2000" dirty="0"/>
              <a:t>emancipatory imperative of the Enlightenment, see Immanuel Kant).</a:t>
            </a:r>
          </a:p>
          <a:p>
            <a:pPr marL="0" indent="0">
              <a:buNone/>
            </a:pPr>
            <a:endParaRPr lang="en-US" sz="2000"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521440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Scientific </a:t>
            </a:r>
            <a:r>
              <a:rPr lang="en-US" sz="3600" b="1" dirty="0" err="1"/>
              <a:t>Revolution</a:t>
            </a:r>
            <a:r>
              <a:rPr lang="en-US" sz="3600" b="1" dirty="0" err="1">
                <a:sym typeface="Wingdings" panose="05000000000000000000" pitchFamily="2" charset="2"/>
              </a:rPr>
              <a:t>Science</a:t>
            </a:r>
            <a:r>
              <a:rPr lang="en-US" sz="3600" b="1" dirty="0">
                <a:sym typeface="Wingdings" panose="05000000000000000000" pitchFamily="2" charset="2"/>
              </a:rPr>
              <a:t> of Man: </a:t>
            </a:r>
            <a:br>
              <a:rPr lang="en-US" sz="3600" b="1" dirty="0">
                <a:sym typeface="Wingdings" panose="05000000000000000000" pitchFamily="2" charset="2"/>
              </a:rPr>
            </a:br>
            <a:r>
              <a:rPr lang="en-US" sz="2800" b="1" dirty="0">
                <a:sym typeface="Wingdings" panose="05000000000000000000" pitchFamily="2" charset="2"/>
              </a:rPr>
              <a:t>18</a:t>
            </a:r>
            <a:r>
              <a:rPr lang="en-US" sz="2800" b="1" baseline="30000" dirty="0">
                <a:sym typeface="Wingdings" panose="05000000000000000000" pitchFamily="2" charset="2"/>
              </a:rPr>
              <a:t>th</a:t>
            </a:r>
            <a:r>
              <a:rPr lang="en-US" sz="2800" b="1" dirty="0">
                <a:sym typeface="Wingdings" panose="05000000000000000000" pitchFamily="2" charset="2"/>
              </a:rPr>
              <a:t>-century epistemological shifts </a:t>
            </a:r>
            <a:endParaRPr lang="nl-NL" sz="2800" b="1" dirty="0"/>
          </a:p>
        </p:txBody>
      </p:sp>
      <p:sp>
        <p:nvSpPr>
          <p:cNvPr id="3" name="Content Placeholder 2"/>
          <p:cNvSpPr>
            <a:spLocks noGrp="1"/>
          </p:cNvSpPr>
          <p:nvPr>
            <p:ph idx="1"/>
          </p:nvPr>
        </p:nvSpPr>
        <p:spPr/>
        <p:txBody>
          <a:bodyPr>
            <a:noAutofit/>
          </a:bodyPr>
          <a:lstStyle/>
          <a:p>
            <a:pPr marL="514350" indent="-514350">
              <a:buAutoNum type="arabicPeriod"/>
            </a:pPr>
            <a:r>
              <a:rPr lang="en-US" sz="2800" dirty="0"/>
              <a:t>rationalist </a:t>
            </a:r>
            <a:r>
              <a:rPr lang="en-US" sz="2800" dirty="0">
                <a:sym typeface="Wingdings"/>
              </a:rPr>
              <a:t></a:t>
            </a:r>
            <a:r>
              <a:rPr lang="en-US" sz="2800" dirty="0"/>
              <a:t> empiricist epistemology</a:t>
            </a:r>
          </a:p>
          <a:p>
            <a:pPr marL="514350" indent="-514350">
              <a:buAutoNum type="arabicPeriod"/>
            </a:pPr>
            <a:endParaRPr lang="en-US" sz="2800" dirty="0"/>
          </a:p>
          <a:p>
            <a:pPr marL="514350" indent="-514350">
              <a:buAutoNum type="arabicPeriod"/>
            </a:pPr>
            <a:r>
              <a:rPr lang="en-US" sz="2800" dirty="0"/>
              <a:t>general, universal truths </a:t>
            </a:r>
            <a:r>
              <a:rPr lang="en-US" sz="2800" dirty="0">
                <a:sym typeface="Wingdings"/>
              </a:rPr>
              <a:t></a:t>
            </a:r>
            <a:r>
              <a:rPr lang="en-US" sz="2800" dirty="0"/>
              <a:t> interest in the 				      particular and human diversity</a:t>
            </a:r>
          </a:p>
          <a:p>
            <a:pPr marL="514350" indent="-514350">
              <a:buAutoNum type="arabicPeriod"/>
            </a:pPr>
            <a:endParaRPr lang="en-US" sz="2800" dirty="0"/>
          </a:p>
          <a:p>
            <a:pPr marL="514350" indent="-514350">
              <a:buAutoNum type="arabicPeriod"/>
            </a:pPr>
            <a:r>
              <a:rPr lang="en-US" sz="2800" dirty="0"/>
              <a:t>changing view of man: </a:t>
            </a:r>
          </a:p>
          <a:p>
            <a:pPr marL="400050" lvl="1" indent="0">
              <a:buNone/>
            </a:pPr>
            <a:r>
              <a:rPr lang="en-US" dirty="0"/>
              <a:t> mind-body dualism </a:t>
            </a:r>
            <a:r>
              <a:rPr lang="en-US" dirty="0">
                <a:sym typeface="Wingdings" panose="05000000000000000000" pitchFamily="2" charset="2"/>
              </a:rPr>
              <a:t> </a:t>
            </a:r>
            <a:r>
              <a:rPr lang="en-US" dirty="0"/>
              <a:t>mind increasingly associated 				with and drawn into the body; </a:t>
            </a:r>
          </a:p>
          <a:p>
            <a:pPr marL="400050" lvl="1" indent="0">
              <a:buNone/>
            </a:pPr>
            <a:r>
              <a:rPr lang="en-US" dirty="0">
                <a:sym typeface="Wingdings" panose="05000000000000000000" pitchFamily="2" charset="2"/>
              </a:rPr>
              <a:t>				man as a psychosomatic, 				sensuous being</a:t>
            </a:r>
            <a:r>
              <a:rPr lang="en-US" dirty="0"/>
              <a:t> </a:t>
            </a:r>
            <a:endParaRPr lang="nl-NL" dirty="0"/>
          </a:p>
        </p:txBody>
      </p:sp>
    </p:spTree>
    <p:extLst>
      <p:ext uri="{BB962C8B-B14F-4D97-AF65-F5344CB8AC3E}">
        <p14:creationId xmlns:p14="http://schemas.microsoft.com/office/powerpoint/2010/main" val="174363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Rationalist </a:t>
            </a:r>
            <a:r>
              <a:rPr lang="en-US" b="1" dirty="0">
                <a:sym typeface="Wingdings"/>
              </a:rPr>
              <a:t></a:t>
            </a:r>
            <a:r>
              <a:rPr lang="en-US" b="1" dirty="0"/>
              <a:t> Empiricist epistemology</a:t>
            </a:r>
            <a:br>
              <a:rPr lang="en-US" b="1" dirty="0"/>
            </a:br>
            <a:endParaRPr lang="nl-NL" b="1" dirty="0"/>
          </a:p>
        </p:txBody>
      </p:sp>
      <p:sp>
        <p:nvSpPr>
          <p:cNvPr id="3" name="Content Placeholder 2"/>
          <p:cNvSpPr>
            <a:spLocks noGrp="1"/>
          </p:cNvSpPr>
          <p:nvPr>
            <p:ph idx="1"/>
          </p:nvPr>
        </p:nvSpPr>
        <p:spPr/>
        <p:txBody>
          <a:bodyPr>
            <a:noAutofit/>
          </a:bodyPr>
          <a:lstStyle/>
          <a:p>
            <a:pPr marL="0" indent="0">
              <a:buNone/>
            </a:pPr>
            <a:r>
              <a:rPr lang="en-US" sz="2800" dirty="0"/>
              <a:t>Formal, abstract, deductive reasoning, quantification and mathematical logic.</a:t>
            </a:r>
          </a:p>
          <a:p>
            <a:pPr marL="0" indent="0">
              <a:buNone/>
            </a:pPr>
            <a:r>
              <a:rPr lang="en-US" sz="2800" dirty="0"/>
              <a:t>				Locke, Berkeley, Hume</a:t>
            </a:r>
          </a:p>
          <a:p>
            <a:pPr marL="0" indent="0">
              <a:buNone/>
            </a:pPr>
            <a:r>
              <a:rPr lang="en-US" sz="2800" dirty="0"/>
              <a:t>Observation, perception, sensual experience,  description, systematic comparison.</a:t>
            </a:r>
          </a:p>
          <a:p>
            <a:pPr>
              <a:buFont typeface="Wingdings"/>
              <a:buChar char="à"/>
            </a:pPr>
            <a:r>
              <a:rPr lang="en-US" sz="2800" dirty="0"/>
              <a:t>Swift’s story about Gulliver in the land of Giants: Gulliver exposed as the object of detailed scientific observation by giant scholars. </a:t>
            </a:r>
          </a:p>
          <a:p>
            <a:pPr>
              <a:buFont typeface="Wingdings"/>
              <a:buChar char="à"/>
            </a:pPr>
            <a:r>
              <a:rPr lang="en-US" sz="2800" dirty="0"/>
              <a:t>The model of the </a:t>
            </a:r>
            <a:r>
              <a:rPr lang="en-US" sz="2800" dirty="0" err="1"/>
              <a:t>panopticon</a:t>
            </a:r>
            <a:r>
              <a:rPr lang="en-US" sz="2800" dirty="0"/>
              <a:t> designed by Jeremy Bentham: individuals continuously observed; man as the object of an all-seeing scientific gaze.</a:t>
            </a:r>
            <a:endParaRPr lang="nl-NL" sz="2800" dirty="0"/>
          </a:p>
          <a:p>
            <a:pPr marL="0" indent="0">
              <a:buNone/>
            </a:pPr>
            <a:endParaRPr lang="en-US" sz="2000" dirty="0"/>
          </a:p>
          <a:p>
            <a:pPr marL="0" indent="0">
              <a:buNone/>
            </a:pPr>
            <a:endParaRPr lang="en-US" sz="1800" b="1" dirty="0"/>
          </a:p>
          <a:p>
            <a:pPr marL="0" indent="0">
              <a:buNone/>
            </a:pPr>
            <a:endParaRPr lang="en-US" sz="2000" dirty="0"/>
          </a:p>
          <a:p>
            <a:pPr marL="0" indent="0">
              <a:buNone/>
            </a:pPr>
            <a:endParaRPr lang="nl-NL" sz="2000" dirty="0"/>
          </a:p>
        </p:txBody>
      </p:sp>
      <p:sp>
        <p:nvSpPr>
          <p:cNvPr id="5" name="Down Arrow 4"/>
          <p:cNvSpPr/>
          <p:nvPr/>
        </p:nvSpPr>
        <p:spPr>
          <a:xfrm>
            <a:off x="3563888" y="2636912"/>
            <a:ext cx="360040"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2869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English Empiricism </a:t>
            </a:r>
            <a:br>
              <a:rPr lang="en-US" b="1" dirty="0"/>
            </a:br>
            <a:r>
              <a:rPr lang="en-US" sz="3600" b="1" dirty="0"/>
              <a:t>(John Locke, David Hume, George Berkeley) </a:t>
            </a:r>
            <a:br>
              <a:rPr lang="en-US" sz="3600" b="1" dirty="0"/>
            </a:br>
            <a:endParaRPr lang="nl-NL" sz="3600" dirty="0"/>
          </a:p>
        </p:txBody>
      </p:sp>
      <p:sp>
        <p:nvSpPr>
          <p:cNvPr id="3" name="Content Placeholder 2"/>
          <p:cNvSpPr>
            <a:spLocks noGrp="1"/>
          </p:cNvSpPr>
          <p:nvPr>
            <p:ph idx="1"/>
          </p:nvPr>
        </p:nvSpPr>
        <p:spPr>
          <a:xfrm>
            <a:off x="467544" y="2060848"/>
            <a:ext cx="8229600" cy="4525963"/>
          </a:xfrm>
        </p:spPr>
        <p:txBody>
          <a:bodyPr>
            <a:noAutofit/>
          </a:bodyPr>
          <a:lstStyle/>
          <a:p>
            <a:pPr>
              <a:buFontTx/>
              <a:buChar char="-"/>
            </a:pPr>
            <a:r>
              <a:rPr lang="en-US" sz="2400" dirty="0"/>
              <a:t>Apart from reason,</a:t>
            </a:r>
            <a:r>
              <a:rPr lang="en-US" sz="2400" b="1" dirty="0"/>
              <a:t> the (physical) senses as source of knowledge</a:t>
            </a:r>
            <a:r>
              <a:rPr lang="en-US" sz="2400" dirty="0"/>
              <a:t>: without input from the external world, reason is empty and helpless </a:t>
            </a:r>
            <a:r>
              <a:rPr lang="en-US" sz="2400" dirty="0">
                <a:sym typeface="Wingdings" panose="05000000000000000000" pitchFamily="2" charset="2"/>
              </a:rPr>
              <a:t> </a:t>
            </a:r>
            <a:r>
              <a:rPr lang="en-US" sz="2400" dirty="0"/>
              <a:t>Locke: the mind of a new-born child is a </a:t>
            </a:r>
            <a:r>
              <a:rPr lang="en-US" sz="2400" i="1" dirty="0"/>
              <a:t>tabula rasa </a:t>
            </a:r>
            <a:r>
              <a:rPr lang="en-US" sz="2400" dirty="0"/>
              <a:t>and is filled through sensual experience and learning </a:t>
            </a:r>
            <a:r>
              <a:rPr lang="en-US" sz="2400" dirty="0">
                <a:sym typeface="Wingdings" panose="05000000000000000000" pitchFamily="2" charset="2"/>
              </a:rPr>
              <a:t> </a:t>
            </a:r>
            <a:r>
              <a:rPr lang="en-US" sz="2400" dirty="0"/>
              <a:t>man, body as well as mental and moral make-up, </a:t>
            </a:r>
            <a:r>
              <a:rPr lang="en-US" sz="2400" b="1" dirty="0"/>
              <a:t>shaped by the physical and socio-cultural environment</a:t>
            </a:r>
            <a:r>
              <a:rPr lang="en-US" sz="2400" dirty="0"/>
              <a:t>. </a:t>
            </a:r>
            <a:endParaRPr lang="en-US" sz="2400" dirty="0">
              <a:sym typeface="Wingdings" panose="05000000000000000000" pitchFamily="2" charset="2"/>
            </a:endParaRPr>
          </a:p>
          <a:p>
            <a:pPr>
              <a:buFontTx/>
              <a:buChar char="-"/>
            </a:pPr>
            <a:r>
              <a:rPr lang="en-US" sz="2400" dirty="0"/>
              <a:t>Human beings born with a mind including inherent rational capacities to process sensual experiences, but the substantive contents, the building-blocks of the mind (impressions </a:t>
            </a:r>
            <a:r>
              <a:rPr lang="en-US" sz="2400" dirty="0">
                <a:sym typeface="Wingdings" panose="05000000000000000000" pitchFamily="2" charset="2"/>
              </a:rPr>
              <a:t></a:t>
            </a:r>
            <a:r>
              <a:rPr lang="en-US" sz="2400" dirty="0"/>
              <a:t>‘ideas’ and ‘associations’ between different ideas) are the result of the experiences of the outside world.</a:t>
            </a:r>
          </a:p>
          <a:p>
            <a:pPr>
              <a:buFontTx/>
              <a:buChar char="-"/>
            </a:pPr>
            <a:endParaRPr lang="en-US" sz="2400" dirty="0"/>
          </a:p>
          <a:p>
            <a:pPr marL="0" indent="0">
              <a:buNone/>
            </a:pPr>
            <a:r>
              <a:rPr lang="en-US" dirty="0"/>
              <a:t> </a:t>
            </a:r>
            <a:endParaRPr lang="nl-NL" dirty="0"/>
          </a:p>
          <a:p>
            <a:pPr>
              <a:buFontTx/>
              <a:buChar char="-"/>
            </a:pPr>
            <a:endParaRPr lang="en-US" dirty="0"/>
          </a:p>
          <a:p>
            <a:endParaRPr lang="nl-NL" dirty="0"/>
          </a:p>
        </p:txBody>
      </p:sp>
    </p:spTree>
    <p:extLst>
      <p:ext uri="{BB962C8B-B14F-4D97-AF65-F5344CB8AC3E}">
        <p14:creationId xmlns:p14="http://schemas.microsoft.com/office/powerpoint/2010/main" val="255685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sz="6000" b="1" dirty="0"/>
              <a:t>French </a:t>
            </a:r>
            <a:r>
              <a:rPr lang="en-US" sz="6000" b="1" dirty="0" err="1"/>
              <a:t>Sensualism</a:t>
            </a:r>
            <a:r>
              <a:rPr lang="en-US" sz="6000" b="1" dirty="0"/>
              <a:t> </a:t>
            </a:r>
            <a:br>
              <a:rPr lang="en-US" b="1" dirty="0"/>
            </a:br>
            <a:r>
              <a:rPr lang="en-US" b="1" dirty="0"/>
              <a:t>(De </a:t>
            </a:r>
            <a:r>
              <a:rPr lang="en-US" b="1" dirty="0" err="1"/>
              <a:t>Condillac</a:t>
            </a:r>
            <a:r>
              <a:rPr lang="en-US" b="1" dirty="0"/>
              <a:t>, </a:t>
            </a:r>
            <a:r>
              <a:rPr lang="en-US" b="1" dirty="0" err="1"/>
              <a:t>Helvétius</a:t>
            </a:r>
            <a:r>
              <a:rPr lang="en-US" b="1" dirty="0"/>
              <a:t>, </a:t>
            </a:r>
            <a:r>
              <a:rPr lang="en-US" b="1" dirty="0" err="1"/>
              <a:t>d’Holbach</a:t>
            </a:r>
            <a:r>
              <a:rPr lang="en-US" b="1" dirty="0"/>
              <a:t>)</a:t>
            </a:r>
            <a:br>
              <a:rPr lang="en-US" b="1" dirty="0"/>
            </a:br>
            <a:endParaRPr lang="nl-NL" dirty="0"/>
          </a:p>
        </p:txBody>
      </p:sp>
      <p:sp>
        <p:nvSpPr>
          <p:cNvPr id="3" name="Content Placeholder 2"/>
          <p:cNvSpPr>
            <a:spLocks noGrp="1"/>
          </p:cNvSpPr>
          <p:nvPr>
            <p:ph idx="1"/>
          </p:nvPr>
        </p:nvSpPr>
        <p:spPr/>
        <p:txBody>
          <a:bodyPr>
            <a:noAutofit/>
          </a:bodyPr>
          <a:lstStyle/>
          <a:p>
            <a:pPr marL="0" indent="0">
              <a:buNone/>
            </a:pPr>
            <a:r>
              <a:rPr lang="en-US" sz="1800" b="1" dirty="0" err="1"/>
              <a:t>Radicalisation</a:t>
            </a:r>
            <a:r>
              <a:rPr lang="en-US" sz="1800" b="1" dirty="0"/>
              <a:t> of </a:t>
            </a:r>
            <a:r>
              <a:rPr lang="en-US" sz="1800" b="1" dirty="0" err="1"/>
              <a:t>Lockean</a:t>
            </a:r>
            <a:r>
              <a:rPr lang="en-US" sz="1800" b="1" dirty="0"/>
              <a:t> empiricism: </a:t>
            </a:r>
          </a:p>
          <a:p>
            <a:r>
              <a:rPr lang="en-US" sz="1800" dirty="0"/>
              <a:t>Not only the contents of the mind (impressions, ideas, associations, thoughts, and also feelings), but also </a:t>
            </a:r>
            <a:r>
              <a:rPr lang="en-US" sz="1800" b="1" dirty="0"/>
              <a:t>mental faculties</a:t>
            </a:r>
            <a:r>
              <a:rPr lang="en-US" sz="1800" dirty="0"/>
              <a:t> (perception, knowledge, understanding, judgement and memory) </a:t>
            </a:r>
            <a:r>
              <a:rPr lang="en-US" sz="1800" b="1" dirty="0"/>
              <a:t>and self-consciousness itself are the products of experience and depend on the senses</a:t>
            </a:r>
            <a:r>
              <a:rPr lang="en-US" sz="1800" dirty="0"/>
              <a:t> (seeing, hearing, touching feeling, smelling, tasting). </a:t>
            </a:r>
          </a:p>
          <a:p>
            <a:r>
              <a:rPr lang="en-US" sz="1800" dirty="0"/>
              <a:t>The crucial role of the (physical) senses as the mediators between what is in our mind and the external world: without sensual (physical) experience there would be nothing in the mind at all. </a:t>
            </a:r>
          </a:p>
          <a:p>
            <a:pPr marL="0" indent="0">
              <a:buNone/>
            </a:pPr>
            <a:endParaRPr lang="en-US" sz="1800" dirty="0"/>
          </a:p>
          <a:p>
            <a:pPr marL="0" indent="0">
              <a:buNone/>
            </a:pPr>
            <a:endParaRPr lang="en-US" sz="1800" dirty="0"/>
          </a:p>
          <a:p>
            <a:pPr marL="0" indent="0">
              <a:buNone/>
            </a:pPr>
            <a:r>
              <a:rPr lang="en-US" sz="1800" b="1" dirty="0"/>
              <a:t>The mind considered as being closely related to and even dependent on the body. </a:t>
            </a:r>
          </a:p>
          <a:p>
            <a:pPr marL="0" indent="0">
              <a:buNone/>
            </a:pPr>
            <a:endParaRPr lang="en-US" sz="1800" dirty="0"/>
          </a:p>
          <a:p>
            <a:pPr marL="0" indent="0">
              <a:buNone/>
            </a:pPr>
            <a:endParaRPr lang="en-US" sz="1800" dirty="0"/>
          </a:p>
          <a:p>
            <a:pPr marL="0" indent="0">
              <a:buNone/>
            </a:pPr>
            <a:r>
              <a:rPr lang="en-US" sz="1800" b="1" dirty="0"/>
              <a:t>Descartes</a:t>
            </a:r>
            <a:r>
              <a:rPr lang="en-US" sz="1800" dirty="0"/>
              <a:t>: self-consciousness generated by autonomous self-reflection; inner self strictly separated from the material world, gains certain knowledge on the basis on pure logical reasoning. </a:t>
            </a:r>
            <a:endParaRPr lang="nl-NL" sz="1800" dirty="0"/>
          </a:p>
        </p:txBody>
      </p:sp>
      <p:sp>
        <p:nvSpPr>
          <p:cNvPr id="4" name="Down Arrow 3"/>
          <p:cNvSpPr/>
          <p:nvPr/>
        </p:nvSpPr>
        <p:spPr>
          <a:xfrm>
            <a:off x="4932040" y="4005064"/>
            <a:ext cx="36004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Up-Down Arrow 4"/>
          <p:cNvSpPr/>
          <p:nvPr/>
        </p:nvSpPr>
        <p:spPr>
          <a:xfrm>
            <a:off x="3692364" y="5244203"/>
            <a:ext cx="405756" cy="7200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5517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a:t>Empiricism</a:t>
            </a:r>
            <a:r>
              <a:rPr lang="nl-NL" b="1" dirty="0"/>
              <a:t>/</a:t>
            </a:r>
            <a:r>
              <a:rPr lang="nl-NL" b="1" dirty="0" err="1"/>
              <a:t>sensualism</a:t>
            </a:r>
            <a:r>
              <a:rPr lang="nl-NL" b="1" dirty="0"/>
              <a:t>: </a:t>
            </a:r>
            <a:br>
              <a:rPr lang="nl-NL" b="1" dirty="0"/>
            </a:br>
            <a:r>
              <a:rPr lang="nl-NL" b="1" dirty="0"/>
              <a:t>man is </a:t>
            </a:r>
            <a:r>
              <a:rPr lang="nl-NL" b="1" dirty="0" err="1"/>
              <a:t>malleable</a:t>
            </a:r>
            <a:r>
              <a:rPr lang="nl-NL" b="1" dirty="0"/>
              <a:t> </a:t>
            </a:r>
          </a:p>
        </p:txBody>
      </p:sp>
      <p:sp>
        <p:nvSpPr>
          <p:cNvPr id="3" name="Content Placeholder 2"/>
          <p:cNvSpPr>
            <a:spLocks noGrp="1"/>
          </p:cNvSpPr>
          <p:nvPr>
            <p:ph idx="1"/>
          </p:nvPr>
        </p:nvSpPr>
        <p:spPr/>
        <p:txBody>
          <a:bodyPr>
            <a:normAutofit fontScale="92500" lnSpcReduction="10000"/>
          </a:bodyPr>
          <a:lstStyle/>
          <a:p>
            <a:pPr>
              <a:buFontTx/>
              <a:buChar char="-"/>
            </a:pPr>
            <a:r>
              <a:rPr lang="en-US" dirty="0"/>
              <a:t>Human beings can be shaped and improved by organizing the environment, enlightenment, instruction, upbringing, education, conditioning and habit-formation.</a:t>
            </a:r>
          </a:p>
          <a:p>
            <a:pPr>
              <a:buFontTx/>
              <a:buChar char="-"/>
            </a:pPr>
            <a:r>
              <a:rPr lang="en-US" dirty="0"/>
              <a:t>Flexible ‘nurture’ rather than ‘nature’ </a:t>
            </a:r>
            <a:r>
              <a:rPr lang="en-US" dirty="0">
                <a:sym typeface="Wingdings" panose="05000000000000000000" pitchFamily="2" charset="2"/>
              </a:rPr>
              <a:t> r</a:t>
            </a:r>
            <a:r>
              <a:rPr lang="nl-NL" dirty="0" err="1">
                <a:sym typeface="Wingdings" panose="05000000000000000000" pitchFamily="2" charset="2"/>
              </a:rPr>
              <a:t>ising</a:t>
            </a:r>
            <a:r>
              <a:rPr lang="nl-NL" dirty="0">
                <a:sym typeface="Wingdings" panose="05000000000000000000" pitchFamily="2" charset="2"/>
              </a:rPr>
              <a:t> interest in </a:t>
            </a:r>
            <a:r>
              <a:rPr lang="nl-NL" dirty="0" err="1">
                <a:sym typeface="Wingdings" panose="05000000000000000000" pitchFamily="2" charset="2"/>
              </a:rPr>
              <a:t>education</a:t>
            </a:r>
            <a:r>
              <a:rPr lang="nl-NL" dirty="0">
                <a:sym typeface="Wingdings" panose="05000000000000000000" pitchFamily="2" charset="2"/>
              </a:rPr>
              <a:t> of </a:t>
            </a:r>
            <a:r>
              <a:rPr lang="nl-NL" dirty="0" err="1">
                <a:sym typeface="Wingdings" panose="05000000000000000000" pitchFamily="2" charset="2"/>
              </a:rPr>
              <a:t>children</a:t>
            </a:r>
            <a:r>
              <a:rPr lang="nl-NL" dirty="0">
                <a:sym typeface="Wingdings" panose="05000000000000000000" pitchFamily="2" charset="2"/>
              </a:rPr>
              <a:t> (</a:t>
            </a:r>
            <a:r>
              <a:rPr lang="nl-NL" dirty="0" err="1">
                <a:sym typeface="Wingdings" panose="05000000000000000000" pitchFamily="2" charset="2"/>
              </a:rPr>
              <a:t>assignment</a:t>
            </a:r>
            <a:r>
              <a:rPr lang="nl-NL" dirty="0">
                <a:sym typeface="Wingdings" panose="05000000000000000000" pitchFamily="2" charset="2"/>
              </a:rPr>
              <a:t> 5).</a:t>
            </a:r>
            <a:endParaRPr lang="en-US" dirty="0"/>
          </a:p>
          <a:p>
            <a:pPr>
              <a:buFontTx/>
              <a:buChar char="-"/>
            </a:pPr>
            <a:r>
              <a:rPr lang="en-US" dirty="0">
                <a:sym typeface="Wingdings" panose="05000000000000000000" pitchFamily="2" charset="2"/>
              </a:rPr>
              <a:t>Underlying notion of human nature: a shared rational mind and the capacity to develop the mind  voluntarist and </a:t>
            </a:r>
            <a:r>
              <a:rPr lang="en-US" dirty="0" err="1">
                <a:sym typeface="Wingdings" panose="05000000000000000000" pitchFamily="2" charset="2"/>
              </a:rPr>
              <a:t>culturalist</a:t>
            </a:r>
            <a:r>
              <a:rPr lang="en-US" dirty="0">
                <a:sym typeface="Wingdings" panose="05000000000000000000" pitchFamily="2" charset="2"/>
              </a:rPr>
              <a:t> belief in the possibility of equality and social harmony.</a:t>
            </a:r>
            <a:endParaRPr lang="nl-NL" dirty="0"/>
          </a:p>
          <a:p>
            <a:endParaRPr lang="nl-NL" dirty="0"/>
          </a:p>
        </p:txBody>
      </p:sp>
    </p:spTree>
    <p:extLst>
      <p:ext uri="{BB962C8B-B14F-4D97-AF65-F5344CB8AC3E}">
        <p14:creationId xmlns:p14="http://schemas.microsoft.com/office/powerpoint/2010/main" val="253124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How, where and why did the notion of human science emerge?</a:t>
            </a:r>
            <a:endParaRPr lang="nl-NL" b="1" dirty="0"/>
          </a:p>
        </p:txBody>
      </p:sp>
      <p:sp>
        <p:nvSpPr>
          <p:cNvPr id="3" name="Content Placeholder 2"/>
          <p:cNvSpPr>
            <a:spLocks noGrp="1"/>
          </p:cNvSpPr>
          <p:nvPr>
            <p:ph idx="1"/>
          </p:nvPr>
        </p:nvSpPr>
        <p:spPr/>
        <p:txBody>
          <a:bodyPr>
            <a:normAutofit fontScale="85000" lnSpcReduction="10000"/>
          </a:bodyPr>
          <a:lstStyle/>
          <a:p>
            <a:pPr lvl="0"/>
            <a:r>
              <a:rPr lang="en-US" dirty="0"/>
              <a:t>How did the rise of human science relate to the Scientific Revolution: similarity/continuity and differences/ruptures?</a:t>
            </a:r>
            <a:endParaRPr lang="nl-NL" dirty="0"/>
          </a:p>
          <a:p>
            <a:pPr lvl="0"/>
            <a:r>
              <a:rPr lang="en-US" dirty="0"/>
              <a:t>What is the relation between the rise of the human sciences and the Enlightenment?</a:t>
            </a:r>
            <a:endParaRPr lang="nl-NL" dirty="0"/>
          </a:p>
          <a:p>
            <a:pPr lvl="0"/>
            <a:r>
              <a:rPr lang="en-US" dirty="0"/>
              <a:t>Where can de rise of the human sciences be located: in which intellectual fields and in which national contexts (France, Britain and Germany)?</a:t>
            </a:r>
            <a:endParaRPr lang="nl-NL" dirty="0"/>
          </a:p>
          <a:p>
            <a:pPr lvl="0"/>
            <a:r>
              <a:rPr lang="en-US" dirty="0"/>
              <a:t>What is, in the view of Foucault, the relation between the rise of the human sciences and the idea of the </a:t>
            </a:r>
            <a:r>
              <a:rPr lang="en-US" dirty="0" err="1"/>
              <a:t>panopticon</a:t>
            </a:r>
            <a:r>
              <a:rPr lang="en-US" dirty="0"/>
              <a:t>, introduced by Jeremy Bentham?  </a:t>
            </a:r>
            <a:endParaRPr lang="nl-NL" dirty="0"/>
          </a:p>
          <a:p>
            <a:pPr marL="0" indent="0">
              <a:buNone/>
            </a:pPr>
            <a:endParaRPr lang="nl-NL" dirty="0"/>
          </a:p>
        </p:txBody>
      </p:sp>
    </p:spTree>
    <p:extLst>
      <p:ext uri="{BB962C8B-B14F-4D97-AF65-F5344CB8AC3E}">
        <p14:creationId xmlns:p14="http://schemas.microsoft.com/office/powerpoint/2010/main" val="3341349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Empricism</a:t>
            </a:r>
            <a:r>
              <a:rPr lang="en-US" b="1" dirty="0"/>
              <a:t>/</a:t>
            </a:r>
            <a:r>
              <a:rPr lang="en-US" b="1" dirty="0" err="1"/>
              <a:t>sensualism</a:t>
            </a:r>
            <a:r>
              <a:rPr lang="en-US" b="1" dirty="0"/>
              <a:t>: </a:t>
            </a:r>
            <a:br>
              <a:rPr lang="en-US" b="1" dirty="0"/>
            </a:br>
            <a:r>
              <a:rPr lang="en-US" b="1" dirty="0"/>
              <a:t>secular and utilitarian ethics</a:t>
            </a:r>
            <a:endParaRPr lang="nl-NL" b="1" dirty="0"/>
          </a:p>
        </p:txBody>
      </p:sp>
      <p:sp>
        <p:nvSpPr>
          <p:cNvPr id="3" name="Content Placeholder 2"/>
          <p:cNvSpPr>
            <a:spLocks noGrp="1"/>
          </p:cNvSpPr>
          <p:nvPr>
            <p:ph idx="1"/>
          </p:nvPr>
        </p:nvSpPr>
        <p:spPr>
          <a:xfrm>
            <a:off x="467544" y="1988840"/>
            <a:ext cx="8229600" cy="4525963"/>
          </a:xfrm>
        </p:spPr>
        <p:txBody>
          <a:bodyPr>
            <a:noAutofit/>
          </a:bodyPr>
          <a:lstStyle/>
          <a:p>
            <a:r>
              <a:rPr lang="en-US" sz="2400" dirty="0"/>
              <a:t>Feelings and ideas about what was right or wrong connected to experiences of pleasure and pain. </a:t>
            </a:r>
            <a:r>
              <a:rPr lang="en-US" sz="2400" dirty="0">
                <a:sym typeface="Wingdings" panose="05000000000000000000" pitchFamily="2" charset="2"/>
              </a:rPr>
              <a:t> Good and evil </a:t>
            </a:r>
            <a:r>
              <a:rPr lang="en-US" sz="2400" dirty="0"/>
              <a:t>associated with physical and mental experiences instead of divine or metaphysical imperatives. </a:t>
            </a:r>
            <a:r>
              <a:rPr lang="en-US" sz="2400" dirty="0">
                <a:sym typeface="Wingdings" panose="05000000000000000000" pitchFamily="2" charset="2"/>
              </a:rPr>
              <a:t> utilitarian </a:t>
            </a:r>
            <a:r>
              <a:rPr lang="en-US" sz="2400" dirty="0" err="1">
                <a:sym typeface="Wingdings" panose="05000000000000000000" pitchFamily="2" charset="2"/>
              </a:rPr>
              <a:t>egoïsm</a:t>
            </a:r>
            <a:r>
              <a:rPr lang="en-US" sz="2400" dirty="0">
                <a:sym typeface="Wingdings" panose="05000000000000000000" pitchFamily="2" charset="2"/>
              </a:rPr>
              <a:t>?</a:t>
            </a:r>
            <a:r>
              <a:rPr lang="en-US" sz="2400" dirty="0"/>
              <a:t> </a:t>
            </a:r>
          </a:p>
          <a:p>
            <a:r>
              <a:rPr lang="en-US" sz="2400" dirty="0"/>
              <a:t>Locke: the relation between the experience of pain and pleasure and moral behavior is not direct, but mediated by rational thinking which can control and regulate feelings of pain and pleasure so that possibly egoistic behavior can be channeled into orderly social behavior based on self-control and accountability. </a:t>
            </a:r>
            <a:r>
              <a:rPr lang="en-US" sz="2400" dirty="0">
                <a:sym typeface="Wingdings" panose="05000000000000000000" pitchFamily="2" charset="2"/>
              </a:rPr>
              <a:t> </a:t>
            </a:r>
            <a:r>
              <a:rPr lang="en-US" sz="2400" dirty="0"/>
              <a:t>The crucial role of socialization: the development of the rational faculties and responsibility through education and a stimulating environment. </a:t>
            </a:r>
            <a:endParaRPr lang="en-US" sz="2400" dirty="0">
              <a:sym typeface="Wingdings" panose="05000000000000000000" pitchFamily="2" charset="2"/>
            </a:endParaRPr>
          </a:p>
          <a:p>
            <a:endParaRPr lang="nl-NL" dirty="0"/>
          </a:p>
        </p:txBody>
      </p:sp>
    </p:spTree>
    <p:extLst>
      <p:ext uri="{BB962C8B-B14F-4D97-AF65-F5344CB8AC3E}">
        <p14:creationId xmlns:p14="http://schemas.microsoft.com/office/powerpoint/2010/main" val="1261961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General, universal truths </a:t>
            </a:r>
            <a:r>
              <a:rPr lang="en-US" b="1" dirty="0">
                <a:sym typeface="Wingdings"/>
              </a:rPr>
              <a:t></a:t>
            </a:r>
            <a:r>
              <a:rPr lang="en-US" b="1" dirty="0"/>
              <a:t> interest in the particular and human diversity</a:t>
            </a:r>
            <a:endParaRPr lang="nl-NL" b="1" dirty="0"/>
          </a:p>
        </p:txBody>
      </p:sp>
      <p:sp>
        <p:nvSpPr>
          <p:cNvPr id="3" name="Content Placeholder 2"/>
          <p:cNvSpPr>
            <a:spLocks noGrp="1"/>
          </p:cNvSpPr>
          <p:nvPr>
            <p:ph idx="1"/>
          </p:nvPr>
        </p:nvSpPr>
        <p:spPr>
          <a:xfrm>
            <a:off x="467544" y="1412776"/>
            <a:ext cx="8229600" cy="4525963"/>
          </a:xfrm>
        </p:spPr>
        <p:txBody>
          <a:bodyPr>
            <a:noAutofit/>
          </a:bodyPr>
          <a:lstStyle/>
          <a:p>
            <a:pPr marL="0" indent="0">
              <a:buNone/>
            </a:pPr>
            <a:r>
              <a:rPr lang="en-US" sz="2400" dirty="0"/>
              <a:t>Attention for differences between individuals as well as groups of people and comparing them:</a:t>
            </a:r>
          </a:p>
          <a:p>
            <a:pPr>
              <a:buFontTx/>
              <a:buChar char="-"/>
            </a:pPr>
            <a:r>
              <a:rPr lang="en-US" sz="2400" dirty="0"/>
              <a:t>Interest in other, </a:t>
            </a:r>
            <a:r>
              <a:rPr lang="en-US" sz="2400" b="1" dirty="0"/>
              <a:t>non-Western and ‘primitive’ cultures</a:t>
            </a:r>
            <a:r>
              <a:rPr lang="en-US" sz="2400" dirty="0"/>
              <a:t> </a:t>
            </a:r>
            <a:r>
              <a:rPr lang="en-US" sz="2400" dirty="0">
                <a:sym typeface="Wingdings" panose="05000000000000000000" pitchFamily="2" charset="2"/>
              </a:rPr>
              <a:t> </a:t>
            </a:r>
            <a:r>
              <a:rPr lang="en-US" sz="2400" dirty="0"/>
              <a:t>native/Western culture is put in perspective and questioned.</a:t>
            </a:r>
          </a:p>
          <a:p>
            <a:pPr>
              <a:buFontTx/>
              <a:buChar char="-"/>
            </a:pPr>
            <a:r>
              <a:rPr lang="en-US" sz="2400" dirty="0"/>
              <a:t>Interest in </a:t>
            </a:r>
            <a:r>
              <a:rPr lang="en-US" sz="2400" b="1" dirty="0"/>
              <a:t>‘the Other’ in the Western world</a:t>
            </a:r>
            <a:r>
              <a:rPr lang="en-US" sz="2400" dirty="0"/>
              <a:t>, people who are different, in particular those who appear to be irrational, such as the insane (‘normal’ versus ‘abnormal’).</a:t>
            </a:r>
          </a:p>
          <a:p>
            <a:pPr>
              <a:buFontTx/>
              <a:buChar char="-"/>
            </a:pPr>
            <a:r>
              <a:rPr lang="en-US" sz="2400" b="1" dirty="0"/>
              <a:t>New fields of research</a:t>
            </a:r>
            <a:r>
              <a:rPr lang="en-US" sz="2400" dirty="0"/>
              <a:t> (physical anthropology, </a:t>
            </a:r>
            <a:r>
              <a:rPr lang="en-US" sz="2400" dirty="0" err="1"/>
              <a:t>craniometry</a:t>
            </a:r>
            <a:r>
              <a:rPr lang="en-US" sz="2400" dirty="0"/>
              <a:t>, physiognomy, phrenology, as well as racial ethnography): the systematic measurement, description and comparison of physical differences among individuals, the sexes and other groups of people. </a:t>
            </a:r>
            <a:r>
              <a:rPr lang="en-US" sz="2400" dirty="0">
                <a:sym typeface="Wingdings" panose="05000000000000000000" pitchFamily="2" charset="2"/>
              </a:rPr>
              <a:t> Empirical method + underlying scientist notion of ‘human nature’: nature as destiny (biological determinism).</a:t>
            </a:r>
            <a:endParaRPr lang="en-US" sz="2400" dirty="0"/>
          </a:p>
          <a:p>
            <a:pPr>
              <a:buFontTx/>
              <a:buChar char="-"/>
            </a:pPr>
            <a:endParaRPr lang="en-US" dirty="0"/>
          </a:p>
          <a:p>
            <a:pPr marL="0" indent="0">
              <a:buNone/>
            </a:pPr>
            <a:endParaRPr lang="nl-NL" dirty="0"/>
          </a:p>
        </p:txBody>
      </p:sp>
    </p:spTree>
    <p:extLst>
      <p:ext uri="{BB962C8B-B14F-4D97-AF65-F5344CB8AC3E}">
        <p14:creationId xmlns:p14="http://schemas.microsoft.com/office/powerpoint/2010/main" val="161821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Physical anthropology</a:t>
            </a:r>
            <a:br>
              <a:rPr lang="en-US" dirty="0"/>
            </a:br>
            <a:r>
              <a:rPr lang="en-US" b="1" dirty="0" err="1"/>
              <a:t>Craniometry</a:t>
            </a:r>
            <a:br>
              <a:rPr lang="en-US" dirty="0"/>
            </a:br>
            <a:endParaRPr lang="nl-NL"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3140968"/>
            <a:ext cx="5016500" cy="343128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484784"/>
            <a:ext cx="4445000" cy="3454400"/>
          </a:xfrm>
          <a:prstGeom prst="rect">
            <a:avLst/>
          </a:prstGeom>
        </p:spPr>
      </p:pic>
    </p:spTree>
    <p:extLst>
      <p:ext uri="{BB962C8B-B14F-4D97-AF65-F5344CB8AC3E}">
        <p14:creationId xmlns:p14="http://schemas.microsoft.com/office/powerpoint/2010/main" val="1796137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Physiognomy</a:t>
            </a:r>
            <a:endParaRPr lang="nl-NL"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340768"/>
            <a:ext cx="2225040" cy="27051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476" y="1268761"/>
            <a:ext cx="1992916" cy="28528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309814"/>
            <a:ext cx="1960245" cy="28117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0277" y="1332674"/>
            <a:ext cx="1931670" cy="278892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4121594"/>
            <a:ext cx="4400550" cy="2673668"/>
          </a:xfrm>
          <a:prstGeom prst="rect">
            <a:avLst/>
          </a:prstGeom>
        </p:spPr>
      </p:pic>
    </p:spTree>
    <p:extLst>
      <p:ext uri="{BB962C8B-B14F-4D97-AF65-F5344CB8AC3E}">
        <p14:creationId xmlns:p14="http://schemas.microsoft.com/office/powerpoint/2010/main" val="2630917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Phrenology</a:t>
            </a:r>
            <a:endParaRPr lang="nl-NL"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268760"/>
            <a:ext cx="2459154" cy="18834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818" y="2036774"/>
            <a:ext cx="5244353" cy="4034118"/>
          </a:xfrm>
          <a:prstGeom prst="rect">
            <a:avLst/>
          </a:prstGeom>
        </p:spPr>
      </p:pic>
    </p:spTree>
    <p:extLst>
      <p:ext uri="{BB962C8B-B14F-4D97-AF65-F5344CB8AC3E}">
        <p14:creationId xmlns:p14="http://schemas.microsoft.com/office/powerpoint/2010/main" val="2993162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a:t>The </a:t>
            </a:r>
            <a:r>
              <a:rPr lang="nl-NL" b="1" dirty="0" err="1"/>
              <a:t>gendered</a:t>
            </a:r>
            <a:r>
              <a:rPr lang="nl-NL" b="1" dirty="0"/>
              <a:t> body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556792"/>
            <a:ext cx="1676400" cy="27336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115" y="1412776"/>
            <a:ext cx="1371600" cy="2133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3690392"/>
            <a:ext cx="5619750" cy="2743200"/>
          </a:xfrm>
          <a:prstGeom prst="rect">
            <a:avLst/>
          </a:prstGeom>
        </p:spPr>
      </p:pic>
    </p:spTree>
    <p:extLst>
      <p:ext uri="{BB962C8B-B14F-4D97-AF65-F5344CB8AC3E}">
        <p14:creationId xmlns:p14="http://schemas.microsoft.com/office/powerpoint/2010/main" val="1394487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a:t>Madness, </a:t>
            </a:r>
            <a:r>
              <a:rPr lang="nl-NL" b="1" dirty="0" err="1"/>
              <a:t>wildness</a:t>
            </a:r>
            <a:r>
              <a:rPr lang="nl-NL" b="1" dirty="0"/>
              <a:t>, ‘</a:t>
            </a:r>
            <a:r>
              <a:rPr lang="nl-NL" b="1" dirty="0" err="1"/>
              <a:t>our</a:t>
            </a:r>
            <a:r>
              <a:rPr lang="nl-NL" b="1" dirty="0"/>
              <a:t> </a:t>
            </a:r>
            <a:r>
              <a:rPr lang="nl-NL" b="1" dirty="0" err="1"/>
              <a:t>inner</a:t>
            </a:r>
            <a:r>
              <a:rPr lang="nl-NL" b="1" dirty="0"/>
              <a:t> </a:t>
            </a:r>
            <a:r>
              <a:rPr lang="nl-NL" b="1" dirty="0" err="1"/>
              <a:t>Africa</a:t>
            </a:r>
            <a:r>
              <a:rPr lang="nl-NL" b="1" dirty="0"/>
              <a:t>’ </a:t>
            </a:r>
            <a:r>
              <a:rPr lang="nl-NL" b="1" dirty="0">
                <a:sym typeface="Wingdings" panose="05000000000000000000" pitchFamily="2" charset="2"/>
              </a:rPr>
              <a:t> </a:t>
            </a:r>
            <a:r>
              <a:rPr lang="nl-NL" b="1" dirty="0" err="1">
                <a:sym typeface="Wingdings" panose="05000000000000000000" pitchFamily="2" charset="2"/>
              </a:rPr>
              <a:t>psychiatry</a:t>
            </a:r>
            <a:endParaRPr lang="nl-NL"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 y="1916832"/>
            <a:ext cx="5638800" cy="31718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660" y="2566416"/>
            <a:ext cx="3101340" cy="4291584"/>
          </a:xfrm>
          <a:prstGeom prst="rect">
            <a:avLst/>
          </a:prstGeom>
        </p:spPr>
      </p:pic>
    </p:spTree>
    <p:extLst>
      <p:ext uri="{BB962C8B-B14F-4D97-AF65-F5344CB8AC3E}">
        <p14:creationId xmlns:p14="http://schemas.microsoft.com/office/powerpoint/2010/main" val="194873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Body-mind dualism</a:t>
            </a:r>
            <a:r>
              <a:rPr lang="en-US" sz="3200" b="1" dirty="0">
                <a:sym typeface="Wingdings"/>
              </a:rPr>
              <a:t></a:t>
            </a:r>
            <a:r>
              <a:rPr lang="en-US" sz="3200" b="1" dirty="0"/>
              <a:t> holistic/psychosomatic 			view of man</a:t>
            </a:r>
            <a:endParaRPr lang="nl-NL" sz="3200" b="1" dirty="0"/>
          </a:p>
        </p:txBody>
      </p:sp>
      <p:sp>
        <p:nvSpPr>
          <p:cNvPr id="3" name="Content Placeholder 2"/>
          <p:cNvSpPr>
            <a:spLocks noGrp="1"/>
          </p:cNvSpPr>
          <p:nvPr>
            <p:ph idx="1"/>
          </p:nvPr>
        </p:nvSpPr>
        <p:spPr/>
        <p:txBody>
          <a:bodyPr>
            <a:noAutofit/>
          </a:bodyPr>
          <a:lstStyle/>
          <a:p>
            <a:pPr marL="0" indent="0">
              <a:buNone/>
            </a:pPr>
            <a:r>
              <a:rPr lang="en-US" sz="2000" b="1" dirty="0"/>
              <a:t>Descartes:</a:t>
            </a:r>
          </a:p>
          <a:p>
            <a:pPr>
              <a:buFontTx/>
              <a:buChar char="-"/>
            </a:pPr>
            <a:r>
              <a:rPr lang="en-US" sz="2000" dirty="0"/>
              <a:t>mind is immaterial/metaphysical phenomenon outside/above the rest of nature </a:t>
            </a:r>
          </a:p>
          <a:p>
            <a:pPr>
              <a:buFontTx/>
              <a:buChar char="-"/>
            </a:pPr>
            <a:r>
              <a:rPr lang="en-US" sz="2000" dirty="0"/>
              <a:t>the body is like a machine that can be explained in mechanical terms </a:t>
            </a:r>
          </a:p>
          <a:p>
            <a:pPr marL="0" indent="0">
              <a:buNone/>
            </a:pPr>
            <a:endParaRPr lang="en-US" sz="2000" dirty="0"/>
          </a:p>
          <a:p>
            <a:pPr marL="0" indent="0">
              <a:buNone/>
            </a:pPr>
            <a:r>
              <a:rPr lang="en-US" sz="2000" b="1" dirty="0"/>
              <a:t>‘Holistic’/’psychosomatic’ perspective on man </a:t>
            </a:r>
            <a:r>
              <a:rPr lang="en-US" sz="2000" dirty="0"/>
              <a:t>in empiricist/sensualist philosophy and medical-physiological research:</a:t>
            </a:r>
          </a:p>
          <a:p>
            <a:pPr>
              <a:buFontTx/>
              <a:buChar char="-"/>
            </a:pPr>
            <a:r>
              <a:rPr lang="en-US" sz="2000" dirty="0"/>
              <a:t>Close connection between the body as a sensitive organism and the ‘moral’ part of man (thinking, feeling and social behavior).</a:t>
            </a:r>
          </a:p>
          <a:p>
            <a:pPr>
              <a:buFontTx/>
              <a:buChar char="-"/>
            </a:pPr>
            <a:r>
              <a:rPr lang="en-US" sz="2000" b="1" dirty="0"/>
              <a:t>Mind naturalized</a:t>
            </a:r>
            <a:r>
              <a:rPr lang="en-US" sz="2000" dirty="0"/>
              <a:t>: increasingly associated with the working of the body, more and more drawn into the body and ‘de-centralized’ (Moravia) </a:t>
            </a:r>
            <a:r>
              <a:rPr lang="en-US" sz="2000" dirty="0">
                <a:sym typeface="Wingdings" panose="05000000000000000000" pitchFamily="2" charset="2"/>
              </a:rPr>
              <a:t> man as a psychosomatic, sensuous being (focus on the senses and nervous system as the link between body and mental processes).</a:t>
            </a:r>
            <a:endParaRPr lang="en-US" sz="2000" dirty="0"/>
          </a:p>
          <a:p>
            <a:pPr>
              <a:buFontTx/>
              <a:buChar char="-"/>
            </a:pPr>
            <a:r>
              <a:rPr lang="en-US" sz="2000" b="1" dirty="0" err="1"/>
              <a:t>Vitalist</a:t>
            </a:r>
            <a:r>
              <a:rPr lang="en-US" sz="2000" dirty="0"/>
              <a:t> explanations of life in medicine and biology </a:t>
            </a:r>
            <a:r>
              <a:rPr lang="en-US" sz="2000" dirty="0">
                <a:sym typeface="Wingdings" panose="05000000000000000000" pitchFamily="2" charset="2"/>
              </a:rPr>
              <a:t> </a:t>
            </a:r>
            <a:r>
              <a:rPr lang="en-US" sz="2000" dirty="0"/>
              <a:t>assignment 2.</a:t>
            </a:r>
          </a:p>
          <a:p>
            <a:pPr marL="0" indent="0">
              <a:buNone/>
            </a:pPr>
            <a:endParaRPr lang="nl-NL" sz="2000" dirty="0"/>
          </a:p>
        </p:txBody>
      </p:sp>
      <p:sp>
        <p:nvSpPr>
          <p:cNvPr id="4" name="Down Arrow 3"/>
          <p:cNvSpPr/>
          <p:nvPr/>
        </p:nvSpPr>
        <p:spPr>
          <a:xfrm flipH="1">
            <a:off x="179510" y="1772816"/>
            <a:ext cx="195021" cy="18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97913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‘Anthropology’ </a:t>
            </a:r>
            <a:br>
              <a:rPr lang="en-US" b="1" dirty="0"/>
            </a:br>
            <a:r>
              <a:rPr lang="en-US" b="1" dirty="0"/>
              <a:t>as a new field of knowledge</a:t>
            </a:r>
            <a:endParaRPr lang="nl-NL" dirty="0"/>
          </a:p>
        </p:txBody>
      </p:sp>
      <p:sp>
        <p:nvSpPr>
          <p:cNvPr id="3" name="Content Placeholder 2"/>
          <p:cNvSpPr>
            <a:spLocks noGrp="1"/>
          </p:cNvSpPr>
          <p:nvPr>
            <p:ph idx="1"/>
          </p:nvPr>
        </p:nvSpPr>
        <p:spPr/>
        <p:txBody>
          <a:bodyPr>
            <a:noAutofit/>
          </a:bodyPr>
          <a:lstStyle/>
          <a:p>
            <a:pPr>
              <a:buFontTx/>
              <a:buChar char="-"/>
            </a:pPr>
            <a:r>
              <a:rPr lang="en-US" sz="2800" dirty="0"/>
              <a:t>The comprehensive study by physicians, physiologists, educators and philosophers of man’s physical as well as ‘moral’ (mental, behavioral, sociocultural) nature, of </a:t>
            </a:r>
            <a:r>
              <a:rPr lang="en-US" sz="2800" b="1" dirty="0"/>
              <a:t>how man was determined by inborn traits and the environment</a:t>
            </a:r>
            <a:r>
              <a:rPr lang="en-US" sz="2800" dirty="0"/>
              <a:t>. </a:t>
            </a:r>
          </a:p>
          <a:p>
            <a:pPr>
              <a:buFontTx/>
              <a:buChar char="-"/>
            </a:pPr>
            <a:r>
              <a:rPr lang="en-US" sz="2800" dirty="0"/>
              <a:t>Anthropology </a:t>
            </a:r>
            <a:r>
              <a:rPr lang="en-US" sz="2800" dirty="0">
                <a:sym typeface="Wingdings" panose="05000000000000000000" pitchFamily="2" charset="2"/>
              </a:rPr>
              <a:t> in the course of the 19</a:t>
            </a:r>
            <a:r>
              <a:rPr lang="en-US" sz="2800" baseline="30000" dirty="0">
                <a:sym typeface="Wingdings" panose="05000000000000000000" pitchFamily="2" charset="2"/>
              </a:rPr>
              <a:t>th</a:t>
            </a:r>
            <a:r>
              <a:rPr lang="en-US" sz="2800" dirty="0">
                <a:sym typeface="Wingdings" panose="05000000000000000000" pitchFamily="2" charset="2"/>
              </a:rPr>
              <a:t> century </a:t>
            </a:r>
            <a:r>
              <a:rPr lang="en-US" sz="2800" b="1" dirty="0">
                <a:sym typeface="Wingdings" panose="05000000000000000000" pitchFamily="2" charset="2"/>
              </a:rPr>
              <a:t>differentiation in disciplines</a:t>
            </a:r>
            <a:r>
              <a:rPr lang="en-US" sz="2800" dirty="0">
                <a:sym typeface="Wingdings" panose="05000000000000000000" pitchFamily="2" charset="2"/>
              </a:rPr>
              <a:t>: </a:t>
            </a:r>
            <a:r>
              <a:rPr lang="en-US" sz="2800" dirty="0"/>
              <a:t>biology, experimental physiology, natural scientific medicine, psychology, psychiatry, neurology, criminology, ethnology/cultural anthropology and sociology.</a:t>
            </a:r>
            <a:endParaRPr lang="nl-NL" sz="2800" dirty="0"/>
          </a:p>
          <a:p>
            <a:endParaRPr lang="nl-NL" dirty="0"/>
          </a:p>
        </p:txBody>
      </p:sp>
    </p:spTree>
    <p:extLst>
      <p:ext uri="{BB962C8B-B14F-4D97-AF65-F5344CB8AC3E}">
        <p14:creationId xmlns:p14="http://schemas.microsoft.com/office/powerpoint/2010/main" val="2788099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a:t>The human </a:t>
            </a:r>
            <a:r>
              <a:rPr lang="nl-NL" b="1" dirty="0" err="1"/>
              <a:t>sciences</a:t>
            </a:r>
            <a:r>
              <a:rPr lang="nl-NL" b="1" dirty="0"/>
              <a:t> in Germany: </a:t>
            </a:r>
            <a:br>
              <a:rPr lang="nl-NL" b="1" dirty="0"/>
            </a:br>
            <a:r>
              <a:rPr lang="nl-NL" b="1" dirty="0" err="1"/>
              <a:t>self</a:t>
            </a:r>
            <a:r>
              <a:rPr lang="nl-NL" b="1" dirty="0"/>
              <a:t>-development and ‘</a:t>
            </a:r>
            <a:r>
              <a:rPr lang="nl-NL" b="1" dirty="0" err="1"/>
              <a:t>Bildung</a:t>
            </a:r>
            <a:r>
              <a:rPr lang="nl-NL" b="1" dirty="0"/>
              <a:t>’</a:t>
            </a:r>
          </a:p>
        </p:txBody>
      </p:sp>
      <p:sp>
        <p:nvSpPr>
          <p:cNvPr id="3" name="Content Placeholder 2"/>
          <p:cNvSpPr>
            <a:spLocks noGrp="1"/>
          </p:cNvSpPr>
          <p:nvPr>
            <p:ph idx="1"/>
          </p:nvPr>
        </p:nvSpPr>
        <p:spPr/>
        <p:txBody>
          <a:bodyPr>
            <a:noAutofit/>
          </a:bodyPr>
          <a:lstStyle/>
          <a:p>
            <a:pPr marL="0" indent="0">
              <a:buNone/>
            </a:pPr>
            <a:r>
              <a:rPr lang="nl-NL" sz="2400" b="1" dirty="0"/>
              <a:t>Bourgeois </a:t>
            </a:r>
            <a:r>
              <a:rPr lang="nl-NL" sz="2400" b="1" dirty="0" err="1"/>
              <a:t>identity</a:t>
            </a:r>
            <a:r>
              <a:rPr lang="nl-NL" sz="2400" dirty="0"/>
              <a:t>: </a:t>
            </a:r>
            <a:r>
              <a:rPr lang="nl-NL" sz="2400" dirty="0" err="1"/>
              <a:t>the</a:t>
            </a:r>
            <a:r>
              <a:rPr lang="nl-NL" sz="2400" dirty="0"/>
              <a:t> </a:t>
            </a:r>
            <a:r>
              <a:rPr lang="nl-NL" sz="2400" dirty="0" err="1"/>
              <a:t>importance</a:t>
            </a:r>
            <a:r>
              <a:rPr lang="nl-NL" sz="2400" dirty="0"/>
              <a:t> of </a:t>
            </a:r>
            <a:r>
              <a:rPr lang="nl-NL" sz="2400" dirty="0" err="1"/>
              <a:t>self-reflection</a:t>
            </a:r>
            <a:r>
              <a:rPr lang="nl-NL" sz="2400" dirty="0"/>
              <a:t> </a:t>
            </a:r>
            <a:r>
              <a:rPr lang="nl-NL" sz="2400" dirty="0" err="1"/>
              <a:t>and</a:t>
            </a:r>
            <a:r>
              <a:rPr lang="nl-NL" sz="2400" dirty="0"/>
              <a:t> </a:t>
            </a:r>
            <a:r>
              <a:rPr lang="nl-NL" sz="2400" dirty="0" err="1"/>
              <a:t>rational</a:t>
            </a:r>
            <a:r>
              <a:rPr lang="nl-NL" sz="2400" dirty="0"/>
              <a:t> </a:t>
            </a:r>
            <a:r>
              <a:rPr lang="nl-NL" sz="2400" dirty="0" err="1"/>
              <a:t>conduct</a:t>
            </a:r>
            <a:r>
              <a:rPr lang="nl-NL" sz="2400" dirty="0"/>
              <a:t> </a:t>
            </a:r>
            <a:r>
              <a:rPr lang="nl-NL" sz="2400" dirty="0" err="1"/>
              <a:t>for</a:t>
            </a:r>
            <a:r>
              <a:rPr lang="nl-NL" sz="2400" dirty="0"/>
              <a:t> a </a:t>
            </a:r>
            <a:r>
              <a:rPr lang="nl-NL" sz="2400" dirty="0" err="1"/>
              <a:t>self-controlled</a:t>
            </a:r>
            <a:r>
              <a:rPr lang="nl-NL" sz="2400" dirty="0"/>
              <a:t> life.</a:t>
            </a:r>
          </a:p>
          <a:p>
            <a:pPr marL="0" indent="0">
              <a:buNone/>
            </a:pPr>
            <a:endParaRPr lang="nl-NL" sz="2400" dirty="0"/>
          </a:p>
          <a:p>
            <a:pPr marL="0" indent="0">
              <a:buNone/>
            </a:pPr>
            <a:r>
              <a:rPr lang="nl-NL" sz="2400" b="1" dirty="0"/>
              <a:t>‘</a:t>
            </a:r>
            <a:r>
              <a:rPr lang="nl-NL" sz="2400" b="1" dirty="0" err="1"/>
              <a:t>Anthropology</a:t>
            </a:r>
            <a:r>
              <a:rPr lang="nl-NL" sz="2400" b="1" dirty="0"/>
              <a:t>’</a:t>
            </a:r>
            <a:r>
              <a:rPr lang="nl-NL" sz="2400" dirty="0"/>
              <a:t> as a practical guide </a:t>
            </a:r>
            <a:r>
              <a:rPr lang="nl-NL" sz="2400" dirty="0" err="1"/>
              <a:t>for</a:t>
            </a:r>
            <a:r>
              <a:rPr lang="nl-NL" sz="2400" dirty="0"/>
              <a:t> life in </a:t>
            </a:r>
            <a:r>
              <a:rPr lang="nl-NL" sz="2400" dirty="0" err="1"/>
              <a:t>civil</a:t>
            </a:r>
            <a:r>
              <a:rPr lang="nl-NL" sz="2400" dirty="0"/>
              <a:t> society (Immanuel Kant) </a:t>
            </a:r>
            <a:r>
              <a:rPr lang="nl-NL" sz="2400" dirty="0">
                <a:sym typeface="Wingdings" panose="05000000000000000000" pitchFamily="2" charset="2"/>
              </a:rPr>
              <a:t> personal </a:t>
            </a:r>
            <a:r>
              <a:rPr lang="nl-NL" sz="2400" dirty="0" err="1">
                <a:sym typeface="Wingdings" panose="05000000000000000000" pitchFamily="2" charset="2"/>
              </a:rPr>
              <a:t>autonomy</a:t>
            </a:r>
            <a:r>
              <a:rPr lang="nl-NL" sz="2400" dirty="0">
                <a:sym typeface="Wingdings" panose="05000000000000000000" pitchFamily="2" charset="2"/>
              </a:rPr>
              <a:t> </a:t>
            </a:r>
            <a:r>
              <a:rPr lang="nl-NL" sz="2400" dirty="0" err="1">
                <a:sym typeface="Wingdings" panose="05000000000000000000" pitchFamily="2" charset="2"/>
              </a:rPr>
              <a:t>and</a:t>
            </a:r>
            <a:r>
              <a:rPr lang="nl-NL" sz="2400" dirty="0">
                <a:sym typeface="Wingdings" panose="05000000000000000000" pitchFamily="2" charset="2"/>
              </a:rPr>
              <a:t> </a:t>
            </a:r>
            <a:r>
              <a:rPr lang="nl-NL" sz="2400" dirty="0" err="1">
                <a:sym typeface="Wingdings" panose="05000000000000000000" pitchFamily="2" charset="2"/>
              </a:rPr>
              <a:t>intellectual</a:t>
            </a:r>
            <a:r>
              <a:rPr lang="nl-NL" sz="2400" dirty="0">
                <a:sym typeface="Wingdings" panose="05000000000000000000" pitchFamily="2" charset="2"/>
              </a:rPr>
              <a:t> </a:t>
            </a:r>
            <a:r>
              <a:rPr lang="nl-NL" sz="2400" dirty="0" err="1">
                <a:sym typeface="Wingdings" panose="05000000000000000000" pitchFamily="2" charset="2"/>
              </a:rPr>
              <a:t>and</a:t>
            </a:r>
            <a:r>
              <a:rPr lang="nl-NL" sz="2400" dirty="0">
                <a:sym typeface="Wingdings" panose="05000000000000000000" pitchFamily="2" charset="2"/>
              </a:rPr>
              <a:t> </a:t>
            </a:r>
            <a:r>
              <a:rPr lang="nl-NL" sz="2400" dirty="0" err="1">
                <a:sym typeface="Wingdings" panose="05000000000000000000" pitchFamily="2" charset="2"/>
              </a:rPr>
              <a:t>cultural</a:t>
            </a:r>
            <a:r>
              <a:rPr lang="nl-NL" sz="2400" dirty="0">
                <a:sym typeface="Wingdings" panose="05000000000000000000" pitchFamily="2" charset="2"/>
              </a:rPr>
              <a:t> </a:t>
            </a:r>
            <a:r>
              <a:rPr lang="nl-NL" sz="2400" dirty="0" err="1">
                <a:sym typeface="Wingdings" panose="05000000000000000000" pitchFamily="2" charset="2"/>
              </a:rPr>
              <a:t>shaping</a:t>
            </a:r>
            <a:r>
              <a:rPr lang="nl-NL" sz="2400" dirty="0">
                <a:sym typeface="Wingdings" panose="05000000000000000000" pitchFamily="2" charset="2"/>
              </a:rPr>
              <a:t> of the </a:t>
            </a:r>
            <a:r>
              <a:rPr lang="nl-NL" sz="2400" dirty="0" err="1">
                <a:sym typeface="Wingdings" panose="05000000000000000000" pitchFamily="2" charset="2"/>
              </a:rPr>
              <a:t>self</a:t>
            </a:r>
            <a:r>
              <a:rPr lang="nl-NL" sz="2400" dirty="0">
                <a:sym typeface="Wingdings" panose="05000000000000000000" pitchFamily="2" charset="2"/>
              </a:rPr>
              <a:t> (Wilhelm von </a:t>
            </a:r>
            <a:r>
              <a:rPr lang="nl-NL" sz="2400" dirty="0" err="1">
                <a:sym typeface="Wingdings" panose="05000000000000000000" pitchFamily="2" charset="2"/>
              </a:rPr>
              <a:t>Humbold</a:t>
            </a:r>
            <a:r>
              <a:rPr lang="nl-NL" sz="2400" dirty="0">
                <a:sym typeface="Wingdings" panose="05000000000000000000" pitchFamily="2" charset="2"/>
              </a:rPr>
              <a:t>: </a:t>
            </a:r>
            <a:r>
              <a:rPr lang="nl-NL" sz="2400" i="1" dirty="0" err="1">
                <a:sym typeface="Wingdings" panose="05000000000000000000" pitchFamily="2" charset="2"/>
              </a:rPr>
              <a:t>Bildung</a:t>
            </a:r>
            <a:r>
              <a:rPr lang="nl-NL" sz="2400" dirty="0">
                <a:sym typeface="Wingdings" panose="05000000000000000000" pitchFamily="2" charset="2"/>
              </a:rPr>
              <a:t>).</a:t>
            </a:r>
          </a:p>
          <a:p>
            <a:pPr marL="0" indent="0">
              <a:buNone/>
            </a:pPr>
            <a:r>
              <a:rPr lang="nl-NL" sz="2400" b="1" dirty="0" err="1">
                <a:sym typeface="Wingdings" panose="05000000000000000000" pitchFamily="2" charset="2"/>
              </a:rPr>
              <a:t>Popularization</a:t>
            </a:r>
            <a:r>
              <a:rPr lang="nl-NL" sz="2400" dirty="0">
                <a:sym typeface="Wingdings" panose="05000000000000000000" pitchFamily="2" charset="2"/>
              </a:rPr>
              <a:t> of </a:t>
            </a:r>
            <a:r>
              <a:rPr lang="nl-NL" sz="2400" dirty="0" err="1">
                <a:sym typeface="Wingdings" panose="05000000000000000000" pitchFamily="2" charset="2"/>
              </a:rPr>
              <a:t>anthropological</a:t>
            </a:r>
            <a:r>
              <a:rPr lang="nl-NL" sz="2400" dirty="0">
                <a:sym typeface="Wingdings" panose="05000000000000000000" pitchFamily="2" charset="2"/>
              </a:rPr>
              <a:t> </a:t>
            </a:r>
            <a:r>
              <a:rPr lang="nl-NL" sz="2400" dirty="0" err="1">
                <a:sym typeface="Wingdings" panose="05000000000000000000" pitchFamily="2" charset="2"/>
              </a:rPr>
              <a:t>knowledge</a:t>
            </a:r>
            <a:r>
              <a:rPr lang="nl-NL" sz="2400" dirty="0">
                <a:sym typeface="Wingdings" panose="05000000000000000000" pitchFamily="2" charset="2"/>
              </a:rPr>
              <a:t>:</a:t>
            </a:r>
          </a:p>
          <a:p>
            <a:pPr>
              <a:buFontTx/>
              <a:buChar char="-"/>
            </a:pPr>
            <a:r>
              <a:rPr lang="nl-NL" sz="2400" dirty="0">
                <a:sym typeface="Wingdings" panose="05000000000000000000" pitchFamily="2" charset="2"/>
              </a:rPr>
              <a:t>‘</a:t>
            </a:r>
            <a:r>
              <a:rPr lang="nl-NL" sz="2400" dirty="0" err="1">
                <a:sym typeface="Wingdings" panose="05000000000000000000" pitchFamily="2" charset="2"/>
              </a:rPr>
              <a:t>Psychological</a:t>
            </a:r>
            <a:r>
              <a:rPr lang="nl-NL" sz="2400" dirty="0">
                <a:sym typeface="Wingdings" panose="05000000000000000000" pitchFamily="2" charset="2"/>
              </a:rPr>
              <a:t>’ discourse in </a:t>
            </a:r>
            <a:r>
              <a:rPr lang="nl-NL" sz="2400" dirty="0" err="1">
                <a:sym typeface="Wingdings" panose="05000000000000000000" pitchFamily="2" charset="2"/>
              </a:rPr>
              <a:t>popular-scientific</a:t>
            </a:r>
            <a:r>
              <a:rPr lang="nl-NL" sz="2400" dirty="0">
                <a:sym typeface="Wingdings" panose="05000000000000000000" pitchFamily="2" charset="2"/>
              </a:rPr>
              <a:t> </a:t>
            </a:r>
            <a:r>
              <a:rPr lang="nl-NL" sz="2400" dirty="0" err="1">
                <a:sym typeface="Wingdings" panose="05000000000000000000" pitchFamily="2" charset="2"/>
              </a:rPr>
              <a:t>publications</a:t>
            </a:r>
            <a:r>
              <a:rPr lang="nl-NL" sz="2400" dirty="0">
                <a:sym typeface="Wingdings" panose="05000000000000000000" pitchFamily="2" charset="2"/>
              </a:rPr>
              <a:t>.</a:t>
            </a:r>
          </a:p>
          <a:p>
            <a:pPr>
              <a:buFontTx/>
              <a:buChar char="-"/>
            </a:pPr>
            <a:r>
              <a:rPr lang="nl-NL" sz="2400" dirty="0" err="1">
                <a:sym typeface="Wingdings" panose="05000000000000000000" pitchFamily="2" charset="2"/>
              </a:rPr>
              <a:t>Investigating</a:t>
            </a:r>
            <a:r>
              <a:rPr lang="nl-NL" sz="2400" dirty="0">
                <a:sym typeface="Wingdings" panose="05000000000000000000" pitchFamily="2" charset="2"/>
              </a:rPr>
              <a:t> </a:t>
            </a:r>
            <a:r>
              <a:rPr lang="nl-NL" sz="2400" dirty="0" err="1">
                <a:sym typeface="Wingdings" panose="05000000000000000000" pitchFamily="2" charset="2"/>
              </a:rPr>
              <a:t>individual</a:t>
            </a:r>
            <a:r>
              <a:rPr lang="nl-NL" sz="2400" dirty="0">
                <a:sym typeface="Wingdings" panose="05000000000000000000" pitchFamily="2" charset="2"/>
              </a:rPr>
              <a:t> </a:t>
            </a:r>
            <a:r>
              <a:rPr lang="nl-NL" sz="2400" dirty="0" err="1">
                <a:sym typeface="Wingdings" panose="05000000000000000000" pitchFamily="2" charset="2"/>
              </a:rPr>
              <a:t>character</a:t>
            </a:r>
            <a:r>
              <a:rPr lang="nl-NL" sz="2400" dirty="0">
                <a:sym typeface="Wingdings" panose="05000000000000000000" pitchFamily="2" charset="2"/>
              </a:rPr>
              <a:t>  interest  in </a:t>
            </a:r>
            <a:r>
              <a:rPr lang="nl-NL" sz="2400" dirty="0" err="1">
                <a:sym typeface="Wingdings" panose="05000000000000000000" pitchFamily="2" charset="2"/>
              </a:rPr>
              <a:t>physiognomy</a:t>
            </a:r>
            <a:r>
              <a:rPr lang="nl-NL" sz="2400" dirty="0">
                <a:sym typeface="Wingdings" panose="05000000000000000000" pitchFamily="2" charset="2"/>
              </a:rPr>
              <a:t> (</a:t>
            </a:r>
            <a:r>
              <a:rPr lang="nl-NL" sz="2400" dirty="0" err="1">
                <a:sym typeface="Wingdings" panose="05000000000000000000" pitchFamily="2" charset="2"/>
              </a:rPr>
              <a:t>Lavater</a:t>
            </a:r>
            <a:r>
              <a:rPr lang="nl-NL" sz="2400" dirty="0">
                <a:sym typeface="Wingdings" panose="05000000000000000000" pitchFamily="2" charset="2"/>
              </a:rPr>
              <a:t>) </a:t>
            </a:r>
            <a:r>
              <a:rPr lang="nl-NL" sz="2400" dirty="0" err="1">
                <a:sym typeface="Wingdings" panose="05000000000000000000" pitchFamily="2" charset="2"/>
              </a:rPr>
              <a:t>and</a:t>
            </a:r>
            <a:r>
              <a:rPr lang="nl-NL" sz="2400" dirty="0">
                <a:sym typeface="Wingdings" panose="05000000000000000000" pitchFamily="2" charset="2"/>
              </a:rPr>
              <a:t> </a:t>
            </a:r>
            <a:r>
              <a:rPr lang="nl-NL" sz="2400" dirty="0" err="1">
                <a:sym typeface="Wingdings" panose="05000000000000000000" pitchFamily="2" charset="2"/>
              </a:rPr>
              <a:t>frenology</a:t>
            </a:r>
            <a:r>
              <a:rPr lang="nl-NL" sz="2400" dirty="0">
                <a:sym typeface="Wingdings" panose="05000000000000000000" pitchFamily="2" charset="2"/>
              </a:rPr>
              <a:t> (Gall &amp; </a:t>
            </a:r>
            <a:r>
              <a:rPr lang="nl-NL" sz="2400" dirty="0" err="1">
                <a:sym typeface="Wingdings" panose="05000000000000000000" pitchFamily="2" charset="2"/>
              </a:rPr>
              <a:t>Spurzheim</a:t>
            </a:r>
            <a:r>
              <a:rPr lang="nl-NL" sz="2400" dirty="0">
                <a:sym typeface="Wingdings" panose="05000000000000000000" pitchFamily="2" charset="2"/>
              </a:rPr>
              <a:t>). </a:t>
            </a:r>
          </a:p>
          <a:p>
            <a:pPr>
              <a:buFontTx/>
              <a:buChar char="-"/>
            </a:pPr>
            <a:r>
              <a:rPr lang="nl-NL" sz="2400" dirty="0" err="1">
                <a:sym typeface="Wingdings" panose="05000000000000000000" pitchFamily="2" charset="2"/>
              </a:rPr>
              <a:t>Growing</a:t>
            </a:r>
            <a:r>
              <a:rPr lang="nl-NL" sz="2400" dirty="0">
                <a:sym typeface="Wingdings" panose="05000000000000000000" pitchFamily="2" charset="2"/>
              </a:rPr>
              <a:t> </a:t>
            </a:r>
            <a:r>
              <a:rPr lang="nl-NL" sz="2400" dirty="0" err="1">
                <a:sym typeface="Wingdings" panose="05000000000000000000" pitchFamily="2" charset="2"/>
              </a:rPr>
              <a:t>popularity</a:t>
            </a:r>
            <a:r>
              <a:rPr lang="nl-NL" sz="2400" dirty="0">
                <a:sym typeface="Wingdings" panose="05000000000000000000" pitchFamily="2" charset="2"/>
              </a:rPr>
              <a:t> of </a:t>
            </a:r>
            <a:r>
              <a:rPr lang="nl-NL" sz="2400" dirty="0" err="1">
                <a:sym typeface="Wingdings" panose="05000000000000000000" pitchFamily="2" charset="2"/>
              </a:rPr>
              <a:t>autobiographies</a:t>
            </a:r>
            <a:r>
              <a:rPr lang="nl-NL" sz="2400" dirty="0">
                <a:sym typeface="Wingdings" panose="05000000000000000000" pitchFamily="2" charset="2"/>
              </a:rPr>
              <a:t> </a:t>
            </a:r>
            <a:r>
              <a:rPr lang="nl-NL" sz="2400" dirty="0" err="1">
                <a:sym typeface="Wingdings" panose="05000000000000000000" pitchFamily="2" charset="2"/>
              </a:rPr>
              <a:t>and</a:t>
            </a:r>
            <a:r>
              <a:rPr lang="nl-NL" sz="2400" dirty="0">
                <a:sym typeface="Wingdings" panose="05000000000000000000" pitchFamily="2" charset="2"/>
              </a:rPr>
              <a:t> </a:t>
            </a:r>
            <a:r>
              <a:rPr lang="nl-NL" sz="2400" dirty="0" err="1">
                <a:sym typeface="Wingdings" panose="05000000000000000000" pitchFamily="2" charset="2"/>
              </a:rPr>
              <a:t>novels</a:t>
            </a:r>
            <a:r>
              <a:rPr lang="nl-NL" sz="2400" dirty="0">
                <a:sym typeface="Wingdings" panose="05000000000000000000" pitchFamily="2" charset="2"/>
              </a:rPr>
              <a:t> </a:t>
            </a:r>
            <a:r>
              <a:rPr lang="nl-NL" sz="2400" dirty="0" err="1">
                <a:sym typeface="Wingdings" panose="05000000000000000000" pitchFamily="2" charset="2"/>
              </a:rPr>
              <a:t>describing</a:t>
            </a:r>
            <a:r>
              <a:rPr lang="nl-NL" sz="2400" dirty="0">
                <a:sym typeface="Wingdings" panose="05000000000000000000" pitchFamily="2" charset="2"/>
              </a:rPr>
              <a:t> </a:t>
            </a:r>
            <a:r>
              <a:rPr lang="nl-NL" sz="2400" dirty="0" err="1">
                <a:sym typeface="Wingdings" panose="05000000000000000000" pitchFamily="2" charset="2"/>
              </a:rPr>
              <a:t>the</a:t>
            </a:r>
            <a:r>
              <a:rPr lang="nl-NL" sz="2400" dirty="0">
                <a:sym typeface="Wingdings" panose="05000000000000000000" pitchFamily="2" charset="2"/>
              </a:rPr>
              <a:t> </a:t>
            </a:r>
            <a:r>
              <a:rPr lang="nl-NL" sz="2400" dirty="0" err="1">
                <a:sym typeface="Wingdings" panose="05000000000000000000" pitchFamily="2" charset="2"/>
              </a:rPr>
              <a:t>inner</a:t>
            </a:r>
            <a:r>
              <a:rPr lang="nl-NL" sz="2400" dirty="0">
                <a:sym typeface="Wingdings" panose="05000000000000000000" pitchFamily="2" charset="2"/>
              </a:rPr>
              <a:t> life of </a:t>
            </a:r>
            <a:r>
              <a:rPr lang="nl-NL" sz="2400" dirty="0" err="1">
                <a:sym typeface="Wingdings" panose="05000000000000000000" pitchFamily="2" charset="2"/>
              </a:rPr>
              <a:t>characters</a:t>
            </a:r>
            <a:r>
              <a:rPr lang="nl-NL" sz="2400" dirty="0">
                <a:sym typeface="Wingdings" panose="05000000000000000000" pitchFamily="2" charset="2"/>
              </a:rPr>
              <a:t>  (</a:t>
            </a:r>
            <a:r>
              <a:rPr lang="nl-NL" sz="2400" dirty="0" err="1">
                <a:sym typeface="Wingdings" panose="05000000000000000000" pitchFamily="2" charset="2"/>
              </a:rPr>
              <a:t>Romantic</a:t>
            </a:r>
            <a:r>
              <a:rPr lang="nl-NL" sz="2400" dirty="0">
                <a:sym typeface="Wingdings" panose="05000000000000000000" pitchFamily="2" charset="2"/>
              </a:rPr>
              <a:t>) </a:t>
            </a:r>
            <a:r>
              <a:rPr lang="nl-NL" sz="2400" dirty="0" err="1">
                <a:sym typeface="Wingdings" panose="05000000000000000000" pitchFamily="2" charset="2"/>
              </a:rPr>
              <a:t>values</a:t>
            </a:r>
            <a:r>
              <a:rPr lang="nl-NL" sz="2400" dirty="0">
                <a:sym typeface="Wingdings" panose="05000000000000000000" pitchFamily="2" charset="2"/>
              </a:rPr>
              <a:t> of personal </a:t>
            </a:r>
            <a:r>
              <a:rPr lang="nl-NL" sz="2400" dirty="0" err="1">
                <a:sym typeface="Wingdings" panose="05000000000000000000" pitchFamily="2" charset="2"/>
              </a:rPr>
              <a:t>sincerity</a:t>
            </a:r>
            <a:r>
              <a:rPr lang="nl-NL" sz="2400" dirty="0">
                <a:sym typeface="Wingdings" panose="05000000000000000000" pitchFamily="2" charset="2"/>
              </a:rPr>
              <a:t> </a:t>
            </a:r>
            <a:r>
              <a:rPr lang="nl-NL" sz="2400" dirty="0" err="1">
                <a:sym typeface="Wingdings" panose="05000000000000000000" pitchFamily="2" charset="2"/>
              </a:rPr>
              <a:t>and</a:t>
            </a:r>
            <a:r>
              <a:rPr lang="nl-NL" sz="2400" dirty="0">
                <a:sym typeface="Wingdings" panose="05000000000000000000" pitchFamily="2" charset="2"/>
              </a:rPr>
              <a:t> </a:t>
            </a:r>
            <a:r>
              <a:rPr lang="nl-NL" sz="2400" dirty="0" err="1">
                <a:sym typeface="Wingdings" panose="05000000000000000000" pitchFamily="2" charset="2"/>
              </a:rPr>
              <a:t>authenticity</a:t>
            </a:r>
            <a:r>
              <a:rPr lang="nl-NL" sz="2400" dirty="0">
                <a:sym typeface="Wingdings" panose="05000000000000000000" pitchFamily="2" charset="2"/>
              </a:rPr>
              <a:t>.</a:t>
            </a: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p:txBody>
      </p:sp>
      <p:sp>
        <p:nvSpPr>
          <p:cNvPr id="4" name="Down Arrow 3"/>
          <p:cNvSpPr/>
          <p:nvPr/>
        </p:nvSpPr>
        <p:spPr>
          <a:xfrm>
            <a:off x="4644008" y="2276872"/>
            <a:ext cx="2423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9925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Scientific </a:t>
            </a:r>
            <a:r>
              <a:rPr lang="en-US" b="1" dirty="0" err="1"/>
              <a:t>Revolution</a:t>
            </a:r>
            <a:r>
              <a:rPr lang="en-US" b="1" dirty="0" err="1">
                <a:sym typeface="Wingdings" panose="05000000000000000000" pitchFamily="2" charset="2"/>
              </a:rPr>
              <a:t>Science</a:t>
            </a:r>
            <a:r>
              <a:rPr lang="en-US" b="1" dirty="0">
                <a:sym typeface="Wingdings" panose="05000000000000000000" pitchFamily="2" charset="2"/>
              </a:rPr>
              <a:t> of Man</a:t>
            </a:r>
            <a:endParaRPr lang="nl-NL" b="1" dirty="0"/>
          </a:p>
        </p:txBody>
      </p:sp>
      <p:sp>
        <p:nvSpPr>
          <p:cNvPr id="3" name="Content Placeholder 2"/>
          <p:cNvSpPr>
            <a:spLocks noGrp="1"/>
          </p:cNvSpPr>
          <p:nvPr>
            <p:ph idx="1"/>
          </p:nvPr>
        </p:nvSpPr>
        <p:spPr/>
        <p:txBody>
          <a:bodyPr>
            <a:noAutofit/>
          </a:bodyPr>
          <a:lstStyle/>
          <a:p>
            <a:pPr>
              <a:buFontTx/>
              <a:buChar char="-"/>
            </a:pPr>
            <a:r>
              <a:rPr lang="en-US" sz="2800" b="1" dirty="0"/>
              <a:t>Secular</a:t>
            </a:r>
            <a:r>
              <a:rPr lang="en-US" sz="2800" dirty="0"/>
              <a:t> view and </a:t>
            </a:r>
            <a:r>
              <a:rPr lang="en-US" sz="2800" b="1" dirty="0"/>
              <a:t>rational</a:t>
            </a:r>
            <a:r>
              <a:rPr lang="en-US" sz="2800" dirty="0"/>
              <a:t> explanation of the world.</a:t>
            </a:r>
          </a:p>
          <a:p>
            <a:pPr>
              <a:buFontTx/>
              <a:buChar char="-"/>
            </a:pPr>
            <a:r>
              <a:rPr lang="en-US" sz="2800" dirty="0"/>
              <a:t>First attempt to position </a:t>
            </a:r>
            <a:r>
              <a:rPr lang="en-US" sz="2800" b="1" dirty="0"/>
              <a:t>man in nature</a:t>
            </a:r>
            <a:r>
              <a:rPr lang="en-US" sz="2800" dirty="0"/>
              <a:t> and understand man in material terms (Hobbes).</a:t>
            </a:r>
          </a:p>
          <a:p>
            <a:pPr>
              <a:buFontTx/>
              <a:buChar char="-"/>
            </a:pPr>
            <a:r>
              <a:rPr lang="en-US" sz="2800" b="1" dirty="0"/>
              <a:t>New image of man</a:t>
            </a:r>
            <a:r>
              <a:rPr lang="en-US" sz="2800" dirty="0"/>
              <a:t>: Christian-Aristotelean concept of the soul </a:t>
            </a:r>
            <a:r>
              <a:rPr lang="en-US" sz="2800" dirty="0">
                <a:sym typeface="Wingdings" panose="05000000000000000000" pitchFamily="2" charset="2"/>
              </a:rPr>
              <a:t> </a:t>
            </a:r>
            <a:r>
              <a:rPr lang="en-US" sz="2800" dirty="0"/>
              <a:t>the secular view of man as a being with a (rational) mind and a (mechanic) body (Descartes) and the notion of the human being as an individual subject with an inner self (Locke).</a:t>
            </a:r>
          </a:p>
          <a:p>
            <a:pPr>
              <a:buFontTx/>
              <a:buChar char="-"/>
            </a:pPr>
            <a:r>
              <a:rPr lang="en-US" sz="2800" b="1" dirty="0"/>
              <a:t>New epistemologies</a:t>
            </a:r>
            <a:r>
              <a:rPr lang="en-US" sz="2800" dirty="0"/>
              <a:t> on the basis of subject – object dichotomy: deductive rationalism and inductive empiricism.</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871398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a:t>The human </a:t>
            </a:r>
            <a:r>
              <a:rPr lang="nl-NL" b="1" dirty="0" err="1"/>
              <a:t>sciences</a:t>
            </a:r>
            <a:r>
              <a:rPr lang="nl-NL" b="1" dirty="0"/>
              <a:t> in France: </a:t>
            </a:r>
            <a:br>
              <a:rPr lang="nl-NL" b="1" dirty="0"/>
            </a:br>
            <a:r>
              <a:rPr lang="nl-NL" b="1" dirty="0"/>
              <a:t>The </a:t>
            </a:r>
            <a:r>
              <a:rPr lang="nl-NL" b="1" dirty="0" err="1"/>
              <a:t>Revolution</a:t>
            </a:r>
            <a:r>
              <a:rPr lang="nl-NL" b="1" dirty="0"/>
              <a:t> </a:t>
            </a:r>
            <a:r>
              <a:rPr lang="nl-NL" b="1" dirty="0" err="1"/>
              <a:t>and</a:t>
            </a:r>
            <a:r>
              <a:rPr lang="nl-NL" b="1" dirty="0"/>
              <a:t> </a:t>
            </a:r>
            <a:r>
              <a:rPr lang="nl-NL" b="1" dirty="0" err="1"/>
              <a:t>the</a:t>
            </a:r>
            <a:r>
              <a:rPr lang="nl-NL" b="1" dirty="0"/>
              <a:t> ‘</a:t>
            </a:r>
            <a:r>
              <a:rPr lang="nl-NL" b="1" dirty="0" err="1"/>
              <a:t>Ideologues</a:t>
            </a:r>
            <a:r>
              <a:rPr lang="nl-NL" b="1" dirty="0"/>
              <a:t>’</a:t>
            </a:r>
          </a:p>
        </p:txBody>
      </p:sp>
      <p:sp>
        <p:nvSpPr>
          <p:cNvPr id="3" name="Content Placeholder 2"/>
          <p:cNvSpPr>
            <a:spLocks noGrp="1"/>
          </p:cNvSpPr>
          <p:nvPr>
            <p:ph idx="1"/>
          </p:nvPr>
        </p:nvSpPr>
        <p:spPr/>
        <p:txBody>
          <a:bodyPr>
            <a:noAutofit/>
          </a:bodyPr>
          <a:lstStyle/>
          <a:p>
            <a:pPr marL="0" indent="0">
              <a:buNone/>
            </a:pPr>
            <a:r>
              <a:rPr lang="nl-NL" sz="1800" dirty="0"/>
              <a:t>‘</a:t>
            </a:r>
            <a:r>
              <a:rPr lang="nl-NL" sz="1800" dirty="0" err="1"/>
              <a:t>Ideological</a:t>
            </a:r>
            <a:r>
              <a:rPr lang="nl-NL" sz="1800" dirty="0"/>
              <a:t>’ project </a:t>
            </a:r>
            <a:r>
              <a:rPr lang="nl-NL" sz="1800" dirty="0" err="1"/>
              <a:t>during</a:t>
            </a:r>
            <a:r>
              <a:rPr lang="nl-NL" sz="1800" dirty="0"/>
              <a:t> French </a:t>
            </a:r>
            <a:r>
              <a:rPr lang="nl-NL" sz="1800" dirty="0" err="1"/>
              <a:t>Revolution</a:t>
            </a:r>
            <a:r>
              <a:rPr lang="nl-NL" sz="1800" dirty="0"/>
              <a:t> </a:t>
            </a:r>
            <a:r>
              <a:rPr lang="nl-NL" sz="1800" dirty="0" err="1"/>
              <a:t>and</a:t>
            </a:r>
            <a:r>
              <a:rPr lang="nl-NL" sz="1800" dirty="0"/>
              <a:t> </a:t>
            </a:r>
            <a:r>
              <a:rPr lang="nl-NL" sz="1800" dirty="0" err="1"/>
              <a:t>Napoleontic</a:t>
            </a:r>
            <a:r>
              <a:rPr lang="nl-NL" sz="1800" dirty="0"/>
              <a:t> era: </a:t>
            </a:r>
            <a:r>
              <a:rPr lang="nl-NL" sz="1800" dirty="0" err="1"/>
              <a:t>establishing</a:t>
            </a:r>
            <a:r>
              <a:rPr lang="nl-NL" sz="1800" dirty="0"/>
              <a:t> </a:t>
            </a:r>
            <a:r>
              <a:rPr lang="nl-NL" sz="1800" dirty="0" err="1"/>
              <a:t>comprehensive</a:t>
            </a:r>
            <a:r>
              <a:rPr lang="nl-NL" sz="1800" dirty="0"/>
              <a:t> </a:t>
            </a:r>
            <a:r>
              <a:rPr lang="nl-NL" sz="1800" dirty="0" err="1"/>
              <a:t>empirical</a:t>
            </a:r>
            <a:r>
              <a:rPr lang="nl-NL" sz="1800" dirty="0"/>
              <a:t> </a:t>
            </a:r>
            <a:r>
              <a:rPr lang="nl-NL" sz="1800" dirty="0" err="1"/>
              <a:t>science</a:t>
            </a:r>
            <a:r>
              <a:rPr lang="nl-NL" sz="1800" dirty="0"/>
              <a:t> of man </a:t>
            </a:r>
            <a:r>
              <a:rPr lang="nl-NL" sz="1800" dirty="0" err="1"/>
              <a:t>based</a:t>
            </a:r>
            <a:r>
              <a:rPr lang="nl-NL" sz="1800" dirty="0"/>
              <a:t> on sensualist </a:t>
            </a:r>
            <a:r>
              <a:rPr lang="nl-NL" sz="1800" dirty="0" err="1"/>
              <a:t>philosophy</a:t>
            </a:r>
            <a:r>
              <a:rPr lang="nl-NL" sz="1800" dirty="0"/>
              <a:t> and </a:t>
            </a:r>
            <a:r>
              <a:rPr lang="nl-NL" sz="1800" dirty="0" err="1"/>
              <a:t>broad</a:t>
            </a:r>
            <a:r>
              <a:rPr lang="nl-NL" sz="1800" dirty="0"/>
              <a:t> </a:t>
            </a:r>
            <a:r>
              <a:rPr lang="nl-NL" sz="1800" dirty="0" err="1"/>
              <a:t>medical</a:t>
            </a:r>
            <a:r>
              <a:rPr lang="nl-NL" sz="1800" dirty="0"/>
              <a:t> </a:t>
            </a:r>
            <a:r>
              <a:rPr lang="nl-NL" sz="1800" dirty="0" err="1"/>
              <a:t>knowledge</a:t>
            </a:r>
            <a:r>
              <a:rPr lang="nl-NL" sz="1800" dirty="0"/>
              <a:t> </a:t>
            </a:r>
            <a:r>
              <a:rPr lang="nl-NL" sz="1800" dirty="0">
                <a:sym typeface="Wingdings" panose="05000000000000000000" pitchFamily="2" charset="2"/>
              </a:rPr>
              <a:t> </a:t>
            </a:r>
            <a:r>
              <a:rPr lang="nl-NL" sz="1800" i="1" dirty="0">
                <a:sym typeface="Wingdings" panose="05000000000000000000" pitchFamily="2" charset="2"/>
              </a:rPr>
              <a:t>Basic </a:t>
            </a:r>
            <a:r>
              <a:rPr lang="nl-NL" sz="1800" i="1" dirty="0" err="1">
                <a:sym typeface="Wingdings" panose="05000000000000000000" pitchFamily="2" charset="2"/>
              </a:rPr>
              <a:t>assumption</a:t>
            </a:r>
            <a:r>
              <a:rPr lang="nl-NL" sz="1800" dirty="0">
                <a:sym typeface="Wingdings" panose="05000000000000000000" pitchFamily="2" charset="2"/>
              </a:rPr>
              <a:t>: </a:t>
            </a:r>
            <a:r>
              <a:rPr lang="nl-NL" sz="1800" b="1" dirty="0">
                <a:sym typeface="Wingdings" panose="05000000000000000000" pitchFamily="2" charset="2"/>
              </a:rPr>
              <a:t>Health </a:t>
            </a:r>
            <a:r>
              <a:rPr lang="nl-NL" sz="1800" b="1" dirty="0" err="1">
                <a:sym typeface="Wingdings" panose="05000000000000000000" pitchFamily="2" charset="2"/>
              </a:rPr>
              <a:t>and</a:t>
            </a:r>
            <a:r>
              <a:rPr lang="nl-NL" sz="1800" b="1" dirty="0">
                <a:sym typeface="Wingdings" panose="05000000000000000000" pitchFamily="2" charset="2"/>
              </a:rPr>
              <a:t> </a:t>
            </a:r>
            <a:r>
              <a:rPr lang="nl-NL" sz="1800" b="1" dirty="0" err="1">
                <a:sym typeface="Wingdings" panose="05000000000000000000" pitchFamily="2" charset="2"/>
              </a:rPr>
              <a:t>good</a:t>
            </a:r>
            <a:r>
              <a:rPr lang="nl-NL" sz="1800" b="1" dirty="0">
                <a:sym typeface="Wingdings" panose="05000000000000000000" pitchFamily="2" charset="2"/>
              </a:rPr>
              <a:t> life </a:t>
            </a:r>
            <a:r>
              <a:rPr lang="nl-NL" sz="1800" b="1" dirty="0" err="1">
                <a:sym typeface="Wingdings" panose="05000000000000000000" pitchFamily="2" charset="2"/>
              </a:rPr>
              <a:t>depend</a:t>
            </a:r>
            <a:r>
              <a:rPr lang="nl-NL" sz="1800" b="1" dirty="0">
                <a:sym typeface="Wingdings" panose="05000000000000000000" pitchFamily="2" charset="2"/>
              </a:rPr>
              <a:t> on </a:t>
            </a:r>
            <a:r>
              <a:rPr lang="nl-NL" sz="1800" b="1" dirty="0" err="1">
                <a:sym typeface="Wingdings" panose="05000000000000000000" pitchFamily="2" charset="2"/>
              </a:rPr>
              <a:t>interaction</a:t>
            </a:r>
            <a:r>
              <a:rPr lang="nl-NL" sz="1800" b="1" dirty="0">
                <a:sym typeface="Wingdings" panose="05000000000000000000" pitchFamily="2" charset="2"/>
              </a:rPr>
              <a:t> </a:t>
            </a:r>
            <a:r>
              <a:rPr lang="nl-NL" sz="1800" b="1" dirty="0" err="1">
                <a:sym typeface="Wingdings" panose="05000000000000000000" pitchFamily="2" charset="2"/>
              </a:rPr>
              <a:t>between</a:t>
            </a:r>
            <a:r>
              <a:rPr lang="nl-NL" sz="1800" b="1" dirty="0">
                <a:sym typeface="Wingdings" panose="05000000000000000000" pitchFamily="2" charset="2"/>
              </a:rPr>
              <a:t> </a:t>
            </a:r>
            <a:r>
              <a:rPr lang="nl-NL" sz="1800" b="1" dirty="0" err="1">
                <a:sym typeface="Wingdings" panose="05000000000000000000" pitchFamily="2" charset="2"/>
              </a:rPr>
              <a:t>constitution</a:t>
            </a:r>
            <a:r>
              <a:rPr lang="nl-NL" sz="1800" b="1" dirty="0">
                <a:sym typeface="Wingdings" panose="05000000000000000000" pitchFamily="2" charset="2"/>
              </a:rPr>
              <a:t>, </a:t>
            </a:r>
            <a:r>
              <a:rPr lang="nl-NL" sz="1800" b="1" dirty="0" err="1">
                <a:sym typeface="Wingdings" panose="05000000000000000000" pitchFamily="2" charset="2"/>
              </a:rPr>
              <a:t>habits</a:t>
            </a:r>
            <a:r>
              <a:rPr lang="nl-NL" sz="1800" b="1" dirty="0">
                <a:sym typeface="Wingdings" panose="05000000000000000000" pitchFamily="2" charset="2"/>
              </a:rPr>
              <a:t> </a:t>
            </a:r>
            <a:r>
              <a:rPr lang="nl-NL" sz="1800" b="1" dirty="0" err="1">
                <a:sym typeface="Wingdings" panose="05000000000000000000" pitchFamily="2" charset="2"/>
              </a:rPr>
              <a:t>and</a:t>
            </a:r>
            <a:r>
              <a:rPr lang="nl-NL" sz="1800" b="1" dirty="0">
                <a:sym typeface="Wingdings" panose="05000000000000000000" pitchFamily="2" charset="2"/>
              </a:rPr>
              <a:t> living-</a:t>
            </a:r>
            <a:r>
              <a:rPr lang="nl-NL" sz="1800" b="1" dirty="0" err="1">
                <a:sym typeface="Wingdings" panose="05000000000000000000" pitchFamily="2" charset="2"/>
              </a:rPr>
              <a:t>conditions</a:t>
            </a:r>
            <a:r>
              <a:rPr lang="nl-NL" sz="1800" dirty="0"/>
              <a:t>.</a:t>
            </a:r>
          </a:p>
          <a:p>
            <a:pPr marL="0" indent="0">
              <a:buNone/>
            </a:pPr>
            <a:endParaRPr lang="nl-NL" sz="1800" dirty="0"/>
          </a:p>
          <a:p>
            <a:pPr marL="0" indent="0">
              <a:buNone/>
            </a:pPr>
            <a:r>
              <a:rPr lang="nl-NL" sz="1800" i="1" dirty="0" err="1"/>
              <a:t>Applying</a:t>
            </a:r>
            <a:r>
              <a:rPr lang="nl-NL" sz="1800" i="1" dirty="0"/>
              <a:t> </a:t>
            </a:r>
            <a:r>
              <a:rPr lang="nl-NL" sz="1800" i="1" dirty="0" err="1"/>
              <a:t>scientific</a:t>
            </a:r>
            <a:r>
              <a:rPr lang="nl-NL" sz="1800" i="1" dirty="0"/>
              <a:t> </a:t>
            </a:r>
            <a:r>
              <a:rPr lang="nl-NL" sz="1800" i="1" dirty="0" err="1"/>
              <a:t>knowledge</a:t>
            </a:r>
            <a:r>
              <a:rPr lang="nl-NL" sz="1800" i="1" dirty="0"/>
              <a:t> </a:t>
            </a:r>
            <a:r>
              <a:rPr lang="nl-NL" sz="1800" i="1" dirty="0" err="1"/>
              <a:t>about</a:t>
            </a:r>
            <a:r>
              <a:rPr lang="nl-NL" sz="1800" i="1" dirty="0"/>
              <a:t> man</a:t>
            </a:r>
            <a:r>
              <a:rPr lang="nl-NL" sz="1800" dirty="0"/>
              <a:t> </a:t>
            </a:r>
            <a:r>
              <a:rPr lang="nl-NL" sz="1800" dirty="0">
                <a:sym typeface="Wingdings" panose="05000000000000000000" pitchFamily="2" charset="2"/>
              </a:rPr>
              <a:t> </a:t>
            </a:r>
            <a:r>
              <a:rPr lang="nl-NL" sz="1800" b="1" dirty="0" err="1">
                <a:sym typeface="Wingdings" panose="05000000000000000000" pitchFamily="2" charset="2"/>
              </a:rPr>
              <a:t>Improving</a:t>
            </a:r>
            <a:r>
              <a:rPr lang="nl-NL" sz="1800" b="1" dirty="0">
                <a:sym typeface="Wingdings" panose="05000000000000000000" pitchFamily="2" charset="2"/>
              </a:rPr>
              <a:t> personal </a:t>
            </a:r>
            <a:r>
              <a:rPr lang="nl-NL" sz="1800" b="1" dirty="0" err="1">
                <a:sym typeface="Wingdings" panose="05000000000000000000" pitchFamily="2" charset="2"/>
              </a:rPr>
              <a:t>and</a:t>
            </a:r>
            <a:r>
              <a:rPr lang="nl-NL" sz="1800" b="1" dirty="0">
                <a:sym typeface="Wingdings" panose="05000000000000000000" pitchFamily="2" charset="2"/>
              </a:rPr>
              <a:t> </a:t>
            </a:r>
            <a:r>
              <a:rPr lang="nl-NL" sz="1800" b="1" dirty="0" err="1">
                <a:sym typeface="Wingdings" panose="05000000000000000000" pitchFamily="2" charset="2"/>
              </a:rPr>
              <a:t>social</a:t>
            </a:r>
            <a:r>
              <a:rPr lang="nl-NL" sz="1800" b="1" dirty="0">
                <a:sym typeface="Wingdings" panose="05000000000000000000" pitchFamily="2" charset="2"/>
              </a:rPr>
              <a:t> life</a:t>
            </a:r>
            <a:r>
              <a:rPr lang="nl-NL" sz="1800" dirty="0">
                <a:sym typeface="Wingdings" panose="05000000000000000000" pitchFamily="2" charset="2"/>
              </a:rPr>
              <a:t> </a:t>
            </a:r>
            <a:r>
              <a:rPr lang="nl-NL" sz="1800" dirty="0" err="1">
                <a:sym typeface="Wingdings" panose="05000000000000000000" pitchFamily="2" charset="2"/>
              </a:rPr>
              <a:t>through</a:t>
            </a:r>
            <a:r>
              <a:rPr lang="nl-NL" sz="1800" dirty="0">
                <a:sym typeface="Wingdings" panose="05000000000000000000" pitchFamily="2" charset="2"/>
              </a:rPr>
              <a:t> </a:t>
            </a:r>
            <a:r>
              <a:rPr lang="nl-NL" sz="1800" dirty="0" err="1">
                <a:sym typeface="Wingdings" panose="05000000000000000000" pitchFamily="2" charset="2"/>
              </a:rPr>
              <a:t>rational</a:t>
            </a:r>
            <a:r>
              <a:rPr lang="nl-NL" sz="1800" dirty="0">
                <a:sym typeface="Wingdings" panose="05000000000000000000" pitchFamily="2" charset="2"/>
              </a:rPr>
              <a:t> </a:t>
            </a:r>
            <a:r>
              <a:rPr lang="nl-NL" sz="1800" dirty="0" err="1">
                <a:sym typeface="Wingdings" panose="05000000000000000000" pitchFamily="2" charset="2"/>
              </a:rPr>
              <a:t>education</a:t>
            </a:r>
            <a:r>
              <a:rPr lang="nl-NL" sz="1800" dirty="0">
                <a:sym typeface="Wingdings" panose="05000000000000000000" pitchFamily="2" charset="2"/>
              </a:rPr>
              <a:t> </a:t>
            </a:r>
            <a:r>
              <a:rPr lang="nl-NL" sz="1800" dirty="0" err="1">
                <a:sym typeface="Wingdings" panose="05000000000000000000" pitchFamily="2" charset="2"/>
              </a:rPr>
              <a:t>and</a:t>
            </a:r>
            <a:r>
              <a:rPr lang="nl-NL" sz="1800" dirty="0">
                <a:sym typeface="Wingdings" panose="05000000000000000000" pitchFamily="2" charset="2"/>
              </a:rPr>
              <a:t> </a:t>
            </a:r>
            <a:r>
              <a:rPr lang="nl-NL" sz="1800" dirty="0" err="1">
                <a:sym typeface="Wingdings" panose="05000000000000000000" pitchFamily="2" charset="2"/>
              </a:rPr>
              <a:t>social</a:t>
            </a:r>
            <a:r>
              <a:rPr lang="nl-NL" sz="1800" dirty="0">
                <a:sym typeface="Wingdings" panose="05000000000000000000" pitchFamily="2" charset="2"/>
              </a:rPr>
              <a:t> </a:t>
            </a:r>
            <a:r>
              <a:rPr lang="nl-NL" sz="1800" dirty="0" err="1">
                <a:sym typeface="Wingdings" panose="05000000000000000000" pitchFamily="2" charset="2"/>
              </a:rPr>
              <a:t>hygiene</a:t>
            </a:r>
            <a:r>
              <a:rPr lang="nl-NL" sz="1800" dirty="0">
                <a:sym typeface="Wingdings" panose="05000000000000000000" pitchFamily="2" charset="2"/>
              </a:rPr>
              <a:t>; a </a:t>
            </a:r>
            <a:r>
              <a:rPr lang="nl-NL" sz="1800" dirty="0" err="1">
                <a:sym typeface="Wingdings" panose="05000000000000000000" pitchFamily="2" charset="2"/>
              </a:rPr>
              <a:t>rational</a:t>
            </a:r>
            <a:r>
              <a:rPr lang="nl-NL" sz="1800" dirty="0">
                <a:sym typeface="Wingdings" panose="05000000000000000000" pitchFamily="2" charset="2"/>
              </a:rPr>
              <a:t> </a:t>
            </a:r>
            <a:r>
              <a:rPr lang="nl-NL" sz="1800" dirty="0" err="1">
                <a:sym typeface="Wingdings" panose="05000000000000000000" pitchFamily="2" charset="2"/>
              </a:rPr>
              <a:t>organisation</a:t>
            </a:r>
            <a:r>
              <a:rPr lang="nl-NL" sz="1800" dirty="0">
                <a:sym typeface="Wingdings" panose="05000000000000000000" pitchFamily="2" charset="2"/>
              </a:rPr>
              <a:t> of society (reform </a:t>
            </a:r>
            <a:r>
              <a:rPr lang="nl-NL" sz="1800" dirty="0" err="1">
                <a:sym typeface="Wingdings" panose="05000000000000000000" pitchFamily="2" charset="2"/>
              </a:rPr>
              <a:t>proposals</a:t>
            </a:r>
            <a:r>
              <a:rPr lang="nl-NL" sz="1800" dirty="0">
                <a:sym typeface="Wingdings" panose="05000000000000000000" pitchFamily="2" charset="2"/>
              </a:rPr>
              <a:t> in </a:t>
            </a:r>
            <a:r>
              <a:rPr lang="nl-NL" sz="1800" dirty="0" err="1">
                <a:sym typeface="Wingdings" panose="05000000000000000000" pitchFamily="2" charset="2"/>
              </a:rPr>
              <a:t>the</a:t>
            </a:r>
            <a:r>
              <a:rPr lang="nl-NL" sz="1800" dirty="0">
                <a:sym typeface="Wingdings" panose="05000000000000000000" pitchFamily="2" charset="2"/>
              </a:rPr>
              <a:t> field of </a:t>
            </a:r>
            <a:r>
              <a:rPr lang="nl-NL" sz="1800" dirty="0" err="1">
                <a:sym typeface="Wingdings" panose="05000000000000000000" pitchFamily="2" charset="2"/>
              </a:rPr>
              <a:t>education</a:t>
            </a:r>
            <a:r>
              <a:rPr lang="nl-NL" sz="1800" dirty="0">
                <a:sym typeface="Wingdings" panose="05000000000000000000" pitchFamily="2" charset="2"/>
              </a:rPr>
              <a:t>, </a:t>
            </a:r>
            <a:r>
              <a:rPr lang="nl-NL" sz="1800" dirty="0" err="1">
                <a:sym typeface="Wingdings" panose="05000000000000000000" pitchFamily="2" charset="2"/>
              </a:rPr>
              <a:t>medicine</a:t>
            </a:r>
            <a:r>
              <a:rPr lang="nl-NL" sz="1800" dirty="0">
                <a:sym typeface="Wingdings" panose="05000000000000000000" pitchFamily="2" charset="2"/>
              </a:rPr>
              <a:t>, </a:t>
            </a:r>
            <a:r>
              <a:rPr lang="nl-NL" sz="1800" dirty="0" err="1">
                <a:sym typeface="Wingdings" panose="05000000000000000000" pitchFamily="2" charset="2"/>
              </a:rPr>
              <a:t>justice</a:t>
            </a:r>
            <a:r>
              <a:rPr lang="nl-NL" sz="1800" dirty="0">
                <a:sym typeface="Wingdings" panose="05000000000000000000" pitchFamily="2" charset="2"/>
              </a:rPr>
              <a:t>, </a:t>
            </a:r>
            <a:r>
              <a:rPr lang="nl-NL" sz="1800" dirty="0" err="1">
                <a:sym typeface="Wingdings" panose="05000000000000000000" pitchFamily="2" charset="2"/>
              </a:rPr>
              <a:t>poor</a:t>
            </a:r>
            <a:r>
              <a:rPr lang="nl-NL" sz="1800" dirty="0">
                <a:sym typeface="Wingdings" panose="05000000000000000000" pitchFamily="2" charset="2"/>
              </a:rPr>
              <a:t> </a:t>
            </a:r>
            <a:r>
              <a:rPr lang="nl-NL" sz="1800" dirty="0" err="1">
                <a:sym typeface="Wingdings" panose="05000000000000000000" pitchFamily="2" charset="2"/>
              </a:rPr>
              <a:t>relief</a:t>
            </a:r>
            <a:r>
              <a:rPr lang="nl-NL" sz="1800" dirty="0">
                <a:sym typeface="Wingdings" panose="05000000000000000000" pitchFamily="2" charset="2"/>
              </a:rPr>
              <a:t>, </a:t>
            </a:r>
            <a:r>
              <a:rPr lang="nl-NL" sz="1800" dirty="0" err="1">
                <a:sym typeface="Wingdings" panose="05000000000000000000" pitchFamily="2" charset="2"/>
              </a:rPr>
              <a:t>and</a:t>
            </a:r>
            <a:r>
              <a:rPr lang="nl-NL" sz="1800" dirty="0">
                <a:sym typeface="Wingdings" panose="05000000000000000000" pitchFamily="2" charset="2"/>
              </a:rPr>
              <a:t> </a:t>
            </a:r>
            <a:r>
              <a:rPr lang="nl-NL" sz="1800" dirty="0" err="1">
                <a:sym typeface="Wingdings" panose="05000000000000000000" pitchFamily="2" charset="2"/>
              </a:rPr>
              <a:t>the</a:t>
            </a:r>
            <a:r>
              <a:rPr lang="nl-NL" sz="1800" dirty="0">
                <a:sym typeface="Wingdings" panose="05000000000000000000" pitchFamily="2" charset="2"/>
              </a:rPr>
              <a:t> care of </a:t>
            </a:r>
            <a:r>
              <a:rPr lang="nl-NL" sz="1800" dirty="0" err="1">
                <a:sym typeface="Wingdings" panose="05000000000000000000" pitchFamily="2" charset="2"/>
              </a:rPr>
              <a:t>the</a:t>
            </a:r>
            <a:r>
              <a:rPr lang="nl-NL" sz="1800" dirty="0">
                <a:sym typeface="Wingdings" panose="05000000000000000000" pitchFamily="2" charset="2"/>
              </a:rPr>
              <a:t> </a:t>
            </a:r>
            <a:r>
              <a:rPr lang="nl-NL" sz="1800" dirty="0" err="1">
                <a:sym typeface="Wingdings" panose="05000000000000000000" pitchFamily="2" charset="2"/>
              </a:rPr>
              <a:t>insane</a:t>
            </a:r>
            <a:r>
              <a:rPr lang="nl-NL" sz="1800" dirty="0">
                <a:sym typeface="Wingdings" panose="05000000000000000000" pitchFamily="2" charset="2"/>
              </a:rPr>
              <a:t> </a:t>
            </a:r>
            <a:r>
              <a:rPr lang="nl-NL" sz="1800" dirty="0" err="1">
                <a:sym typeface="Wingdings" panose="05000000000000000000" pitchFamily="2" charset="2"/>
              </a:rPr>
              <a:t>and</a:t>
            </a:r>
            <a:r>
              <a:rPr lang="nl-NL" sz="1800" dirty="0">
                <a:sym typeface="Wingdings" panose="05000000000000000000" pitchFamily="2" charset="2"/>
              </a:rPr>
              <a:t> </a:t>
            </a:r>
            <a:r>
              <a:rPr lang="nl-NL" sz="1800" dirty="0" err="1">
                <a:sym typeface="Wingdings" panose="05000000000000000000" pitchFamily="2" charset="2"/>
              </a:rPr>
              <a:t>social</a:t>
            </a:r>
            <a:r>
              <a:rPr lang="nl-NL" sz="1800" dirty="0">
                <a:sym typeface="Wingdings" panose="05000000000000000000" pitchFamily="2" charset="2"/>
              </a:rPr>
              <a:t> </a:t>
            </a:r>
            <a:r>
              <a:rPr lang="nl-NL" sz="1800" dirty="0" err="1">
                <a:sym typeface="Wingdings" panose="05000000000000000000" pitchFamily="2" charset="2"/>
              </a:rPr>
              <a:t>hygiene</a:t>
            </a:r>
            <a:r>
              <a:rPr lang="nl-NL" sz="1800" dirty="0">
                <a:sym typeface="Wingdings" panose="05000000000000000000" pitchFamily="2" charset="2"/>
              </a:rPr>
              <a:t>); </a:t>
            </a:r>
            <a:r>
              <a:rPr lang="nl-NL" sz="1800" dirty="0" err="1">
                <a:sym typeface="Wingdings" panose="05000000000000000000" pitchFamily="2" charset="2"/>
              </a:rPr>
              <a:t>establishing</a:t>
            </a:r>
            <a:r>
              <a:rPr lang="nl-NL" sz="1800" dirty="0">
                <a:sym typeface="Wingdings" panose="05000000000000000000" pitchFamily="2" charset="2"/>
              </a:rPr>
              <a:t> </a:t>
            </a:r>
            <a:r>
              <a:rPr lang="nl-NL" sz="1800" dirty="0" err="1">
                <a:sym typeface="Wingdings" panose="05000000000000000000" pitchFamily="2" charset="2"/>
              </a:rPr>
              <a:t>models</a:t>
            </a:r>
            <a:r>
              <a:rPr lang="nl-NL" sz="1800" dirty="0">
                <a:sym typeface="Wingdings" panose="05000000000000000000" pitchFamily="2" charset="2"/>
              </a:rPr>
              <a:t> </a:t>
            </a:r>
            <a:r>
              <a:rPr lang="nl-NL" sz="1800" dirty="0" err="1">
                <a:sym typeface="Wingdings" panose="05000000000000000000" pitchFamily="2" charset="2"/>
              </a:rPr>
              <a:t>for</a:t>
            </a:r>
            <a:r>
              <a:rPr lang="nl-NL" sz="1800" dirty="0">
                <a:sym typeface="Wingdings" panose="05000000000000000000" pitchFamily="2" charset="2"/>
              </a:rPr>
              <a:t> </a:t>
            </a:r>
            <a:r>
              <a:rPr lang="nl-NL" sz="1800" dirty="0" err="1">
                <a:sym typeface="Wingdings" panose="05000000000000000000" pitchFamily="2" charset="2"/>
              </a:rPr>
              <a:t>sensible</a:t>
            </a:r>
            <a:r>
              <a:rPr lang="nl-NL" sz="1800" dirty="0">
                <a:sym typeface="Wingdings" panose="05000000000000000000" pitchFamily="2" charset="2"/>
              </a:rPr>
              <a:t> (</a:t>
            </a:r>
            <a:r>
              <a:rPr lang="nl-NL" sz="1800" dirty="0" err="1">
                <a:sym typeface="Wingdings" panose="05000000000000000000" pitchFamily="2" charset="2"/>
              </a:rPr>
              <a:t>democratic</a:t>
            </a:r>
            <a:r>
              <a:rPr lang="nl-NL" sz="1800" dirty="0">
                <a:sym typeface="Wingdings" panose="05000000000000000000" pitchFamily="2" charset="2"/>
              </a:rPr>
              <a:t>) </a:t>
            </a:r>
            <a:r>
              <a:rPr lang="nl-NL" sz="1800" dirty="0" err="1">
                <a:sym typeface="Wingdings" panose="05000000000000000000" pitchFamily="2" charset="2"/>
              </a:rPr>
              <a:t>citizenship</a:t>
            </a:r>
            <a:r>
              <a:rPr lang="nl-NL" sz="1800" dirty="0">
                <a:sym typeface="Wingdings" panose="05000000000000000000" pitchFamily="2" charset="2"/>
              </a:rPr>
              <a:t>.</a:t>
            </a:r>
          </a:p>
          <a:p>
            <a:pPr marL="0" indent="0">
              <a:buNone/>
            </a:pPr>
            <a:endParaRPr lang="nl-NL" sz="1800" dirty="0">
              <a:sym typeface="Wingdings" panose="05000000000000000000" pitchFamily="2" charset="2"/>
            </a:endParaRPr>
          </a:p>
          <a:p>
            <a:pPr marL="0" indent="0">
              <a:buNone/>
            </a:pPr>
            <a:r>
              <a:rPr lang="en-GB" sz="1800" i="1" dirty="0" err="1"/>
              <a:t>Sociopolitical</a:t>
            </a:r>
            <a:r>
              <a:rPr lang="en-GB" sz="1800" i="1" dirty="0"/>
              <a:t> background</a:t>
            </a:r>
            <a:r>
              <a:rPr lang="en-GB" sz="1800" dirty="0"/>
              <a:t>: the turmoil of the French Revolution and the Napoleonic era </a:t>
            </a:r>
            <a:r>
              <a:rPr lang="en-GB" sz="1800" dirty="0">
                <a:sym typeface="Wingdings" panose="05000000000000000000" pitchFamily="2" charset="2"/>
              </a:rPr>
              <a:t></a:t>
            </a:r>
            <a:r>
              <a:rPr lang="en-GB" sz="1800" dirty="0"/>
              <a:t> </a:t>
            </a:r>
            <a:r>
              <a:rPr lang="en-GB" sz="1800" b="1" dirty="0"/>
              <a:t>Worries about social disintegration</a:t>
            </a:r>
            <a:r>
              <a:rPr lang="en-GB" sz="1800" dirty="0"/>
              <a:t> </a:t>
            </a:r>
            <a:r>
              <a:rPr lang="en-GB" sz="1800" dirty="0">
                <a:sym typeface="Wingdings" panose="05000000000000000000" pitchFamily="2" charset="2"/>
              </a:rPr>
              <a:t> B</a:t>
            </a:r>
            <a:r>
              <a:rPr lang="en-GB" sz="1800" dirty="0"/>
              <a:t>roadly-felt need for a new view of man that was geared to ground-breaking </a:t>
            </a:r>
            <a:r>
              <a:rPr lang="en-GB" sz="1800" dirty="0" err="1"/>
              <a:t>sociopolitical</a:t>
            </a:r>
            <a:r>
              <a:rPr lang="en-GB" sz="1800" dirty="0"/>
              <a:t> change and could include differences between individuals and groups, while simultaneously establish an </a:t>
            </a:r>
            <a:r>
              <a:rPr lang="en-GB" sz="1800" b="1" dirty="0"/>
              <a:t>objective and neutral standard</a:t>
            </a:r>
            <a:r>
              <a:rPr lang="en-GB" sz="1800" dirty="0"/>
              <a:t> for modern individual and social life </a:t>
            </a:r>
            <a:r>
              <a:rPr lang="en-GB" sz="1800" dirty="0">
                <a:sym typeface="Wingdings" panose="05000000000000000000" pitchFamily="2" charset="2"/>
              </a:rPr>
              <a:t> </a:t>
            </a:r>
            <a:r>
              <a:rPr lang="nl-NL" sz="1800" dirty="0" err="1">
                <a:sym typeface="Wingdings" panose="05000000000000000000" pitchFamily="2" charset="2"/>
              </a:rPr>
              <a:t>Balancing</a:t>
            </a:r>
            <a:r>
              <a:rPr lang="nl-NL" sz="1800" dirty="0">
                <a:sym typeface="Wingdings" panose="05000000000000000000" pitchFamily="2" charset="2"/>
              </a:rPr>
              <a:t> </a:t>
            </a:r>
            <a:r>
              <a:rPr lang="nl-NL" sz="1800" dirty="0" err="1">
                <a:sym typeface="Wingdings" panose="05000000000000000000" pitchFamily="2" charset="2"/>
              </a:rPr>
              <a:t>the</a:t>
            </a:r>
            <a:r>
              <a:rPr lang="nl-NL" sz="1800" dirty="0">
                <a:sym typeface="Wingdings" panose="05000000000000000000" pitchFamily="2" charset="2"/>
              </a:rPr>
              <a:t> </a:t>
            </a:r>
            <a:r>
              <a:rPr lang="nl-NL" sz="1800" dirty="0" err="1">
                <a:sym typeface="Wingdings" panose="05000000000000000000" pitchFamily="2" charset="2"/>
              </a:rPr>
              <a:t>instability</a:t>
            </a:r>
            <a:r>
              <a:rPr lang="nl-NL" sz="1800" dirty="0">
                <a:sym typeface="Wingdings" panose="05000000000000000000" pitchFamily="2" charset="2"/>
              </a:rPr>
              <a:t> of </a:t>
            </a:r>
            <a:r>
              <a:rPr lang="nl-NL" sz="1800" dirty="0" err="1">
                <a:sym typeface="Wingdings" panose="05000000000000000000" pitchFamily="2" charset="2"/>
              </a:rPr>
              <a:t>and</a:t>
            </a:r>
            <a:r>
              <a:rPr lang="nl-NL" sz="1800" dirty="0">
                <a:sym typeface="Wingdings" panose="05000000000000000000" pitchFamily="2" charset="2"/>
              </a:rPr>
              <a:t> </a:t>
            </a:r>
            <a:r>
              <a:rPr lang="nl-NL" sz="1800" dirty="0" err="1">
                <a:sym typeface="Wingdings" panose="05000000000000000000" pitchFamily="2" charset="2"/>
              </a:rPr>
              <a:t>discord</a:t>
            </a:r>
            <a:r>
              <a:rPr lang="nl-NL" sz="1800" dirty="0">
                <a:sym typeface="Wingdings" panose="05000000000000000000" pitchFamily="2" charset="2"/>
              </a:rPr>
              <a:t> in </a:t>
            </a:r>
            <a:r>
              <a:rPr lang="nl-NL" sz="1800" dirty="0" err="1">
                <a:sym typeface="Wingdings" panose="05000000000000000000" pitchFamily="2" charset="2"/>
              </a:rPr>
              <a:t>politics</a:t>
            </a:r>
            <a:r>
              <a:rPr lang="nl-NL" sz="1800" dirty="0">
                <a:sym typeface="Wingdings" panose="05000000000000000000" pitchFamily="2" charset="2"/>
              </a:rPr>
              <a:t> </a:t>
            </a:r>
            <a:r>
              <a:rPr lang="nl-NL" sz="1800" dirty="0" err="1">
                <a:sym typeface="Wingdings" panose="05000000000000000000" pitchFamily="2" charset="2"/>
              </a:rPr>
              <a:t>and</a:t>
            </a:r>
            <a:r>
              <a:rPr lang="nl-NL" sz="1800" dirty="0">
                <a:sym typeface="Wingdings" panose="05000000000000000000" pitchFamily="2" charset="2"/>
              </a:rPr>
              <a:t> </a:t>
            </a:r>
            <a:r>
              <a:rPr lang="nl-NL" sz="1800" dirty="0" err="1">
                <a:sym typeface="Wingdings" panose="05000000000000000000" pitchFamily="2" charset="2"/>
              </a:rPr>
              <a:t>democracy</a:t>
            </a:r>
            <a:r>
              <a:rPr lang="nl-NL" sz="1800" dirty="0">
                <a:sym typeface="Wingdings" panose="05000000000000000000" pitchFamily="2" charset="2"/>
              </a:rPr>
              <a:t> </a:t>
            </a:r>
            <a:r>
              <a:rPr lang="nl-NL" sz="1800" dirty="0" err="1">
                <a:sym typeface="Wingdings" panose="05000000000000000000" pitchFamily="2" charset="2"/>
              </a:rPr>
              <a:t>by</a:t>
            </a:r>
            <a:r>
              <a:rPr lang="nl-NL" sz="1800" dirty="0">
                <a:sym typeface="Wingdings" panose="05000000000000000000" pitchFamily="2" charset="2"/>
              </a:rPr>
              <a:t> </a:t>
            </a:r>
            <a:r>
              <a:rPr lang="nl-NL" sz="1800" dirty="0" err="1">
                <a:sym typeface="Wingdings" panose="05000000000000000000" pitchFamily="2" charset="2"/>
              </a:rPr>
              <a:t>firm</a:t>
            </a:r>
            <a:r>
              <a:rPr lang="nl-NL" sz="1800" dirty="0">
                <a:sym typeface="Wingdings" panose="05000000000000000000" pitchFamily="2" charset="2"/>
              </a:rPr>
              <a:t> </a:t>
            </a:r>
            <a:r>
              <a:rPr lang="nl-NL" sz="1800" dirty="0" err="1">
                <a:sym typeface="Wingdings" panose="05000000000000000000" pitchFamily="2" charset="2"/>
              </a:rPr>
              <a:t>and</a:t>
            </a:r>
            <a:r>
              <a:rPr lang="nl-NL" sz="1800" dirty="0">
                <a:sym typeface="Wingdings" panose="05000000000000000000" pitchFamily="2" charset="2"/>
              </a:rPr>
              <a:t> </a:t>
            </a:r>
            <a:r>
              <a:rPr lang="nl-NL" sz="1800" dirty="0" err="1">
                <a:sym typeface="Wingdings" panose="05000000000000000000" pitchFamily="2" charset="2"/>
              </a:rPr>
              <a:t>unbiased</a:t>
            </a:r>
            <a:r>
              <a:rPr lang="nl-NL" sz="1800" dirty="0">
                <a:sym typeface="Wingdings" panose="05000000000000000000" pitchFamily="2" charset="2"/>
              </a:rPr>
              <a:t> </a:t>
            </a:r>
            <a:r>
              <a:rPr lang="nl-NL" sz="1800" dirty="0" err="1">
                <a:sym typeface="Wingdings" panose="05000000000000000000" pitchFamily="2" charset="2"/>
              </a:rPr>
              <a:t>scientific</a:t>
            </a:r>
            <a:r>
              <a:rPr lang="nl-NL" sz="1800" dirty="0">
                <a:sym typeface="Wingdings" panose="05000000000000000000" pitchFamily="2" charset="2"/>
              </a:rPr>
              <a:t> expertise.</a:t>
            </a:r>
            <a:r>
              <a:rPr lang="nl-NL" sz="1800" dirty="0"/>
              <a:t> </a:t>
            </a:r>
          </a:p>
          <a:p>
            <a:pPr marL="0" indent="0">
              <a:buNone/>
            </a:pPr>
            <a:endParaRPr lang="en-GB" dirty="0"/>
          </a:p>
          <a:p>
            <a:pPr marL="0" indent="0">
              <a:buNone/>
            </a:pPr>
            <a:endParaRPr lang="nl-NL" dirty="0"/>
          </a:p>
        </p:txBody>
      </p:sp>
    </p:spTree>
    <p:extLst>
      <p:ext uri="{BB962C8B-B14F-4D97-AF65-F5344CB8AC3E}">
        <p14:creationId xmlns:p14="http://schemas.microsoft.com/office/powerpoint/2010/main" val="1624678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a:t>The human </a:t>
            </a:r>
            <a:r>
              <a:rPr lang="nl-NL" b="1" dirty="0" err="1"/>
              <a:t>sciences</a:t>
            </a:r>
            <a:r>
              <a:rPr lang="nl-NL" b="1" dirty="0"/>
              <a:t> in Britain: </a:t>
            </a:r>
            <a:br>
              <a:rPr lang="nl-NL" b="1" dirty="0"/>
            </a:br>
            <a:r>
              <a:rPr lang="nl-NL" b="1" dirty="0"/>
              <a:t>The Industrial </a:t>
            </a:r>
            <a:r>
              <a:rPr lang="nl-NL" b="1" dirty="0" err="1"/>
              <a:t>Revolution</a:t>
            </a:r>
            <a:endParaRPr lang="nl-NL" b="1" dirty="0"/>
          </a:p>
        </p:txBody>
      </p:sp>
      <p:sp>
        <p:nvSpPr>
          <p:cNvPr id="3" name="Content Placeholder 2"/>
          <p:cNvSpPr>
            <a:spLocks noGrp="1"/>
          </p:cNvSpPr>
          <p:nvPr>
            <p:ph idx="1"/>
          </p:nvPr>
        </p:nvSpPr>
        <p:spPr/>
        <p:txBody>
          <a:bodyPr>
            <a:noAutofit/>
          </a:bodyPr>
          <a:lstStyle/>
          <a:p>
            <a:pPr marL="0" indent="0">
              <a:buNone/>
            </a:pPr>
            <a:r>
              <a:rPr lang="nl-NL" sz="2000" dirty="0" err="1"/>
              <a:t>Social-economic</a:t>
            </a:r>
            <a:r>
              <a:rPr lang="nl-NL" sz="2000" dirty="0"/>
              <a:t> </a:t>
            </a:r>
            <a:r>
              <a:rPr lang="nl-NL" sz="2000" dirty="0" err="1"/>
              <a:t>modernisation</a:t>
            </a:r>
            <a:r>
              <a:rPr lang="nl-NL" sz="2000" dirty="0"/>
              <a:t>: the </a:t>
            </a:r>
            <a:r>
              <a:rPr lang="nl-NL" sz="2000" dirty="0" err="1"/>
              <a:t>need</a:t>
            </a:r>
            <a:r>
              <a:rPr lang="nl-NL" sz="2000" dirty="0"/>
              <a:t> </a:t>
            </a:r>
            <a:r>
              <a:rPr lang="nl-NL" sz="2000" dirty="0" err="1"/>
              <a:t>for</a:t>
            </a:r>
            <a:r>
              <a:rPr lang="nl-NL" sz="2000" dirty="0"/>
              <a:t> </a:t>
            </a:r>
            <a:r>
              <a:rPr lang="nl-NL" sz="2000" dirty="0" err="1"/>
              <a:t>social</a:t>
            </a:r>
            <a:r>
              <a:rPr lang="nl-NL" sz="2000" dirty="0"/>
              <a:t> reform </a:t>
            </a:r>
            <a:r>
              <a:rPr lang="nl-NL" sz="2000" dirty="0" err="1"/>
              <a:t>geared</a:t>
            </a:r>
            <a:r>
              <a:rPr lang="nl-NL" sz="2000" dirty="0"/>
              <a:t> </a:t>
            </a:r>
            <a:r>
              <a:rPr lang="nl-NL" sz="2000" dirty="0" err="1"/>
              <a:t>to</a:t>
            </a:r>
            <a:r>
              <a:rPr lang="nl-NL" sz="2000" dirty="0"/>
              <a:t> a </a:t>
            </a:r>
            <a:r>
              <a:rPr lang="nl-NL" sz="2000" b="1" dirty="0" err="1"/>
              <a:t>rational</a:t>
            </a:r>
            <a:r>
              <a:rPr lang="nl-NL" sz="2000" b="1" dirty="0"/>
              <a:t> and </a:t>
            </a:r>
            <a:r>
              <a:rPr lang="nl-NL" sz="2000" b="1" dirty="0" err="1"/>
              <a:t>efficient</a:t>
            </a:r>
            <a:r>
              <a:rPr lang="nl-NL" sz="2000" b="1" dirty="0"/>
              <a:t> </a:t>
            </a:r>
            <a:r>
              <a:rPr lang="nl-NL" sz="2000" b="1" dirty="0" err="1"/>
              <a:t>organisation</a:t>
            </a:r>
            <a:r>
              <a:rPr lang="nl-NL" sz="2000" b="1" dirty="0"/>
              <a:t> of </a:t>
            </a:r>
            <a:r>
              <a:rPr lang="nl-NL" sz="2000" b="1" dirty="0" err="1"/>
              <a:t>industrial</a:t>
            </a:r>
            <a:r>
              <a:rPr lang="nl-NL" sz="2000" b="1" dirty="0"/>
              <a:t> society</a:t>
            </a:r>
            <a:r>
              <a:rPr lang="nl-NL" sz="2000" dirty="0"/>
              <a:t> </a:t>
            </a:r>
            <a:r>
              <a:rPr lang="nl-NL" sz="2000" dirty="0">
                <a:sym typeface="Wingdings" panose="05000000000000000000" pitchFamily="2" charset="2"/>
              </a:rPr>
              <a:t> </a:t>
            </a:r>
            <a:r>
              <a:rPr lang="nl-NL" sz="2000" dirty="0" err="1">
                <a:sym typeface="Wingdings" panose="05000000000000000000" pitchFamily="2" charset="2"/>
              </a:rPr>
              <a:t>emphasis</a:t>
            </a:r>
            <a:r>
              <a:rPr lang="nl-NL" sz="2000" dirty="0">
                <a:sym typeface="Wingdings" panose="05000000000000000000" pitchFamily="2" charset="2"/>
              </a:rPr>
              <a:t> on </a:t>
            </a:r>
            <a:r>
              <a:rPr lang="nl-NL" sz="2000" dirty="0" err="1">
                <a:sym typeface="Wingdings" panose="05000000000000000000" pitchFamily="2" charset="2"/>
              </a:rPr>
              <a:t>productivity</a:t>
            </a:r>
            <a:r>
              <a:rPr lang="nl-NL" sz="2000" dirty="0">
                <a:sym typeface="Wingdings" panose="05000000000000000000" pitchFamily="2" charset="2"/>
              </a:rPr>
              <a:t> </a:t>
            </a:r>
            <a:r>
              <a:rPr lang="nl-NL" sz="2000" dirty="0" err="1">
                <a:sym typeface="Wingdings" panose="05000000000000000000" pitchFamily="2" charset="2"/>
              </a:rPr>
              <a:t>and</a:t>
            </a:r>
            <a:r>
              <a:rPr lang="nl-NL" sz="2000" dirty="0">
                <a:sym typeface="Wingdings" panose="05000000000000000000" pitchFamily="2" charset="2"/>
              </a:rPr>
              <a:t> </a:t>
            </a:r>
            <a:r>
              <a:rPr lang="nl-NL" sz="2000" dirty="0" err="1">
                <a:sym typeface="Wingdings" panose="05000000000000000000" pitchFamily="2" charset="2"/>
              </a:rPr>
              <a:t>utility</a:t>
            </a:r>
            <a:r>
              <a:rPr lang="nl-NL" sz="2000" dirty="0"/>
              <a:t>.</a:t>
            </a:r>
          </a:p>
          <a:p>
            <a:pPr marL="0" indent="0">
              <a:buNone/>
            </a:pPr>
            <a:endParaRPr lang="nl-NL" sz="2000" dirty="0"/>
          </a:p>
          <a:p>
            <a:pPr marL="0" indent="0">
              <a:buNone/>
            </a:pPr>
            <a:r>
              <a:rPr lang="nl-NL" sz="2000" b="1" dirty="0"/>
              <a:t>Jeremy </a:t>
            </a:r>
            <a:r>
              <a:rPr lang="nl-NL" sz="2000" b="1" dirty="0" err="1"/>
              <a:t>Bentham</a:t>
            </a:r>
            <a:r>
              <a:rPr lang="nl-NL" sz="2000" b="1" dirty="0"/>
              <a:t> </a:t>
            </a:r>
            <a:r>
              <a:rPr lang="nl-NL" sz="2000" b="1" dirty="0" err="1"/>
              <a:t>and</a:t>
            </a:r>
            <a:r>
              <a:rPr lang="nl-NL" sz="2000" b="1" dirty="0"/>
              <a:t> ‘</a:t>
            </a:r>
            <a:r>
              <a:rPr lang="nl-NL" sz="2000" b="1" dirty="0" err="1"/>
              <a:t>Philosophical</a:t>
            </a:r>
            <a:r>
              <a:rPr lang="nl-NL" sz="2000" b="1" dirty="0"/>
              <a:t> </a:t>
            </a:r>
            <a:r>
              <a:rPr lang="nl-NL" sz="2000" b="1" dirty="0" err="1"/>
              <a:t>Radicals</a:t>
            </a:r>
            <a:r>
              <a:rPr lang="nl-NL" sz="2000" b="1" dirty="0"/>
              <a:t>’</a:t>
            </a:r>
            <a:r>
              <a:rPr lang="nl-NL" sz="2000" dirty="0"/>
              <a:t> (James/John Stuart Mill, Ricardo, Chadwick): reform of society on the basis of </a:t>
            </a:r>
            <a:r>
              <a:rPr lang="nl-NL" sz="2000" dirty="0" err="1"/>
              <a:t>scientific</a:t>
            </a:r>
            <a:r>
              <a:rPr lang="nl-NL" sz="2000" dirty="0"/>
              <a:t> </a:t>
            </a:r>
            <a:r>
              <a:rPr lang="nl-NL" sz="2000" dirty="0" err="1"/>
              <a:t>knowledge</a:t>
            </a:r>
            <a:r>
              <a:rPr lang="nl-NL" sz="2000" dirty="0"/>
              <a:t> </a:t>
            </a:r>
            <a:r>
              <a:rPr lang="nl-NL" sz="2000" dirty="0" err="1"/>
              <a:t>about</a:t>
            </a:r>
            <a:r>
              <a:rPr lang="nl-NL" sz="2000" dirty="0"/>
              <a:t> man </a:t>
            </a:r>
            <a:r>
              <a:rPr lang="nl-NL" sz="2000" dirty="0" err="1"/>
              <a:t>and</a:t>
            </a:r>
            <a:r>
              <a:rPr lang="nl-NL" sz="2000" dirty="0"/>
              <a:t> society, </a:t>
            </a:r>
            <a:r>
              <a:rPr lang="nl-NL" sz="2000" dirty="0" err="1"/>
              <a:t>and</a:t>
            </a:r>
            <a:r>
              <a:rPr lang="nl-NL" sz="2000" dirty="0"/>
              <a:t> </a:t>
            </a:r>
            <a:r>
              <a:rPr lang="nl-NL" sz="2000" dirty="0" err="1"/>
              <a:t>inspired</a:t>
            </a:r>
            <a:r>
              <a:rPr lang="nl-NL" sz="2000" dirty="0"/>
              <a:t> </a:t>
            </a:r>
            <a:r>
              <a:rPr lang="nl-NL" sz="2000" dirty="0" err="1"/>
              <a:t>by</a:t>
            </a:r>
            <a:r>
              <a:rPr lang="nl-NL" sz="2000" dirty="0"/>
              <a:t> </a:t>
            </a:r>
            <a:r>
              <a:rPr lang="nl-NL" sz="2000" dirty="0" err="1"/>
              <a:t>an</a:t>
            </a:r>
            <a:r>
              <a:rPr lang="nl-NL" sz="2000" dirty="0"/>
              <a:t> </a:t>
            </a:r>
            <a:r>
              <a:rPr lang="nl-NL" sz="2000" dirty="0" err="1"/>
              <a:t>empiricist</a:t>
            </a:r>
            <a:r>
              <a:rPr lang="nl-NL" sz="2000" dirty="0"/>
              <a:t>-sensualist view of man </a:t>
            </a:r>
            <a:r>
              <a:rPr lang="nl-NL" sz="2000" dirty="0">
                <a:sym typeface="Wingdings" panose="05000000000000000000" pitchFamily="2" charset="2"/>
              </a:rPr>
              <a:t> Strong b</a:t>
            </a:r>
            <a:r>
              <a:rPr lang="en-GB" sz="2000" dirty="0" err="1"/>
              <a:t>elief</a:t>
            </a:r>
            <a:r>
              <a:rPr lang="en-GB" sz="2000" dirty="0"/>
              <a:t> in the malleability of man: m</a:t>
            </a:r>
            <a:r>
              <a:rPr lang="nl-NL" sz="2000" dirty="0" err="1">
                <a:sym typeface="Wingdings" panose="05000000000000000000" pitchFamily="2" charset="2"/>
              </a:rPr>
              <a:t>an</a:t>
            </a:r>
            <a:r>
              <a:rPr lang="nl-NL" sz="2000" dirty="0">
                <a:sym typeface="Wingdings" panose="05000000000000000000" pitchFamily="2" charset="2"/>
              </a:rPr>
              <a:t> </a:t>
            </a:r>
            <a:r>
              <a:rPr lang="nl-NL" sz="2000" dirty="0" err="1">
                <a:sym typeface="Wingdings" panose="05000000000000000000" pitchFamily="2" charset="2"/>
              </a:rPr>
              <a:t>should</a:t>
            </a:r>
            <a:r>
              <a:rPr lang="nl-NL" sz="2000" dirty="0">
                <a:sym typeface="Wingdings" panose="05000000000000000000" pitchFamily="2" charset="2"/>
              </a:rPr>
              <a:t> </a:t>
            </a:r>
            <a:r>
              <a:rPr lang="nl-NL" sz="2000" dirty="0" err="1">
                <a:sym typeface="Wingdings" panose="05000000000000000000" pitchFamily="2" charset="2"/>
              </a:rPr>
              <a:t>be</a:t>
            </a:r>
            <a:r>
              <a:rPr lang="nl-NL" sz="2000" dirty="0">
                <a:sym typeface="Wingdings" panose="05000000000000000000" pitchFamily="2" charset="2"/>
              </a:rPr>
              <a:t> </a:t>
            </a:r>
            <a:r>
              <a:rPr lang="nl-NL" sz="2000" dirty="0" err="1">
                <a:sym typeface="Wingdings" panose="05000000000000000000" pitchFamily="2" charset="2"/>
              </a:rPr>
              <a:t>shaped</a:t>
            </a:r>
            <a:r>
              <a:rPr lang="nl-NL" sz="2000" dirty="0">
                <a:sym typeface="Wingdings" panose="05000000000000000000" pitchFamily="2" charset="2"/>
              </a:rPr>
              <a:t> </a:t>
            </a:r>
            <a:r>
              <a:rPr lang="nl-NL" sz="2000" dirty="0" err="1">
                <a:sym typeface="Wingdings" panose="05000000000000000000" pitchFamily="2" charset="2"/>
              </a:rPr>
              <a:t>and</a:t>
            </a:r>
            <a:r>
              <a:rPr lang="nl-NL" sz="2000" dirty="0">
                <a:sym typeface="Wingdings" panose="05000000000000000000" pitchFamily="2" charset="2"/>
              </a:rPr>
              <a:t> </a:t>
            </a:r>
            <a:r>
              <a:rPr lang="nl-NL" sz="2000" dirty="0" err="1">
                <a:sym typeface="Wingdings" panose="05000000000000000000" pitchFamily="2" charset="2"/>
              </a:rPr>
              <a:t>improved</a:t>
            </a:r>
            <a:r>
              <a:rPr lang="nl-NL" sz="2000" dirty="0">
                <a:sym typeface="Wingdings" panose="05000000000000000000" pitchFamily="2" charset="2"/>
              </a:rPr>
              <a:t> on the basis of </a:t>
            </a:r>
            <a:r>
              <a:rPr lang="nl-NL" sz="2000" dirty="0" err="1">
                <a:sym typeface="Wingdings" panose="05000000000000000000" pitchFamily="2" charset="2"/>
              </a:rPr>
              <a:t>education</a:t>
            </a:r>
            <a:r>
              <a:rPr lang="nl-NL" sz="2000" dirty="0">
                <a:sym typeface="Wingdings" panose="05000000000000000000" pitchFamily="2" charset="2"/>
              </a:rPr>
              <a:t>, </a:t>
            </a:r>
            <a:r>
              <a:rPr lang="nl-NL" sz="2000" dirty="0" err="1">
                <a:sym typeface="Wingdings" panose="05000000000000000000" pitchFamily="2" charset="2"/>
              </a:rPr>
              <a:t>legislation</a:t>
            </a:r>
            <a:r>
              <a:rPr lang="nl-NL" sz="2000" dirty="0">
                <a:sym typeface="Wingdings" panose="05000000000000000000" pitchFamily="2" charset="2"/>
              </a:rPr>
              <a:t>, the </a:t>
            </a:r>
            <a:r>
              <a:rPr lang="nl-NL" sz="2000" dirty="0" err="1">
                <a:sym typeface="Wingdings" panose="05000000000000000000" pitchFamily="2" charset="2"/>
              </a:rPr>
              <a:t>organisation</a:t>
            </a:r>
            <a:r>
              <a:rPr lang="nl-NL" sz="2000" dirty="0">
                <a:sym typeface="Wingdings" panose="05000000000000000000" pitchFamily="2" charset="2"/>
              </a:rPr>
              <a:t> of the environment, </a:t>
            </a:r>
            <a:r>
              <a:rPr lang="nl-NL" sz="2000" dirty="0" err="1">
                <a:sym typeface="Wingdings" panose="05000000000000000000" pitchFamily="2" charset="2"/>
              </a:rPr>
              <a:t>social-scientific</a:t>
            </a:r>
            <a:r>
              <a:rPr lang="nl-NL" sz="2000" dirty="0">
                <a:sym typeface="Wingdings" panose="05000000000000000000" pitchFamily="2" charset="2"/>
              </a:rPr>
              <a:t> </a:t>
            </a:r>
            <a:r>
              <a:rPr lang="nl-NL" sz="2000" dirty="0" err="1">
                <a:sym typeface="Wingdings" panose="05000000000000000000" pitchFamily="2" charset="2"/>
              </a:rPr>
              <a:t>knowledge</a:t>
            </a:r>
            <a:r>
              <a:rPr lang="nl-NL" sz="2000" dirty="0">
                <a:sym typeface="Wingdings" panose="05000000000000000000" pitchFamily="2" charset="2"/>
              </a:rPr>
              <a:t> (</a:t>
            </a:r>
            <a:r>
              <a:rPr lang="nl-NL" sz="2000" dirty="0" err="1">
                <a:sym typeface="Wingdings" panose="05000000000000000000" pitchFamily="2" charset="2"/>
              </a:rPr>
              <a:t>statistical</a:t>
            </a:r>
            <a:r>
              <a:rPr lang="nl-NL" sz="2000" dirty="0">
                <a:sym typeface="Wingdings" panose="05000000000000000000" pitchFamily="2" charset="2"/>
              </a:rPr>
              <a:t> </a:t>
            </a:r>
            <a:r>
              <a:rPr lang="nl-NL" sz="2000" dirty="0" err="1">
                <a:sym typeface="Wingdings" panose="05000000000000000000" pitchFamily="2" charset="2"/>
              </a:rPr>
              <a:t>registration</a:t>
            </a:r>
            <a:r>
              <a:rPr lang="nl-NL" sz="2000" dirty="0">
                <a:sym typeface="Wingdings" panose="05000000000000000000" pitchFamily="2" charset="2"/>
              </a:rPr>
              <a:t>: making society transparant) </a:t>
            </a:r>
            <a:r>
              <a:rPr lang="nl-NL" sz="2000" dirty="0" err="1">
                <a:sym typeface="Wingdings" panose="05000000000000000000" pitchFamily="2" charset="2"/>
              </a:rPr>
              <a:t>and</a:t>
            </a:r>
            <a:r>
              <a:rPr lang="nl-NL" sz="2000" dirty="0">
                <a:sym typeface="Wingdings" panose="05000000000000000000" pitchFamily="2" charset="2"/>
              </a:rPr>
              <a:t> </a:t>
            </a:r>
            <a:r>
              <a:rPr lang="nl-NL" sz="2000" dirty="0" err="1">
                <a:sym typeface="Wingdings" panose="05000000000000000000" pitchFamily="2" charset="2"/>
              </a:rPr>
              <a:t>systematic</a:t>
            </a:r>
            <a:r>
              <a:rPr lang="nl-NL" sz="2000" dirty="0">
                <a:sym typeface="Wingdings" panose="05000000000000000000" pitchFamily="2" charset="2"/>
              </a:rPr>
              <a:t> surveillance (</a:t>
            </a:r>
            <a:r>
              <a:rPr lang="nl-NL" sz="2000" dirty="0" err="1">
                <a:sym typeface="Wingdings" panose="05000000000000000000" pitchFamily="2" charset="2"/>
              </a:rPr>
              <a:t>Bentham’s</a:t>
            </a:r>
            <a:r>
              <a:rPr lang="nl-NL" sz="2000" dirty="0">
                <a:sym typeface="Wingdings" panose="05000000000000000000" pitchFamily="2" charset="2"/>
              </a:rPr>
              <a:t> </a:t>
            </a:r>
            <a:r>
              <a:rPr lang="nl-NL" sz="2000" b="1" dirty="0" err="1">
                <a:sym typeface="Wingdings" panose="05000000000000000000" pitchFamily="2" charset="2"/>
              </a:rPr>
              <a:t>panopticon</a:t>
            </a:r>
            <a:r>
              <a:rPr lang="nl-NL" sz="2000" dirty="0">
                <a:sym typeface="Wingdings" panose="05000000000000000000" pitchFamily="2" charset="2"/>
              </a:rPr>
              <a:t>).</a:t>
            </a:r>
          </a:p>
          <a:p>
            <a:pPr marL="0" indent="0">
              <a:buNone/>
            </a:pPr>
            <a:endParaRPr lang="nl-NL" sz="2000" dirty="0">
              <a:sym typeface="Wingdings" panose="05000000000000000000" pitchFamily="2" charset="2"/>
            </a:endParaRPr>
          </a:p>
          <a:p>
            <a:pPr marL="0" indent="0">
              <a:buNone/>
            </a:pPr>
            <a:r>
              <a:rPr lang="nl-NL" sz="2000" dirty="0" err="1"/>
              <a:t>Scientific</a:t>
            </a:r>
            <a:r>
              <a:rPr lang="nl-NL" sz="2000" dirty="0"/>
              <a:t> </a:t>
            </a:r>
            <a:r>
              <a:rPr lang="nl-NL" sz="2000" dirty="0" err="1"/>
              <a:t>knowledge</a:t>
            </a:r>
            <a:r>
              <a:rPr lang="nl-NL" sz="2000" dirty="0"/>
              <a:t> </a:t>
            </a:r>
            <a:r>
              <a:rPr lang="nl-NL" sz="2000" dirty="0" err="1"/>
              <a:t>about</a:t>
            </a:r>
            <a:r>
              <a:rPr lang="nl-NL" sz="2000" dirty="0"/>
              <a:t> man as a </a:t>
            </a:r>
            <a:r>
              <a:rPr lang="nl-NL" sz="2000" dirty="0" err="1"/>
              <a:t>secular</a:t>
            </a:r>
            <a:r>
              <a:rPr lang="nl-NL" sz="2000" dirty="0"/>
              <a:t> </a:t>
            </a:r>
            <a:r>
              <a:rPr lang="nl-NL" sz="2000" dirty="0" err="1"/>
              <a:t>and</a:t>
            </a:r>
            <a:r>
              <a:rPr lang="nl-NL" sz="2000" dirty="0"/>
              <a:t> practical guideline </a:t>
            </a:r>
            <a:r>
              <a:rPr lang="nl-NL" sz="2000" dirty="0" err="1"/>
              <a:t>for</a:t>
            </a:r>
            <a:r>
              <a:rPr lang="nl-NL" sz="2000" dirty="0"/>
              <a:t> </a:t>
            </a:r>
            <a:r>
              <a:rPr lang="nl-NL" sz="2000" dirty="0" err="1"/>
              <a:t>ethics</a:t>
            </a:r>
            <a:r>
              <a:rPr lang="nl-NL" sz="2000" dirty="0"/>
              <a:t> </a:t>
            </a:r>
            <a:r>
              <a:rPr lang="nl-NL" sz="2000" dirty="0" err="1"/>
              <a:t>and</a:t>
            </a:r>
            <a:r>
              <a:rPr lang="nl-NL" sz="2000" dirty="0"/>
              <a:t> </a:t>
            </a:r>
            <a:r>
              <a:rPr lang="nl-NL" sz="2000" dirty="0" err="1"/>
              <a:t>social</a:t>
            </a:r>
            <a:r>
              <a:rPr lang="nl-NL" sz="2000" dirty="0"/>
              <a:t> policy </a:t>
            </a:r>
            <a:r>
              <a:rPr lang="nl-NL" sz="2000" dirty="0">
                <a:sym typeface="Wingdings" panose="05000000000000000000" pitchFamily="2" charset="2"/>
              </a:rPr>
              <a:t> </a:t>
            </a:r>
            <a:r>
              <a:rPr lang="nl-NL" sz="2000" b="1" dirty="0" err="1">
                <a:sym typeface="Wingdings" panose="05000000000000000000" pitchFamily="2" charset="2"/>
              </a:rPr>
              <a:t>Utilitarianism</a:t>
            </a:r>
            <a:r>
              <a:rPr lang="nl-NL" sz="2000" dirty="0">
                <a:sym typeface="Wingdings" panose="05000000000000000000" pitchFamily="2" charset="2"/>
              </a:rPr>
              <a:t>.</a:t>
            </a:r>
          </a:p>
          <a:p>
            <a:pPr marL="0" indent="0">
              <a:buNone/>
            </a:pPr>
            <a:r>
              <a:rPr lang="nl-NL" dirty="0">
                <a:sym typeface="Wingdings" panose="05000000000000000000" pitchFamily="2" charset="2"/>
              </a:rPr>
              <a:t>  </a:t>
            </a:r>
            <a:endParaRPr lang="nl-NL" dirty="0"/>
          </a:p>
        </p:txBody>
      </p:sp>
    </p:spTree>
    <p:extLst>
      <p:ext uri="{BB962C8B-B14F-4D97-AF65-F5344CB8AC3E}">
        <p14:creationId xmlns:p14="http://schemas.microsoft.com/office/powerpoint/2010/main" val="3890994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err="1"/>
              <a:t>Bentham</a:t>
            </a:r>
            <a:r>
              <a:rPr lang="nl-NL" b="1" dirty="0"/>
              <a:t>: </a:t>
            </a:r>
            <a:r>
              <a:rPr lang="nl-NL" b="1" dirty="0" err="1"/>
              <a:t>Utilitarianism</a:t>
            </a:r>
            <a:endParaRPr lang="nl-NL" b="1" dirty="0"/>
          </a:p>
        </p:txBody>
      </p:sp>
      <p:sp>
        <p:nvSpPr>
          <p:cNvPr id="3" name="Content Placeholder 2"/>
          <p:cNvSpPr>
            <a:spLocks noGrp="1"/>
          </p:cNvSpPr>
          <p:nvPr>
            <p:ph idx="1"/>
          </p:nvPr>
        </p:nvSpPr>
        <p:spPr/>
        <p:txBody>
          <a:bodyPr>
            <a:noAutofit/>
          </a:bodyPr>
          <a:lstStyle/>
          <a:p>
            <a:r>
              <a:rPr lang="en-GB" sz="1800" dirty="0"/>
              <a:t>The principal human drive is </a:t>
            </a:r>
            <a:r>
              <a:rPr lang="en-GB" sz="1800" b="1" dirty="0"/>
              <a:t>hedonistic and egoistic</a:t>
            </a:r>
            <a:r>
              <a:rPr lang="en-GB" sz="1800" dirty="0"/>
              <a:t>: the avoidance of pain and discomfort and the striving after pleasure and happiness. </a:t>
            </a:r>
          </a:p>
          <a:p>
            <a:r>
              <a:rPr lang="en-GB" sz="1800" dirty="0"/>
              <a:t>The need to bend the basically hedonistic and egoistic nature of man into a </a:t>
            </a:r>
            <a:r>
              <a:rPr lang="en-GB" sz="1800" b="1" dirty="0"/>
              <a:t>beneficent, social and moral direction</a:t>
            </a:r>
            <a:r>
              <a:rPr lang="en-GB" sz="1800" dirty="0"/>
              <a:t> by establishing not individual but collective happiness as a moral standard </a:t>
            </a:r>
            <a:r>
              <a:rPr lang="en-GB" sz="1800" dirty="0">
                <a:sym typeface="Wingdings" panose="05000000000000000000" pitchFamily="2" charset="2"/>
              </a:rPr>
              <a:t> the principle of </a:t>
            </a:r>
            <a:r>
              <a:rPr lang="en-GB" sz="1800" b="1" dirty="0">
                <a:sym typeface="Wingdings" panose="05000000000000000000" pitchFamily="2" charset="2"/>
              </a:rPr>
              <a:t>‘</a:t>
            </a:r>
            <a:r>
              <a:rPr lang="en-US" sz="1800" b="1" dirty="0"/>
              <a:t>the greatest happiness of the greatest number’</a:t>
            </a:r>
            <a:r>
              <a:rPr lang="en-US" sz="1800" dirty="0"/>
              <a:t> as the measure of right and wrong </a:t>
            </a:r>
            <a:r>
              <a:rPr lang="en-US" sz="1800" dirty="0">
                <a:sym typeface="Wingdings" panose="05000000000000000000" pitchFamily="2" charset="2"/>
              </a:rPr>
              <a:t> </a:t>
            </a:r>
            <a:r>
              <a:rPr lang="en-US" sz="1800" dirty="0"/>
              <a:t>the moral quality of an human act depends on the amount of happiness which it adds to the total amount of happiness </a:t>
            </a:r>
            <a:r>
              <a:rPr lang="en-US" sz="1800" dirty="0">
                <a:sym typeface="Wingdings" panose="05000000000000000000" pitchFamily="2" charset="2"/>
              </a:rPr>
              <a:t> </a:t>
            </a:r>
            <a:r>
              <a:rPr lang="en-US" sz="1800" dirty="0"/>
              <a:t>individual self-interest and the common good harmonized; the promotion of the public interest would eventually benefit all individuals. </a:t>
            </a:r>
          </a:p>
          <a:p>
            <a:pPr>
              <a:spcBef>
                <a:spcPts val="0"/>
              </a:spcBef>
            </a:pPr>
            <a:r>
              <a:rPr lang="en-US" sz="1800" dirty="0"/>
              <a:t>Realizing </a:t>
            </a:r>
            <a:r>
              <a:rPr lang="en-GB" sz="1800" dirty="0"/>
              <a:t>the greatest happiness of the greatest number on the basis of Bentham’s </a:t>
            </a:r>
            <a:r>
              <a:rPr lang="en-GB" sz="1800" b="1" dirty="0"/>
              <a:t>‘hedonistic calculus’</a:t>
            </a:r>
            <a:r>
              <a:rPr lang="en-GB" sz="1800" dirty="0"/>
              <a:t> </a:t>
            </a:r>
            <a:r>
              <a:rPr lang="en-GB" sz="1800" dirty="0">
                <a:sym typeface="Wingdings" panose="05000000000000000000" pitchFamily="2" charset="2"/>
              </a:rPr>
              <a:t> efficient </a:t>
            </a:r>
            <a:r>
              <a:rPr lang="en-GB" sz="1800" dirty="0"/>
              <a:t>utility, a rational measure for right and wrong, as the dominant moral principle in social engineering and planning. </a:t>
            </a:r>
          </a:p>
          <a:p>
            <a:pPr>
              <a:spcBef>
                <a:spcPts val="0"/>
              </a:spcBef>
            </a:pPr>
            <a:r>
              <a:rPr lang="en-GB" sz="1800" b="1" dirty="0"/>
              <a:t>Reform-proposals</a:t>
            </a:r>
            <a:r>
              <a:rPr lang="en-GB" sz="1800" dirty="0"/>
              <a:t> in the field of law, health and disease, social policy, poverty relief, education and the fight against crime </a:t>
            </a:r>
            <a:r>
              <a:rPr lang="en-GB" sz="1800" dirty="0">
                <a:sym typeface="Wingdings" panose="05000000000000000000" pitchFamily="2" charset="2"/>
              </a:rPr>
              <a:t> </a:t>
            </a:r>
            <a:r>
              <a:rPr lang="en-GB" sz="1800" b="1" dirty="0"/>
              <a:t>Social technologies </a:t>
            </a:r>
            <a:r>
              <a:rPr lang="en-GB" sz="1800" dirty="0"/>
              <a:t>in order to make society transparent and </a:t>
            </a:r>
            <a:r>
              <a:rPr lang="en-GB" sz="1800" dirty="0" err="1"/>
              <a:t>surveyable</a:t>
            </a:r>
            <a:r>
              <a:rPr lang="en-GB" sz="1800" dirty="0"/>
              <a:t>: </a:t>
            </a:r>
          </a:p>
          <a:p>
            <a:pPr lvl="1">
              <a:spcBef>
                <a:spcPts val="0"/>
              </a:spcBef>
              <a:buFont typeface="Wingdings"/>
              <a:buChar char="à"/>
            </a:pPr>
            <a:r>
              <a:rPr lang="en-GB" sz="1800" dirty="0"/>
              <a:t>Statistical registration of the population and the economy; </a:t>
            </a:r>
          </a:p>
          <a:p>
            <a:pPr lvl="1">
              <a:spcBef>
                <a:spcPts val="0"/>
              </a:spcBef>
              <a:buFont typeface="Wingdings"/>
              <a:buChar char="à"/>
            </a:pPr>
            <a:r>
              <a:rPr lang="en-GB" sz="1800" dirty="0"/>
              <a:t>The </a:t>
            </a:r>
            <a:r>
              <a:rPr lang="en-GB" sz="1800" i="1" dirty="0" err="1"/>
              <a:t>Panopticon</a:t>
            </a:r>
            <a:r>
              <a:rPr lang="en-GB" sz="1800" i="1" dirty="0"/>
              <a:t>.</a:t>
            </a:r>
            <a:endParaRPr lang="nl-NL" sz="1800" dirty="0"/>
          </a:p>
          <a:p>
            <a:pPr>
              <a:spcBef>
                <a:spcPts val="0"/>
              </a:spcBef>
            </a:pPr>
            <a:endParaRPr lang="nl-NL" dirty="0"/>
          </a:p>
        </p:txBody>
      </p:sp>
    </p:spTree>
    <p:extLst>
      <p:ext uri="{BB962C8B-B14F-4D97-AF65-F5344CB8AC3E}">
        <p14:creationId xmlns:p14="http://schemas.microsoft.com/office/powerpoint/2010/main" val="1366861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normAutofit/>
          </a:bodyPr>
          <a:lstStyle/>
          <a:p>
            <a:r>
              <a:rPr lang="nl-NL" sz="3600" b="1" dirty="0" err="1"/>
              <a:t>Bentham’s</a:t>
            </a:r>
            <a:r>
              <a:rPr lang="nl-NL" sz="3600" b="1" dirty="0"/>
              <a:t> </a:t>
            </a:r>
            <a:r>
              <a:rPr lang="nl-NL" sz="3600" b="1" dirty="0" err="1"/>
              <a:t>panopticon</a:t>
            </a:r>
            <a:endParaRPr lang="nl-NL" sz="3600" b="1" dirty="0"/>
          </a:p>
        </p:txBody>
      </p:sp>
      <p:sp>
        <p:nvSpPr>
          <p:cNvPr id="3" name="Content Placeholder 2"/>
          <p:cNvSpPr>
            <a:spLocks noGrp="1"/>
          </p:cNvSpPr>
          <p:nvPr>
            <p:ph idx="1"/>
          </p:nvPr>
        </p:nvSpPr>
        <p:spPr>
          <a:xfrm>
            <a:off x="323528" y="836712"/>
            <a:ext cx="8229600" cy="4525963"/>
          </a:xfrm>
        </p:spPr>
        <p:txBody>
          <a:bodyPr>
            <a:noAutofit/>
          </a:bodyPr>
          <a:lstStyle/>
          <a:p>
            <a:pPr marL="0" indent="0">
              <a:buNone/>
            </a:pPr>
            <a:r>
              <a:rPr lang="en-GB" sz="2000" dirty="0"/>
              <a:t>Architectural model for prisons, poor houses, work houses, factories, mental asylums, hospitals, schools and the army.</a:t>
            </a:r>
          </a:p>
          <a:p>
            <a:pPr>
              <a:buFontTx/>
              <a:buChar char="-"/>
            </a:pPr>
            <a:r>
              <a:rPr lang="en-US" sz="2000" b="1" dirty="0"/>
              <a:t>Historical background</a:t>
            </a:r>
            <a:r>
              <a:rPr lang="en-US" sz="2000" dirty="0"/>
              <a:t>: </a:t>
            </a:r>
            <a:r>
              <a:rPr lang="en-GB" sz="2000" dirty="0"/>
              <a:t>increasing </a:t>
            </a:r>
            <a:r>
              <a:rPr lang="en-GB" sz="2000" b="1" dirty="0"/>
              <a:t>institutional segregation</a:t>
            </a:r>
            <a:r>
              <a:rPr lang="en-GB" sz="2000" dirty="0"/>
              <a:t> of groups considered as a nuisance in modern industrial and urban society because they did not meet the requirements of productivity, rationality and efficiency. </a:t>
            </a:r>
          </a:p>
          <a:p>
            <a:pPr>
              <a:buFont typeface="Wingdings"/>
              <a:buChar char="à"/>
            </a:pPr>
            <a:r>
              <a:rPr lang="en-GB" sz="2000" b="1" dirty="0"/>
              <a:t>New institutions</a:t>
            </a:r>
            <a:r>
              <a:rPr lang="en-GB" sz="2000" dirty="0"/>
              <a:t>: poor- and workhouses for the poor, the unemployed and tramps; prisons and reformatories for criminals and vagabonds; asylums for the insane and the handicapped; and hospitals for the ill. </a:t>
            </a:r>
          </a:p>
          <a:p>
            <a:pPr>
              <a:buFont typeface="Wingdings"/>
              <a:buChar char="à"/>
            </a:pPr>
            <a:r>
              <a:rPr lang="en-GB" sz="2000" b="1" dirty="0"/>
              <a:t>Objective</a:t>
            </a:r>
            <a:r>
              <a:rPr lang="en-GB" sz="2000" dirty="0"/>
              <a:t>: re-socialization and bringing back problem groups to reasonableness and productivity through a strictly regulated institutional environment and a regime of </a:t>
            </a:r>
            <a:r>
              <a:rPr lang="en-US" sz="2000" b="1" dirty="0"/>
              <a:t>systematic observation, classification, experimentation, inspection and surveillance for different purposes </a:t>
            </a:r>
            <a:r>
              <a:rPr lang="en-US" sz="2000" dirty="0">
                <a:sym typeface="Wingdings" panose="05000000000000000000" pitchFamily="2" charset="2"/>
              </a:rPr>
              <a:t> </a:t>
            </a:r>
            <a:r>
              <a:rPr lang="en-US" sz="2000" dirty="0"/>
              <a:t>confining suspects, punishing/correcting criminals, guarding/treating the insane, reforming the vicious, employing the idle, treating the sick, preventing the spread of epidemic diseases, educating children, instructing/disciplining laborers and soldiers.</a:t>
            </a:r>
          </a:p>
          <a:p>
            <a:pPr marL="0" indent="0">
              <a:buNone/>
            </a:pPr>
            <a:r>
              <a:rPr lang="en-US" sz="2000" dirty="0">
                <a:sym typeface="Wingdings" panose="05000000000000000000" pitchFamily="2" charset="2"/>
              </a:rPr>
              <a:t>  Ultimate goal: </a:t>
            </a:r>
            <a:r>
              <a:rPr lang="en-US" sz="2000" dirty="0"/>
              <a:t>Internalization of the surveying gaze </a:t>
            </a:r>
            <a:r>
              <a:rPr lang="en-US" sz="2000" dirty="0">
                <a:sym typeface="Wingdings" panose="05000000000000000000" pitchFamily="2" charset="2"/>
              </a:rPr>
              <a:t> </a:t>
            </a:r>
            <a:r>
              <a:rPr lang="en-US" sz="2000" b="1" dirty="0">
                <a:sym typeface="Wingdings" panose="05000000000000000000" pitchFamily="2" charset="2"/>
              </a:rPr>
              <a:t>self-</a:t>
            </a:r>
            <a:r>
              <a:rPr lang="en-US" sz="2000" b="1" dirty="0"/>
              <a:t>regulation</a:t>
            </a:r>
            <a:r>
              <a:rPr lang="en-US" sz="2000" dirty="0"/>
              <a:t>.</a:t>
            </a:r>
            <a:endParaRPr lang="nl-NL" sz="2000" dirty="0"/>
          </a:p>
          <a:p>
            <a:pPr marL="0" indent="0">
              <a:buNone/>
            </a:pPr>
            <a:endParaRPr lang="en-US" sz="1800" b="1" dirty="0"/>
          </a:p>
          <a:p>
            <a:pPr marL="0" indent="0">
              <a:buNone/>
            </a:pPr>
            <a:endParaRPr lang="en-GB" sz="1600" b="1"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780517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Social and political context of the rise of the human sciences</a:t>
            </a:r>
          </a:p>
        </p:txBody>
      </p:sp>
      <p:sp>
        <p:nvSpPr>
          <p:cNvPr id="3" name="Content Placeholder 2"/>
          <p:cNvSpPr>
            <a:spLocks noGrp="1"/>
          </p:cNvSpPr>
          <p:nvPr>
            <p:ph idx="1"/>
          </p:nvPr>
        </p:nvSpPr>
        <p:spPr/>
        <p:txBody>
          <a:bodyPr>
            <a:noAutofit/>
          </a:bodyPr>
          <a:lstStyle/>
          <a:p>
            <a:endParaRPr lang="en-GB" sz="2000" dirty="0"/>
          </a:p>
          <a:p>
            <a:r>
              <a:rPr lang="en-GB" sz="2000" dirty="0"/>
              <a:t>The rise of </a:t>
            </a:r>
            <a:r>
              <a:rPr lang="en-GB" sz="2000" b="1" dirty="0"/>
              <a:t>the middle class</a:t>
            </a:r>
            <a:r>
              <a:rPr lang="en-GB" sz="2000" dirty="0"/>
              <a:t>: knowledge of ‘human nature’ serves the cause of shaping a bourgeois identity and the realisation of liberal values:</a:t>
            </a:r>
            <a:r>
              <a:rPr lang="en-GB" sz="2000" dirty="0">
                <a:sym typeface="Wingdings" panose="05000000000000000000" pitchFamily="2" charset="2"/>
              </a:rPr>
              <a:t> </a:t>
            </a:r>
            <a:r>
              <a:rPr lang="en-GB" sz="2000" dirty="0"/>
              <a:t>self-determination, self-development, self-regulation, self-control.</a:t>
            </a:r>
          </a:p>
          <a:p>
            <a:r>
              <a:rPr lang="en-GB" sz="2000" b="1" dirty="0"/>
              <a:t>Democratic freedom and equality</a:t>
            </a:r>
            <a:r>
              <a:rPr lang="en-GB" sz="2000" dirty="0"/>
              <a:t>, entailing discord and instability, have to be balanced by scientific control and social engineering based on expertise and professional knowledge of ‘human nature’ </a:t>
            </a:r>
            <a:r>
              <a:rPr lang="en-GB" sz="2000" dirty="0">
                <a:sym typeface="Wingdings" panose="05000000000000000000" pitchFamily="2" charset="2"/>
              </a:rPr>
              <a:t> </a:t>
            </a:r>
            <a:r>
              <a:rPr lang="en-GB" sz="2000" b="1" dirty="0">
                <a:sym typeface="Wingdings" panose="05000000000000000000" pitchFamily="2" charset="2"/>
              </a:rPr>
              <a:t>technocratic governance</a:t>
            </a:r>
            <a:r>
              <a:rPr lang="en-GB" sz="2000" dirty="0">
                <a:sym typeface="Wingdings" panose="05000000000000000000" pitchFamily="2" charset="2"/>
              </a:rPr>
              <a:t>.</a:t>
            </a:r>
            <a:endParaRPr lang="en-GB" sz="2000" dirty="0"/>
          </a:p>
          <a:p>
            <a:r>
              <a:rPr lang="en-GB" sz="2000" dirty="0"/>
              <a:t>Resolving problems of </a:t>
            </a:r>
            <a:r>
              <a:rPr lang="en-GB" sz="2000" b="1" dirty="0"/>
              <a:t>industrializing and urbanizing society </a:t>
            </a:r>
            <a:r>
              <a:rPr lang="en-GB" sz="2000" dirty="0"/>
              <a:t>and the requirements of the capitalist economy (productivity, efficiency, labour discipline) </a:t>
            </a:r>
            <a:r>
              <a:rPr lang="en-GB" sz="2000" dirty="0">
                <a:sym typeface="Wingdings" panose="05000000000000000000" pitchFamily="2" charset="2"/>
              </a:rPr>
              <a:t> </a:t>
            </a:r>
            <a:r>
              <a:rPr lang="en-GB" sz="2000" b="1" dirty="0">
                <a:sym typeface="Wingdings" panose="05000000000000000000" pitchFamily="2" charset="2"/>
              </a:rPr>
              <a:t>social management</a:t>
            </a:r>
            <a:r>
              <a:rPr lang="en-GB" sz="2000" dirty="0">
                <a:sym typeface="Wingdings" panose="05000000000000000000" pitchFamily="2" charset="2"/>
              </a:rPr>
              <a:t>.</a:t>
            </a:r>
            <a:endParaRPr lang="en-GB" sz="2000" dirty="0"/>
          </a:p>
          <a:p>
            <a:r>
              <a:rPr lang="en-GB" sz="2000" dirty="0"/>
              <a:t>The growing significance of </a:t>
            </a:r>
            <a:r>
              <a:rPr lang="en-GB" sz="2000" b="1" dirty="0"/>
              <a:t>utilitarian ethical and social thinking</a:t>
            </a:r>
            <a:r>
              <a:rPr lang="en-GB" sz="2000" dirty="0"/>
              <a:t>: determining the greatest happiness of the greatest number </a:t>
            </a:r>
            <a:r>
              <a:rPr lang="en-GB" sz="2000" dirty="0">
                <a:sym typeface="Wingdings" panose="05000000000000000000" pitchFamily="2" charset="2"/>
              </a:rPr>
              <a:t> tackling social problems and finding a practical balance between individual interests and the common good.</a:t>
            </a:r>
            <a:endParaRPr lang="en-GB" sz="2000" dirty="0"/>
          </a:p>
        </p:txBody>
      </p:sp>
    </p:spTree>
    <p:extLst>
      <p:ext uri="{BB962C8B-B14F-4D97-AF65-F5344CB8AC3E}">
        <p14:creationId xmlns:p14="http://schemas.microsoft.com/office/powerpoint/2010/main" val="568033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err="1"/>
              <a:t>Foucault</a:t>
            </a:r>
            <a:r>
              <a:rPr lang="nl-NL" b="1" dirty="0"/>
              <a:t>: </a:t>
            </a:r>
            <a:r>
              <a:rPr lang="en-US" b="1" i="1" dirty="0"/>
              <a:t>Discipline and Punish</a:t>
            </a:r>
            <a:r>
              <a:rPr lang="en-US" dirty="0"/>
              <a:t> </a:t>
            </a:r>
            <a:endParaRPr lang="nl-NL" dirty="0"/>
          </a:p>
        </p:txBody>
      </p:sp>
      <p:sp>
        <p:nvSpPr>
          <p:cNvPr id="3" name="Content Placeholder 2"/>
          <p:cNvSpPr>
            <a:spLocks noGrp="1"/>
          </p:cNvSpPr>
          <p:nvPr>
            <p:ph idx="1"/>
          </p:nvPr>
        </p:nvSpPr>
        <p:spPr>
          <a:xfrm>
            <a:off x="457200" y="1268760"/>
            <a:ext cx="8229600" cy="5589240"/>
          </a:xfrm>
        </p:spPr>
        <p:txBody>
          <a:bodyPr>
            <a:noAutofit/>
          </a:bodyPr>
          <a:lstStyle/>
          <a:p>
            <a:pPr marL="0" indent="0">
              <a:buNone/>
            </a:pPr>
            <a:r>
              <a:rPr lang="en-GB" sz="2000" dirty="0"/>
              <a:t>Foucault: </a:t>
            </a:r>
            <a:r>
              <a:rPr lang="en-GB" sz="2000" dirty="0" err="1"/>
              <a:t>panopticon</a:t>
            </a:r>
            <a:r>
              <a:rPr lang="en-GB" sz="2000" dirty="0"/>
              <a:t> was the model for the modern prison and penal regime.</a:t>
            </a:r>
          </a:p>
          <a:p>
            <a:pPr marL="0" indent="0">
              <a:buNone/>
            </a:pPr>
            <a:endParaRPr lang="en-GB" sz="2000" dirty="0"/>
          </a:p>
          <a:p>
            <a:pPr marL="0" indent="0">
              <a:buNone/>
            </a:pPr>
            <a:r>
              <a:rPr lang="en-US" sz="2000" dirty="0"/>
              <a:t>Historical background of his analysis: </a:t>
            </a:r>
            <a:r>
              <a:rPr lang="en-US" sz="2000" b="1" dirty="0"/>
              <a:t>rationalization and ‘</a:t>
            </a:r>
            <a:r>
              <a:rPr lang="en-US" sz="2000" b="1" dirty="0" err="1"/>
              <a:t>humanisation</a:t>
            </a:r>
            <a:r>
              <a:rPr lang="en-US" sz="2000" b="1" dirty="0"/>
              <a:t>’ of penal justice</a:t>
            </a:r>
            <a:r>
              <a:rPr lang="en-US" sz="2000" dirty="0"/>
              <a:t> from the late 18</a:t>
            </a:r>
            <a:r>
              <a:rPr lang="en-US" sz="2000" baseline="30000" dirty="0"/>
              <a:t>th </a:t>
            </a:r>
            <a:r>
              <a:rPr lang="en-US" sz="2000" dirty="0"/>
              <a:t> on:</a:t>
            </a:r>
            <a:endParaRPr lang="nl-NL" sz="2000" dirty="0"/>
          </a:p>
          <a:p>
            <a:r>
              <a:rPr lang="en-US" sz="2000" dirty="0"/>
              <a:t>Traditional penal regime: retaliation, corporal punishments in public as a spectacle to set an example. Crime was seen as a direct and personal attack on the authority of a ruler and on a divine order. Guilt had to be confessed (parallel with confession of sin in the Church), if necessary through torture. </a:t>
            </a:r>
            <a:endParaRPr lang="nl-NL" sz="2000" dirty="0"/>
          </a:p>
          <a:p>
            <a:r>
              <a:rPr lang="en-US" sz="2000" dirty="0"/>
              <a:t>Enlightened legal thinking: harsh punishments are ‘barbaric’, arbitrary and ineffective. A more rational, transparent, fair and humane penal system geared to </a:t>
            </a:r>
            <a:r>
              <a:rPr lang="en-US" sz="2000" b="1" dirty="0"/>
              <a:t>re-education, rehabilitation and reintegration in society</a:t>
            </a:r>
            <a:r>
              <a:rPr lang="en-US" sz="2000" dirty="0"/>
              <a:t>. </a:t>
            </a:r>
          </a:p>
          <a:p>
            <a:r>
              <a:rPr lang="en-US" sz="2000" dirty="0"/>
              <a:t>In the first half of the 19</a:t>
            </a:r>
            <a:r>
              <a:rPr lang="en-US" sz="2000" baseline="30000" dirty="0"/>
              <a:t>th</a:t>
            </a:r>
            <a:r>
              <a:rPr lang="en-US" sz="2000" dirty="0"/>
              <a:t> century physical punishments, including the death-penalty, increasingly replaced by detention in prisons in which prisoners were subjected to a disciplinary regime in order to reform them, </a:t>
            </a:r>
            <a:r>
              <a:rPr lang="en-US" sz="2000" b="1" dirty="0"/>
              <a:t>reflecting the enlightened </a:t>
            </a:r>
            <a:r>
              <a:rPr lang="en-US" sz="2000" b="1" dirty="0" err="1"/>
              <a:t>meliorist</a:t>
            </a:r>
            <a:r>
              <a:rPr lang="en-US" sz="2000" b="1" dirty="0"/>
              <a:t> approach of man</a:t>
            </a:r>
            <a:r>
              <a:rPr lang="en-US" sz="2000" dirty="0"/>
              <a:t>. </a:t>
            </a:r>
            <a:endParaRPr lang="nl-NL" sz="2000" dirty="0"/>
          </a:p>
          <a:p>
            <a:pPr marL="0" indent="0">
              <a:buNone/>
            </a:pPr>
            <a:endParaRPr lang="nl-NL" sz="1800" dirty="0"/>
          </a:p>
        </p:txBody>
      </p:sp>
    </p:spTree>
    <p:extLst>
      <p:ext uri="{BB962C8B-B14F-4D97-AF65-F5344CB8AC3E}">
        <p14:creationId xmlns:p14="http://schemas.microsoft.com/office/powerpoint/2010/main" val="2568853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a:t>Foucault’s</a:t>
            </a:r>
            <a:r>
              <a:rPr lang="nl-NL" b="1" dirty="0"/>
              <a:t> view on the </a:t>
            </a:r>
            <a:r>
              <a:rPr lang="nl-NL" b="1" dirty="0" err="1"/>
              <a:t>rise</a:t>
            </a:r>
            <a:r>
              <a:rPr lang="nl-NL" b="1" dirty="0"/>
              <a:t> of the human </a:t>
            </a:r>
            <a:r>
              <a:rPr lang="nl-NL" b="1" dirty="0" err="1"/>
              <a:t>sciences</a:t>
            </a:r>
            <a:endParaRPr lang="nl-NL" b="1" dirty="0"/>
          </a:p>
        </p:txBody>
      </p:sp>
      <p:sp>
        <p:nvSpPr>
          <p:cNvPr id="3" name="Content Placeholder 2"/>
          <p:cNvSpPr>
            <a:spLocks noGrp="1"/>
          </p:cNvSpPr>
          <p:nvPr>
            <p:ph idx="1"/>
          </p:nvPr>
        </p:nvSpPr>
        <p:spPr>
          <a:xfrm>
            <a:off x="467544" y="1484784"/>
            <a:ext cx="8229600" cy="4525963"/>
          </a:xfrm>
        </p:spPr>
        <p:txBody>
          <a:bodyPr>
            <a:noAutofit/>
          </a:bodyPr>
          <a:lstStyle/>
          <a:p>
            <a:pPr marL="0" indent="0">
              <a:buNone/>
            </a:pPr>
            <a:r>
              <a:rPr lang="en-US" sz="2800" dirty="0"/>
              <a:t>The arrangements, strategies and techniques which have been used to shape the modern prison-regime are typical of the way how the human sciences systematically developed knowledge about man and contributed to the disciplining and normalization of modern man in an increasingly (formally) equalized and democratized society. </a:t>
            </a:r>
          </a:p>
          <a:p>
            <a:pPr marL="0" indent="0">
              <a:buNone/>
            </a:pPr>
            <a:endParaRPr lang="en-US" sz="2800" dirty="0"/>
          </a:p>
          <a:p>
            <a:pPr marL="0" indent="0">
              <a:buNone/>
            </a:pPr>
            <a:r>
              <a:rPr lang="en-GB" sz="2800" dirty="0"/>
              <a:t>The </a:t>
            </a:r>
            <a:r>
              <a:rPr lang="en-GB" sz="2800" i="1" dirty="0" err="1"/>
              <a:t>Panopticon</a:t>
            </a:r>
            <a:r>
              <a:rPr lang="en-GB" sz="2800" dirty="0"/>
              <a:t> was the quintessential machinery for the connection of knowledge to power, the surveillance and control of individuals and the disciplining of bodies and minds.</a:t>
            </a:r>
            <a:endParaRPr lang="nl-NL" sz="2800" dirty="0"/>
          </a:p>
        </p:txBody>
      </p:sp>
    </p:spTree>
    <p:extLst>
      <p:ext uri="{BB962C8B-B14F-4D97-AF65-F5344CB8AC3E}">
        <p14:creationId xmlns:p14="http://schemas.microsoft.com/office/powerpoint/2010/main" val="1602406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Foucault’s view </a:t>
            </a:r>
            <a:r>
              <a:rPr lang="en-GB" sz="2800" b="1" dirty="0">
                <a:sym typeface="Wingdings" panose="05000000000000000000" pitchFamily="2" charset="2"/>
              </a:rPr>
              <a:t> </a:t>
            </a:r>
            <a:r>
              <a:rPr lang="en-GB" sz="2800" b="1" dirty="0"/>
              <a:t>common-sense notions about the rise of the human sciences and the design of man:</a:t>
            </a:r>
            <a:endParaRPr lang="nl-NL" sz="2800" b="1" dirty="0"/>
          </a:p>
        </p:txBody>
      </p:sp>
      <p:sp>
        <p:nvSpPr>
          <p:cNvPr id="3" name="Content Placeholder 2"/>
          <p:cNvSpPr>
            <a:spLocks noGrp="1"/>
          </p:cNvSpPr>
          <p:nvPr>
            <p:ph idx="1"/>
          </p:nvPr>
        </p:nvSpPr>
        <p:spPr/>
        <p:txBody>
          <a:bodyPr>
            <a:normAutofit fontScale="77500" lnSpcReduction="20000"/>
          </a:bodyPr>
          <a:lstStyle/>
          <a:p>
            <a:pPr lvl="0"/>
            <a:r>
              <a:rPr lang="en-GB" sz="4000" dirty="0"/>
              <a:t>That the human sciences were producing unbiased and neutral knowledge about man and that the language in which this knowledge was expressed was mirroring some sort of underlying truth or reality about man.</a:t>
            </a:r>
            <a:r>
              <a:rPr lang="en-US" sz="4000" dirty="0"/>
              <a:t> </a:t>
            </a:r>
            <a:endParaRPr lang="nl-NL" sz="4000" dirty="0"/>
          </a:p>
          <a:p>
            <a:pPr lvl="0"/>
            <a:r>
              <a:rPr lang="en-GB" sz="4000" dirty="0"/>
              <a:t>That scientists first discovered scientific knowledge about man and that such knowledge was subsequently applied in society.  </a:t>
            </a:r>
            <a:endParaRPr lang="nl-NL" sz="4000" dirty="0"/>
          </a:p>
          <a:p>
            <a:pPr lvl="0"/>
            <a:r>
              <a:rPr lang="en-GB" sz="4000" dirty="0"/>
              <a:t>That this knowledge served Enlightened purposes and values such as </a:t>
            </a:r>
            <a:r>
              <a:rPr lang="en-US" sz="4000" dirty="0"/>
              <a:t>progress, emancipation, and liberation.</a:t>
            </a:r>
            <a:endParaRPr lang="nl-NL" sz="4000" dirty="0"/>
          </a:p>
          <a:p>
            <a:pPr marL="0" indent="0">
              <a:buNone/>
            </a:pPr>
            <a:endParaRPr lang="nl-NL" dirty="0"/>
          </a:p>
        </p:txBody>
      </p:sp>
    </p:spTree>
    <p:extLst>
      <p:ext uri="{BB962C8B-B14F-4D97-AF65-F5344CB8AC3E}">
        <p14:creationId xmlns:p14="http://schemas.microsoft.com/office/powerpoint/2010/main" val="1673036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a:t>Foucault</a:t>
            </a:r>
            <a:r>
              <a:rPr lang="nl-NL" b="1" dirty="0"/>
              <a:t> </a:t>
            </a:r>
            <a:r>
              <a:rPr lang="nl-NL" b="1" dirty="0" err="1"/>
              <a:t>about</a:t>
            </a:r>
            <a:r>
              <a:rPr lang="nl-NL" b="1" dirty="0"/>
              <a:t> power and </a:t>
            </a:r>
            <a:r>
              <a:rPr lang="nl-NL" b="1" dirty="0" err="1"/>
              <a:t>knowledge</a:t>
            </a:r>
            <a:endParaRPr lang="nl-NL" b="1" dirty="0"/>
          </a:p>
        </p:txBody>
      </p:sp>
      <p:sp>
        <p:nvSpPr>
          <p:cNvPr id="3" name="Content Placeholder 2"/>
          <p:cNvSpPr>
            <a:spLocks noGrp="1"/>
          </p:cNvSpPr>
          <p:nvPr>
            <p:ph idx="1"/>
          </p:nvPr>
        </p:nvSpPr>
        <p:spPr/>
        <p:txBody>
          <a:bodyPr>
            <a:noAutofit/>
          </a:bodyPr>
          <a:lstStyle/>
          <a:p>
            <a:pPr>
              <a:buFontTx/>
              <a:buChar char="-"/>
            </a:pPr>
            <a:r>
              <a:rPr lang="en-US" sz="2000" dirty="0"/>
              <a:t>Knowledge generated by the human sciences and the language to formulate it (</a:t>
            </a:r>
            <a:r>
              <a:rPr lang="en-US" sz="2000" i="1" dirty="0"/>
              <a:t>discourse</a:t>
            </a:r>
            <a:r>
              <a:rPr lang="en-US" sz="2000" dirty="0"/>
              <a:t>) was intrinsically linked to certain </a:t>
            </a:r>
            <a:r>
              <a:rPr lang="en-US" sz="2000" b="1" dirty="0"/>
              <a:t>social practices involving power</a:t>
            </a:r>
            <a:r>
              <a:rPr lang="en-US" sz="2000" dirty="0"/>
              <a:t>. </a:t>
            </a:r>
            <a:r>
              <a:rPr lang="en-US" sz="2000" dirty="0">
                <a:sym typeface="Wingdings" panose="05000000000000000000" pitchFamily="2" charset="2"/>
              </a:rPr>
              <a:t> </a:t>
            </a:r>
            <a:r>
              <a:rPr lang="en-US" sz="2000" dirty="0"/>
              <a:t>Scientific knowledge developed in panoptic institutions which segregated problem groups and controlled them through registration, categorization, observation, surveillance, verification, comparison, correction and behavioral regulation. </a:t>
            </a:r>
          </a:p>
          <a:p>
            <a:pPr>
              <a:buFontTx/>
              <a:buChar char="-"/>
            </a:pPr>
            <a:r>
              <a:rPr lang="en-US" sz="2000" dirty="0"/>
              <a:t>The purpose of panoptic regimes: to delineate the normal and the abnormal and to establish </a:t>
            </a:r>
            <a:r>
              <a:rPr lang="en-US" sz="2000" b="1" dirty="0"/>
              <a:t>a normal standard</a:t>
            </a:r>
            <a:r>
              <a:rPr lang="en-US" sz="2000" dirty="0"/>
              <a:t> for the general population.</a:t>
            </a:r>
          </a:p>
          <a:p>
            <a:pPr>
              <a:buFontTx/>
              <a:buChar char="-"/>
            </a:pPr>
            <a:r>
              <a:rPr lang="en-US" sz="2000" dirty="0"/>
              <a:t>‘True’ knowledge about man did not so much precede the panoptic regimes, but it was produced through its material conditions, the applied social techniques and discursive practices, and the ongoing </a:t>
            </a:r>
            <a:r>
              <a:rPr lang="en-US" sz="2000" dirty="0">
                <a:sym typeface="Wingdings" panose="05000000000000000000" pitchFamily="2" charset="2"/>
              </a:rPr>
              <a:t>m</a:t>
            </a:r>
            <a:r>
              <a:rPr lang="en-US" sz="2000" dirty="0"/>
              <a:t>utual reinforcement of knowledge, power and discipline </a:t>
            </a:r>
            <a:r>
              <a:rPr lang="en-US" sz="2000" dirty="0">
                <a:sym typeface="Wingdings" panose="05000000000000000000" pitchFamily="2" charset="2"/>
              </a:rPr>
              <a:t> </a:t>
            </a:r>
            <a:r>
              <a:rPr lang="en-US" sz="2000" dirty="0"/>
              <a:t>Continuing systematization and refinement of the disciplinary techniques in order to make them even more efficient and effective and to gain even more detailed knowledge about individuals and particular groups.</a:t>
            </a:r>
          </a:p>
          <a:p>
            <a:pPr marL="0" indent="0">
              <a:buNone/>
            </a:pPr>
            <a:endParaRPr lang="nl-NL" dirty="0"/>
          </a:p>
        </p:txBody>
      </p:sp>
    </p:spTree>
    <p:extLst>
      <p:ext uri="{BB962C8B-B14F-4D97-AF65-F5344CB8AC3E}">
        <p14:creationId xmlns:p14="http://schemas.microsoft.com/office/powerpoint/2010/main" val="2310639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nl-NL" sz="3600" b="1" dirty="0" err="1"/>
              <a:t>Disciplinary</a:t>
            </a:r>
            <a:r>
              <a:rPr lang="nl-NL" sz="3600" b="1" dirty="0"/>
              <a:t> society </a:t>
            </a:r>
            <a:r>
              <a:rPr lang="nl-NL" sz="3600" b="1" dirty="0" err="1"/>
              <a:t>and</a:t>
            </a:r>
            <a:r>
              <a:rPr lang="nl-NL" sz="3600" b="1" dirty="0"/>
              <a:t> </a:t>
            </a:r>
            <a:r>
              <a:rPr lang="nl-NL" sz="3600" b="1" dirty="0" err="1"/>
              <a:t>liberal</a:t>
            </a:r>
            <a:r>
              <a:rPr lang="nl-NL" sz="3600" b="1" dirty="0"/>
              <a:t> </a:t>
            </a:r>
            <a:r>
              <a:rPr lang="nl-NL" sz="3600" b="1" dirty="0" err="1"/>
              <a:t>democracy</a:t>
            </a:r>
            <a:endParaRPr lang="nl-NL" sz="3600" b="1" dirty="0"/>
          </a:p>
        </p:txBody>
      </p:sp>
      <p:sp>
        <p:nvSpPr>
          <p:cNvPr id="3" name="Content Placeholder 2"/>
          <p:cNvSpPr>
            <a:spLocks noGrp="1"/>
          </p:cNvSpPr>
          <p:nvPr>
            <p:ph idx="1"/>
          </p:nvPr>
        </p:nvSpPr>
        <p:spPr>
          <a:xfrm>
            <a:off x="467544" y="908720"/>
            <a:ext cx="8229600" cy="4525963"/>
          </a:xfrm>
        </p:spPr>
        <p:txBody>
          <a:bodyPr>
            <a:noAutofit/>
          </a:bodyPr>
          <a:lstStyle/>
          <a:p>
            <a:pPr marL="0" indent="0">
              <a:buNone/>
            </a:pPr>
            <a:r>
              <a:rPr lang="en-US" sz="1800" dirty="0"/>
              <a:t>How does the disciplinary surveillance regime fit in with the development of liberal democracy since the French Revolution? </a:t>
            </a:r>
            <a:r>
              <a:rPr lang="en-US" sz="1800" dirty="0">
                <a:sym typeface="Wingdings" panose="05000000000000000000" pitchFamily="2" charset="2"/>
              </a:rPr>
              <a:t> </a:t>
            </a:r>
            <a:r>
              <a:rPr lang="en-US" sz="1800" b="1" dirty="0"/>
              <a:t>normalization and control increasingly internalized</a:t>
            </a:r>
            <a:r>
              <a:rPr lang="en-US" sz="1800" dirty="0"/>
              <a:t>: ruling individuals not by an external power from above, but through </a:t>
            </a:r>
            <a:r>
              <a:rPr lang="en-US" sz="1800" b="1" dirty="0"/>
              <a:t>transparency, self-regulation and self-improvement</a:t>
            </a:r>
            <a:r>
              <a:rPr lang="en-US" sz="1800" dirty="0"/>
              <a:t>. </a:t>
            </a:r>
          </a:p>
          <a:p>
            <a:r>
              <a:rPr lang="en-GB" sz="1800" dirty="0"/>
              <a:t>The need to normalize individuals and make them internalise certain values became greater the more a society was democratised </a:t>
            </a:r>
            <a:r>
              <a:rPr lang="en-GB" sz="1800" dirty="0">
                <a:sym typeface="Wingdings" panose="05000000000000000000" pitchFamily="2" charset="2"/>
              </a:rPr>
              <a:t> W</a:t>
            </a:r>
            <a:r>
              <a:rPr lang="en-GB" sz="1800" dirty="0"/>
              <a:t>hen hierarchy and external pressure are ‘not done’ any more (because democracy implies equality and rights), </a:t>
            </a:r>
            <a:r>
              <a:rPr lang="en-GB" sz="1800" b="1" dirty="0"/>
              <a:t>inner motivation, self-control and self-regulation are all the more crucial to maintain a stable social order</a:t>
            </a:r>
            <a:r>
              <a:rPr lang="en-GB" sz="1800" dirty="0"/>
              <a:t>.</a:t>
            </a:r>
          </a:p>
          <a:p>
            <a:r>
              <a:rPr lang="en-US" sz="1800" dirty="0"/>
              <a:t>A democracy, in which the state cannot regularly use violence and force to compel obedience and orderly conduct, can only be stable when it relies on the consent of individual citizens who are self-responsible, in control of themselves and behave in a more or less regular, self-directed and predictable way. </a:t>
            </a:r>
            <a:r>
              <a:rPr lang="en-US" sz="1800" dirty="0">
                <a:sym typeface="Wingdings" panose="05000000000000000000" pitchFamily="2" charset="2"/>
              </a:rPr>
              <a:t> </a:t>
            </a:r>
            <a:r>
              <a:rPr lang="en-US" sz="1800" dirty="0"/>
              <a:t>Dovetailing with t</a:t>
            </a:r>
            <a:r>
              <a:rPr lang="en-GB" sz="1800" dirty="0"/>
              <a:t>he </a:t>
            </a:r>
            <a:r>
              <a:rPr lang="en-US" sz="1800" dirty="0"/>
              <a:t>Enlightenment ideal of emancipation: people should take responsibility over their personal and social being along rational lines in order to establish a stable social and political order. </a:t>
            </a:r>
          </a:p>
          <a:p>
            <a:r>
              <a:rPr lang="en-US" sz="1800" dirty="0"/>
              <a:t>If individuals do not adapt to the new social order, they should be encouraged to do so: the need to be open for interventions aimed at improvement </a:t>
            </a:r>
            <a:r>
              <a:rPr lang="en-US" sz="1800" dirty="0">
                <a:sym typeface="Wingdings" panose="05000000000000000000" pitchFamily="2" charset="2"/>
              </a:rPr>
              <a:t> F</a:t>
            </a:r>
            <a:r>
              <a:rPr lang="en-US" sz="1800" dirty="0"/>
              <a:t>orce and coercion replaced by interventions in the name of rationality, science, progress, efficiency, self-improvement and ‘for your own benefit’ and ‘getting the best out of yourself’. </a:t>
            </a:r>
            <a:endParaRPr lang="nl-NL" sz="1800" dirty="0"/>
          </a:p>
          <a:p>
            <a:pPr marL="0" indent="0">
              <a:buNone/>
            </a:pPr>
            <a:endParaRPr lang="nl-NL" sz="1600" dirty="0"/>
          </a:p>
        </p:txBody>
      </p:sp>
    </p:spTree>
    <p:extLst>
      <p:ext uri="{BB962C8B-B14F-4D97-AF65-F5344CB8AC3E}">
        <p14:creationId xmlns:p14="http://schemas.microsoft.com/office/powerpoint/2010/main" val="293503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Scientific Revolution </a:t>
            </a:r>
            <a:r>
              <a:rPr lang="en-US" sz="3600" b="1" dirty="0">
                <a:sym typeface="Wingdings" panose="05000000000000000000" pitchFamily="2" charset="2"/>
              </a:rPr>
              <a:t></a:t>
            </a:r>
            <a:r>
              <a:rPr lang="en-US" sz="3600" b="1" dirty="0"/>
              <a:t> Enlightenment</a:t>
            </a:r>
            <a:endParaRPr lang="nl-NL" sz="3600" dirty="0"/>
          </a:p>
        </p:txBody>
      </p:sp>
      <p:sp>
        <p:nvSpPr>
          <p:cNvPr id="3" name="Content Placeholder 2"/>
          <p:cNvSpPr>
            <a:spLocks noGrp="1"/>
          </p:cNvSpPr>
          <p:nvPr>
            <p:ph idx="1"/>
          </p:nvPr>
        </p:nvSpPr>
        <p:spPr>
          <a:xfrm>
            <a:off x="395536" y="1268760"/>
            <a:ext cx="8229600" cy="4525963"/>
          </a:xfrm>
        </p:spPr>
        <p:txBody>
          <a:bodyPr>
            <a:noAutofit/>
          </a:bodyPr>
          <a:lstStyle/>
          <a:p>
            <a:pPr>
              <a:buFontTx/>
              <a:buChar char="-"/>
            </a:pPr>
            <a:r>
              <a:rPr lang="en-US" sz="2400" dirty="0"/>
              <a:t>Not only external nature, but also </a:t>
            </a:r>
            <a:r>
              <a:rPr lang="en-US" sz="2400" b="1" dirty="0"/>
              <a:t>‘human nature’</a:t>
            </a:r>
            <a:r>
              <a:rPr lang="en-US" sz="2400" dirty="0"/>
              <a:t> as an object of rational scrutiny. </a:t>
            </a:r>
            <a:r>
              <a:rPr lang="en-US" sz="2400" dirty="0">
                <a:sym typeface="Wingdings" panose="05000000000000000000" pitchFamily="2" charset="2"/>
              </a:rPr>
              <a:t> </a:t>
            </a:r>
            <a:r>
              <a:rPr lang="en-GB" sz="2400" dirty="0"/>
              <a:t>Understanding mankind not in relation to God, the scriptures, magical beliefs and inherited tradition, but to nature, society and history. </a:t>
            </a:r>
            <a:r>
              <a:rPr lang="en-GB" sz="2400" dirty="0">
                <a:sym typeface="Wingdings" panose="05000000000000000000" pitchFamily="2" charset="2"/>
              </a:rPr>
              <a:t> </a:t>
            </a:r>
            <a:r>
              <a:rPr lang="en-US" sz="2400" dirty="0"/>
              <a:t>Not only external nature is ruled by laws, but also ‘human nature’ is conditioned by patterns and regularities.</a:t>
            </a:r>
          </a:p>
          <a:p>
            <a:pPr>
              <a:buFontTx/>
              <a:buChar char="-"/>
            </a:pPr>
            <a:r>
              <a:rPr lang="en-US" sz="2400" dirty="0"/>
              <a:t>Continuation and intensification of the shift towards a secular and </a:t>
            </a:r>
            <a:r>
              <a:rPr lang="en-US" sz="2400" b="1" dirty="0"/>
              <a:t>an empirical and more or less materialist view of human beings</a:t>
            </a:r>
            <a:r>
              <a:rPr lang="en-US" sz="2400" dirty="0"/>
              <a:t>.</a:t>
            </a:r>
          </a:p>
          <a:p>
            <a:pPr>
              <a:buFontTx/>
              <a:buChar char="-"/>
            </a:pPr>
            <a:r>
              <a:rPr lang="en-US" sz="2400" dirty="0"/>
              <a:t>Just as scientific knowledge of external nature can be used to control nature and develop technology in order to master nature, scientific knowledge of man is </a:t>
            </a:r>
            <a:r>
              <a:rPr lang="en-US" sz="2400" b="1" dirty="0"/>
              <a:t>relevant in a practical way</a:t>
            </a:r>
            <a:r>
              <a:rPr lang="en-US" sz="2400" dirty="0"/>
              <a:t>: health, self-control, well-organized life, social conduct, civil society and state, political relations and ethical standards.</a:t>
            </a:r>
          </a:p>
          <a:p>
            <a:endParaRPr lang="nl-NL" dirty="0"/>
          </a:p>
        </p:txBody>
      </p:sp>
    </p:spTree>
    <p:extLst>
      <p:ext uri="{BB962C8B-B14F-4D97-AF65-F5344CB8AC3E}">
        <p14:creationId xmlns:p14="http://schemas.microsoft.com/office/powerpoint/2010/main" val="186315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David Hume: </a:t>
            </a:r>
            <a:br>
              <a:rPr lang="en-US" b="1" dirty="0"/>
            </a:br>
            <a:r>
              <a:rPr lang="en-US" b="1" i="1" dirty="0"/>
              <a:t>Treatise of Human Nature</a:t>
            </a:r>
            <a:r>
              <a:rPr lang="en-US" b="1" dirty="0"/>
              <a:t> (1739):</a:t>
            </a:r>
            <a:r>
              <a:rPr lang="en-US" dirty="0"/>
              <a:t> </a:t>
            </a:r>
            <a:br>
              <a:rPr lang="en-US" dirty="0"/>
            </a:br>
            <a:endParaRPr lang="nl-NL" dirty="0"/>
          </a:p>
        </p:txBody>
      </p:sp>
      <p:sp>
        <p:nvSpPr>
          <p:cNvPr id="3" name="Content Placeholder 2"/>
          <p:cNvSpPr>
            <a:spLocks noGrp="1"/>
          </p:cNvSpPr>
          <p:nvPr>
            <p:ph idx="1"/>
          </p:nvPr>
        </p:nvSpPr>
        <p:spPr/>
        <p:txBody>
          <a:bodyPr>
            <a:noAutofit/>
          </a:bodyPr>
          <a:lstStyle/>
          <a:p>
            <a:pPr marL="0" indent="0">
              <a:buNone/>
            </a:pPr>
            <a:r>
              <a:rPr lang="en-US" sz="2000" dirty="0"/>
              <a:t>His plea for the study of man can be situated on the threshold of the Scientific Revolution and 18</a:t>
            </a:r>
            <a:r>
              <a:rPr lang="en-US" sz="2000" baseline="30000" dirty="0"/>
              <a:t>th</a:t>
            </a:r>
            <a:r>
              <a:rPr lang="en-US" sz="2000" dirty="0"/>
              <a:t>-century developments.</a:t>
            </a:r>
          </a:p>
          <a:p>
            <a:pPr>
              <a:buFontTx/>
              <a:buChar char="-"/>
            </a:pPr>
            <a:r>
              <a:rPr lang="en-US" sz="2000" dirty="0"/>
              <a:t>The idea of a science of man (‘moral sciences’) modeled on Newton’s explanation of nature and John Locke’s empirical approach. </a:t>
            </a:r>
          </a:p>
          <a:p>
            <a:pPr>
              <a:buFontTx/>
              <a:buChar char="-"/>
            </a:pPr>
            <a:r>
              <a:rPr lang="en-US" sz="2000" b="1" dirty="0"/>
              <a:t>Hume’s epistemology</a:t>
            </a:r>
            <a:r>
              <a:rPr lang="en-US" sz="2000" dirty="0"/>
              <a:t>: our common-sense experience of the world as orderly, familiar and largely predictable, is not an inherent quality of the world itself, but the result of how the human mind processes our experiences and how these processes involve the formation of habits and routines that advance a perception of reality as if it is stable and self-evident.</a:t>
            </a:r>
          </a:p>
          <a:p>
            <a:pPr>
              <a:buFontTx/>
              <a:buChar char="-"/>
            </a:pPr>
            <a:r>
              <a:rPr lang="en-US" sz="2000" dirty="0"/>
              <a:t>Explaining ‘human nature’ through </a:t>
            </a:r>
            <a:r>
              <a:rPr lang="en-US" sz="2000" b="1" dirty="0"/>
              <a:t>systematic empirical investigation</a:t>
            </a:r>
            <a:r>
              <a:rPr lang="en-US" sz="2000" dirty="0"/>
              <a:t> of man’s practical ways and habits, routines and conditioned responses to external influences in relation to his physical make-up and passions.</a:t>
            </a:r>
          </a:p>
          <a:p>
            <a:pPr>
              <a:buFontTx/>
              <a:buChar char="-"/>
            </a:pPr>
            <a:r>
              <a:rPr lang="en-US" sz="2000" dirty="0"/>
              <a:t>Using such knowledge as a </a:t>
            </a:r>
            <a:r>
              <a:rPr lang="en-US" sz="2000" b="1" dirty="0"/>
              <a:t>guidance</a:t>
            </a:r>
            <a:r>
              <a:rPr lang="en-US" sz="2000" dirty="0"/>
              <a:t> for man how to conduct his life on a rationally informed basis.</a:t>
            </a:r>
            <a:endParaRPr lang="nl-NL" sz="2000" dirty="0"/>
          </a:p>
          <a:p>
            <a:endParaRPr lang="nl-NL" dirty="0"/>
          </a:p>
        </p:txBody>
      </p:sp>
      <p:sp>
        <p:nvSpPr>
          <p:cNvPr id="4" name="Curved Right Arrow 3"/>
          <p:cNvSpPr/>
          <p:nvPr/>
        </p:nvSpPr>
        <p:spPr>
          <a:xfrm>
            <a:off x="0" y="3446674"/>
            <a:ext cx="731520" cy="207055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434169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Differences and discontinuities:</a:t>
            </a:r>
            <a:endParaRPr lang="nl-NL" b="1"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Scientific Revolution</a:t>
            </a:r>
            <a:r>
              <a:rPr lang="en-US" dirty="0"/>
              <a:t>: </a:t>
            </a:r>
            <a:r>
              <a:rPr lang="en-US" dirty="0">
                <a:sym typeface="Wingdings" panose="05000000000000000000" pitchFamily="2" charset="2"/>
              </a:rPr>
              <a:t>		T</a:t>
            </a:r>
            <a:r>
              <a:rPr lang="en-US" dirty="0"/>
              <a:t>he emerging notion the model of the			of ‘human nature’ and natural sciences			</a:t>
            </a:r>
            <a:r>
              <a:rPr lang="en-US" b="1" dirty="0"/>
              <a:t>the science of man in 					the 18</a:t>
            </a:r>
            <a:r>
              <a:rPr lang="en-US" b="1" baseline="30000" dirty="0"/>
              <a:t>th</a:t>
            </a:r>
            <a:r>
              <a:rPr lang="en-US" b="1" dirty="0"/>
              <a:t> century</a:t>
            </a:r>
            <a:endParaRPr lang="nl-NL" dirty="0"/>
          </a:p>
          <a:p>
            <a:pPr marL="0" indent="0">
              <a:buNone/>
            </a:pPr>
            <a:endParaRPr lang="nl-NL" dirty="0"/>
          </a:p>
          <a:p>
            <a:pPr marL="0" indent="0">
              <a:buNone/>
            </a:pPr>
            <a:r>
              <a:rPr lang="en-US" dirty="0"/>
              <a:t>The endeavor to establish a scientific study of man in the 18</a:t>
            </a:r>
            <a:r>
              <a:rPr lang="en-US" baseline="30000" dirty="0"/>
              <a:t>th</a:t>
            </a:r>
            <a:r>
              <a:rPr lang="en-US" dirty="0"/>
              <a:t> century built on the ambitions of the 17</a:t>
            </a:r>
            <a:r>
              <a:rPr lang="en-US" baseline="30000" dirty="0"/>
              <a:t>th</a:t>
            </a:r>
            <a:r>
              <a:rPr lang="en-US" dirty="0"/>
              <a:t>-century Scientific Revolution, but at the same time it distanced itself from the Cartesian and Newtonian natural scientific model.</a:t>
            </a:r>
            <a:endParaRPr lang="nl-NL" dirty="0"/>
          </a:p>
        </p:txBody>
      </p:sp>
      <p:sp>
        <p:nvSpPr>
          <p:cNvPr id="4" name="Left-Right Arrow 3"/>
          <p:cNvSpPr/>
          <p:nvPr/>
        </p:nvSpPr>
        <p:spPr>
          <a:xfrm>
            <a:off x="3707904" y="2120815"/>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47404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human sciences and ‘human nature’: 3 complications </a:t>
            </a:r>
            <a:endParaRPr lang="nl-NL" dirty="0"/>
          </a:p>
        </p:txBody>
      </p:sp>
      <p:sp>
        <p:nvSpPr>
          <p:cNvPr id="3" name="Content Placeholder 2"/>
          <p:cNvSpPr>
            <a:spLocks noGrp="1"/>
          </p:cNvSpPr>
          <p:nvPr>
            <p:ph idx="1"/>
          </p:nvPr>
        </p:nvSpPr>
        <p:spPr/>
        <p:txBody>
          <a:bodyPr>
            <a:normAutofit fontScale="92500"/>
          </a:bodyPr>
          <a:lstStyle/>
          <a:p>
            <a:pPr marL="0" indent="0">
              <a:buNone/>
            </a:pPr>
            <a:endParaRPr lang="en-US" dirty="0"/>
          </a:p>
          <a:p>
            <a:pPr marL="0" indent="0">
              <a:buNone/>
            </a:pPr>
            <a:r>
              <a:rPr lang="en-US" dirty="0"/>
              <a:t>Man as subject as well as an object of knowledge</a:t>
            </a:r>
          </a:p>
          <a:p>
            <a:endParaRPr lang="en-US" dirty="0"/>
          </a:p>
          <a:p>
            <a:pPr marL="0" indent="0">
              <a:buNone/>
            </a:pPr>
            <a:r>
              <a:rPr lang="en-US" dirty="0"/>
              <a:t>‘Human nature’: 	fact </a:t>
            </a:r>
            <a:r>
              <a:rPr lang="en-US" dirty="0">
                <a:sym typeface="Wingdings" panose="05000000000000000000" pitchFamily="2" charset="2"/>
              </a:rPr>
              <a:t></a:t>
            </a:r>
            <a:r>
              <a:rPr lang="en-US" dirty="0"/>
              <a:t> value 		naturalist</a:t>
            </a:r>
          </a:p>
          <a:p>
            <a:pPr marL="0" indent="0">
              <a:buNone/>
            </a:pPr>
            <a:r>
              <a:rPr lang="en-US" dirty="0"/>
              <a:t>			’is’  </a:t>
            </a:r>
            <a:r>
              <a:rPr lang="en-US" dirty="0">
                <a:sym typeface="Wingdings" panose="05000000000000000000" pitchFamily="2" charset="2"/>
              </a:rPr>
              <a:t> </a:t>
            </a:r>
            <a:r>
              <a:rPr lang="en-US" dirty="0"/>
              <a:t>‘ought’		fallacy</a:t>
            </a:r>
          </a:p>
          <a:p>
            <a:pPr marL="0" indent="0">
              <a:buNone/>
            </a:pPr>
            <a:endParaRPr lang="en-US" dirty="0"/>
          </a:p>
          <a:p>
            <a:pPr marL="0" indent="0">
              <a:buNone/>
            </a:pPr>
            <a:r>
              <a:rPr lang="en-US" dirty="0"/>
              <a:t>naturalist  		</a:t>
            </a:r>
            <a:r>
              <a:rPr lang="en-US" dirty="0">
                <a:sym typeface="Wingdings" panose="05000000000000000000" pitchFamily="2" charset="2"/>
              </a:rPr>
              <a:t> 	</a:t>
            </a:r>
            <a:r>
              <a:rPr lang="en-US" dirty="0" err="1">
                <a:sym typeface="Wingdings" panose="05000000000000000000" pitchFamily="2" charset="2"/>
              </a:rPr>
              <a:t>c</a:t>
            </a:r>
            <a:r>
              <a:rPr lang="en-US" dirty="0" err="1"/>
              <a:t>ulturalist</a:t>
            </a:r>
            <a:r>
              <a:rPr lang="en-US" dirty="0"/>
              <a:t> view of man </a:t>
            </a:r>
            <a:endParaRPr lang="nl-NL" dirty="0"/>
          </a:p>
          <a:p>
            <a:pPr marL="0" lvl="0" indent="0">
              <a:buNone/>
            </a:pPr>
            <a:r>
              <a:rPr lang="en-US" dirty="0"/>
              <a:t>determinist 	</a:t>
            </a:r>
            <a:r>
              <a:rPr lang="en-US" dirty="0">
                <a:sym typeface="Wingdings" panose="05000000000000000000" pitchFamily="2" charset="2"/>
              </a:rPr>
              <a:t></a:t>
            </a:r>
            <a:r>
              <a:rPr lang="en-US" dirty="0"/>
              <a:t> 	voluntarist view of man </a:t>
            </a:r>
            <a:endParaRPr lang="nl-NL" dirty="0"/>
          </a:p>
          <a:p>
            <a:endParaRPr lang="nl-NL" dirty="0"/>
          </a:p>
          <a:p>
            <a:pPr marL="0" indent="0">
              <a:buNone/>
            </a:pPr>
            <a:endParaRPr lang="nl-NL" dirty="0"/>
          </a:p>
        </p:txBody>
      </p:sp>
      <p:sp>
        <p:nvSpPr>
          <p:cNvPr id="4" name="Right Arrow 3"/>
          <p:cNvSpPr/>
          <p:nvPr/>
        </p:nvSpPr>
        <p:spPr>
          <a:xfrm>
            <a:off x="6084168" y="3645024"/>
            <a:ext cx="792088" cy="314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4296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a:t>Natural </a:t>
            </a:r>
            <a:r>
              <a:rPr lang="nl-NL" b="1" dirty="0">
                <a:sym typeface="Wingdings" panose="05000000000000000000" pitchFamily="2" charset="2"/>
              </a:rPr>
              <a:t> Human </a:t>
            </a:r>
            <a:r>
              <a:rPr lang="nl-NL" b="1" dirty="0" err="1">
                <a:sym typeface="Wingdings" panose="05000000000000000000" pitchFamily="2" charset="2"/>
              </a:rPr>
              <a:t>sciences</a:t>
            </a:r>
            <a:r>
              <a:rPr lang="nl-NL" b="1" dirty="0">
                <a:sym typeface="Wingdings" panose="05000000000000000000" pitchFamily="2" charset="2"/>
              </a:rPr>
              <a:t>:</a:t>
            </a:r>
            <a:br>
              <a:rPr lang="nl-NL" b="1" dirty="0">
                <a:sym typeface="Wingdings" panose="05000000000000000000" pitchFamily="2" charset="2"/>
              </a:rPr>
            </a:br>
            <a:r>
              <a:rPr lang="nl-NL" sz="2700" b="1" dirty="0">
                <a:sym typeface="Wingdings" panose="05000000000000000000" pitchFamily="2" charset="2"/>
              </a:rPr>
              <a:t>Different </a:t>
            </a:r>
            <a:r>
              <a:rPr lang="nl-NL" sz="2700" b="1" dirty="0" err="1">
                <a:sym typeface="Wingdings" panose="05000000000000000000" pitchFamily="2" charset="2"/>
              </a:rPr>
              <a:t>relation</a:t>
            </a:r>
            <a:r>
              <a:rPr lang="nl-NL" sz="2700" b="1" dirty="0">
                <a:sym typeface="Wingdings" panose="05000000000000000000" pitchFamily="2" charset="2"/>
              </a:rPr>
              <a:t> </a:t>
            </a:r>
            <a:r>
              <a:rPr lang="nl-NL" sz="2700" b="1" dirty="0" err="1">
                <a:sym typeface="Wingdings" panose="05000000000000000000" pitchFamily="2" charset="2"/>
              </a:rPr>
              <a:t>between</a:t>
            </a:r>
            <a:r>
              <a:rPr lang="nl-NL" sz="2700" b="1" dirty="0">
                <a:sym typeface="Wingdings" panose="05000000000000000000" pitchFamily="2" charset="2"/>
              </a:rPr>
              <a:t> subject </a:t>
            </a:r>
            <a:r>
              <a:rPr lang="nl-NL" sz="2700" b="1" dirty="0" err="1">
                <a:sym typeface="Wingdings" panose="05000000000000000000" pitchFamily="2" charset="2"/>
              </a:rPr>
              <a:t>and</a:t>
            </a:r>
            <a:r>
              <a:rPr lang="nl-NL" sz="2700" b="1" dirty="0">
                <a:sym typeface="Wingdings" panose="05000000000000000000" pitchFamily="2" charset="2"/>
              </a:rPr>
              <a:t> object of </a:t>
            </a:r>
            <a:r>
              <a:rPr lang="nl-NL" sz="2700" b="1" dirty="0" err="1">
                <a:sym typeface="Wingdings" panose="05000000000000000000" pitchFamily="2" charset="2"/>
              </a:rPr>
              <a:t>knowledge</a:t>
            </a:r>
            <a:endParaRPr lang="nl-NL" sz="2700" b="1" dirty="0"/>
          </a:p>
        </p:txBody>
      </p:sp>
      <p:sp>
        <p:nvSpPr>
          <p:cNvPr id="3" name="Content Placeholder 2"/>
          <p:cNvSpPr>
            <a:spLocks noGrp="1"/>
          </p:cNvSpPr>
          <p:nvPr>
            <p:ph idx="1"/>
          </p:nvPr>
        </p:nvSpPr>
        <p:spPr/>
        <p:txBody>
          <a:bodyPr>
            <a:noAutofit/>
          </a:bodyPr>
          <a:lstStyle/>
          <a:p>
            <a:pPr marL="0" indent="0">
              <a:buNone/>
            </a:pPr>
            <a:r>
              <a:rPr lang="en-US" sz="2000" b="1" dirty="0"/>
              <a:t>Natural sciences</a:t>
            </a:r>
            <a:r>
              <a:rPr lang="en-US" sz="2000" dirty="0"/>
              <a:t>:  	   subject </a:t>
            </a:r>
            <a:r>
              <a:rPr lang="en-US" sz="2000" dirty="0">
                <a:sym typeface="Wingdings" panose="05000000000000000000" pitchFamily="2" charset="2"/>
              </a:rPr>
              <a:t> </a:t>
            </a:r>
            <a:r>
              <a:rPr lang="en-US" sz="2000" dirty="0"/>
              <a:t>object</a:t>
            </a:r>
          </a:p>
          <a:p>
            <a:pPr marL="0" indent="0">
              <a:buNone/>
            </a:pPr>
            <a:r>
              <a:rPr lang="en-US" sz="2000" dirty="0"/>
              <a:t>the conscious and thinking scientist </a:t>
            </a:r>
            <a:r>
              <a:rPr lang="en-US" sz="2000" dirty="0">
                <a:sym typeface="Wingdings" panose="05000000000000000000" pitchFamily="2" charset="2"/>
              </a:rPr>
              <a:t> </a:t>
            </a:r>
            <a:r>
              <a:rPr lang="en-US" sz="2000" dirty="0"/>
              <a:t>blind and indifferent </a:t>
            </a:r>
            <a:r>
              <a:rPr lang="en-US" sz="2000" dirty="0">
                <a:sym typeface="Wingdings" panose="05000000000000000000" pitchFamily="2" charset="2"/>
              </a:rPr>
              <a:t>external </a:t>
            </a:r>
            <a:r>
              <a:rPr lang="en-US" sz="2000" dirty="0"/>
              <a:t>nature 				        (objects do not respond or comment )  </a:t>
            </a:r>
          </a:p>
          <a:p>
            <a:pPr marL="0" indent="0">
              <a:buNone/>
            </a:pPr>
            <a:r>
              <a:rPr lang="en-US" sz="2000" dirty="0"/>
              <a:t>				           </a:t>
            </a:r>
          </a:p>
          <a:p>
            <a:pPr marL="0" indent="0">
              <a:buNone/>
            </a:pPr>
            <a:r>
              <a:rPr lang="en-US" sz="2000" b="1" dirty="0"/>
              <a:t>Human sciences</a:t>
            </a:r>
            <a:r>
              <a:rPr lang="en-US" sz="2000" dirty="0"/>
              <a:t>: </a:t>
            </a:r>
            <a:r>
              <a:rPr lang="en-US" sz="2000" b="1" i="1" dirty="0"/>
              <a:t>man as a thinking, explaining, acting and responding being is subject and object of research and knowledge at the same time.</a:t>
            </a:r>
            <a:r>
              <a:rPr lang="en-US" sz="2000" dirty="0"/>
              <a:t> </a:t>
            </a:r>
            <a:r>
              <a:rPr lang="en-US" sz="2000" dirty="0">
                <a:sym typeface="Wingdings" panose="05000000000000000000" pitchFamily="2" charset="2"/>
              </a:rPr>
              <a:t> </a:t>
            </a:r>
            <a:r>
              <a:rPr lang="en-US" sz="2000" dirty="0"/>
              <a:t>Swift’s story about Gulliver in the land of Giants: Gulliver exposed as the object of scientific observation by giant scholars, but at the same time he comments on their speculations. </a:t>
            </a:r>
          </a:p>
          <a:p>
            <a:pPr>
              <a:buFont typeface="Wingdings"/>
              <a:buChar char="à"/>
            </a:pPr>
            <a:r>
              <a:rPr lang="en-US" sz="2000" dirty="0"/>
              <a:t>What is done in the human sciences - reflecting on and explaining what human beings are and do - is also done in daily life and common sense. </a:t>
            </a:r>
          </a:p>
          <a:p>
            <a:pPr>
              <a:buFont typeface="Wingdings"/>
              <a:buChar char="à"/>
            </a:pPr>
            <a:r>
              <a:rPr lang="en-US" sz="2000" dirty="0"/>
              <a:t>Knowledge in the human sciences cannot be separated from common-sense self-reflection and self-understanding in daily life and from responses to such knowledge in society. (The only difference: in science this is done in a more rational, systematic and controlled way.) </a:t>
            </a:r>
          </a:p>
        </p:txBody>
      </p:sp>
    </p:spTree>
    <p:extLst>
      <p:ext uri="{BB962C8B-B14F-4D97-AF65-F5344CB8AC3E}">
        <p14:creationId xmlns:p14="http://schemas.microsoft.com/office/powerpoint/2010/main" val="353274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dirty="0"/>
            </a:br>
            <a:r>
              <a:rPr lang="en-US" b="1" dirty="0"/>
              <a:t>Fact and value: ’is’ versus ‘ought’</a:t>
            </a:r>
            <a:br>
              <a:rPr lang="nl-NL" b="1" dirty="0"/>
            </a:br>
            <a:endParaRPr lang="nl-NL" b="1" dirty="0"/>
          </a:p>
        </p:txBody>
      </p:sp>
      <p:sp>
        <p:nvSpPr>
          <p:cNvPr id="3" name="Content Placeholder 2"/>
          <p:cNvSpPr>
            <a:spLocks noGrp="1"/>
          </p:cNvSpPr>
          <p:nvPr>
            <p:ph idx="1"/>
          </p:nvPr>
        </p:nvSpPr>
        <p:spPr>
          <a:xfrm>
            <a:off x="467544" y="1196752"/>
            <a:ext cx="8229600" cy="4525963"/>
          </a:xfrm>
        </p:spPr>
        <p:txBody>
          <a:bodyPr>
            <a:noAutofit/>
          </a:bodyPr>
          <a:lstStyle/>
          <a:p>
            <a:pPr marL="0" indent="0">
              <a:buNone/>
            </a:pPr>
            <a:r>
              <a:rPr lang="en-US" sz="2400" dirty="0"/>
              <a:t>Overlap of subject and object of knowledge in the human sciences </a:t>
            </a:r>
            <a:r>
              <a:rPr lang="en-US" sz="2400" dirty="0">
                <a:sym typeface="Wingdings" panose="05000000000000000000" pitchFamily="2" charset="2"/>
              </a:rPr>
              <a:t> </a:t>
            </a:r>
            <a:r>
              <a:rPr lang="en-US" sz="2400" dirty="0"/>
              <a:t>the difficulty to separate facts and values, notions about </a:t>
            </a:r>
            <a:r>
              <a:rPr lang="en-US" sz="2400" b="1" dirty="0"/>
              <a:t>what man </a:t>
            </a:r>
            <a:r>
              <a:rPr lang="en-US" sz="2400" b="1" i="1" dirty="0"/>
              <a:t>is </a:t>
            </a:r>
            <a:r>
              <a:rPr lang="en-US" sz="2400" b="1" dirty="0"/>
              <a:t>and </a:t>
            </a:r>
            <a:r>
              <a:rPr lang="en-US" sz="2400" b="1" i="1" dirty="0"/>
              <a:t>should be</a:t>
            </a:r>
            <a:r>
              <a:rPr lang="en-US" sz="2400" dirty="0"/>
              <a:t>, what we really are and how we wish to see and shape ourselves. </a:t>
            </a:r>
          </a:p>
          <a:p>
            <a:r>
              <a:rPr lang="en-US" sz="2400" dirty="0"/>
              <a:t>Whatever the validity of their empirical data and evidence, scientists ask questions and understand their ‘facts’ from the perspective not only of certain theoretical approaches, but also of broader moral, religious, social and political notions about the meaning of being human, which imply value-judgements.</a:t>
            </a:r>
          </a:p>
          <a:p>
            <a:r>
              <a:rPr lang="en-US" sz="2400" dirty="0"/>
              <a:t>Scientific knowledge about ‘human nature’ is influenced and shaped by the current meanings and value-judgements in the social and cultural environment in which it produced. </a:t>
            </a:r>
          </a:p>
          <a:p>
            <a:endParaRPr lang="nl-NL" dirty="0"/>
          </a:p>
        </p:txBody>
      </p:sp>
    </p:spTree>
    <p:extLst>
      <p:ext uri="{BB962C8B-B14F-4D97-AF65-F5344CB8AC3E}">
        <p14:creationId xmlns:p14="http://schemas.microsoft.com/office/powerpoint/2010/main" val="3275965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1782</TotalTime>
  <Words>4702</Words>
  <Application>Microsoft Office PowerPoint</Application>
  <PresentationFormat>On-screen Show (4:3)</PresentationFormat>
  <Paragraphs>210</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Office Theme</vt:lpstr>
      <vt:lpstr>The birth of the human sciences</vt:lpstr>
      <vt:lpstr>How, where and why did the notion of human science emerge?</vt:lpstr>
      <vt:lpstr>Scientific RevolutionScience of Man</vt:lpstr>
      <vt:lpstr>Scientific Revolution  Enlightenment</vt:lpstr>
      <vt:lpstr> David Hume:  Treatise of Human Nature (1739):  </vt:lpstr>
      <vt:lpstr>Differences and discontinuities:</vt:lpstr>
      <vt:lpstr>The human sciences and ‘human nature’: 3 complications </vt:lpstr>
      <vt:lpstr>Natural  Human sciences: Different relation between subject and object of knowledge</vt:lpstr>
      <vt:lpstr> Fact and value: ’is’ versus ‘ought’ </vt:lpstr>
      <vt:lpstr>  Are the human sciences part of the natural sciences or not  Are they part of the ‘cultural sciences’?  </vt:lpstr>
      <vt:lpstr>Two historical legacies of the human sciences:  Humanism (humanities)  Scientism (natural science)  </vt:lpstr>
      <vt:lpstr>‘Human nature’: meaning not self-evident  essentially contested concept </vt:lpstr>
      <vt:lpstr>What is scientific knowledge  of man  about?</vt:lpstr>
      <vt:lpstr> 18th-century meanings  of ‘human nature’</vt:lpstr>
      <vt:lpstr>Scientific RevolutionScience of Man:  18th-century epistemological shifts </vt:lpstr>
      <vt:lpstr>Rationalist  Empiricist epistemology </vt:lpstr>
      <vt:lpstr> English Empiricism  (John Locke, David Hume, George Berkeley)  </vt:lpstr>
      <vt:lpstr> French Sensualism  (De Condillac, Helvétius, d’Holbach) </vt:lpstr>
      <vt:lpstr>Empiricism/sensualism:  man is malleable </vt:lpstr>
      <vt:lpstr>Empricism/sensualism:  secular and utilitarian ethics</vt:lpstr>
      <vt:lpstr>General, universal truths  interest in the particular and human diversity</vt:lpstr>
      <vt:lpstr> Physical anthropology Craniometry </vt:lpstr>
      <vt:lpstr>Physiognomy</vt:lpstr>
      <vt:lpstr>Phrenology</vt:lpstr>
      <vt:lpstr>The gendered body</vt:lpstr>
      <vt:lpstr>Madness, wildness, ‘our inner Africa’  psychiatry</vt:lpstr>
      <vt:lpstr>Body-mind dualism holistic/psychosomatic    view of man</vt:lpstr>
      <vt:lpstr>‘Anthropology’  as a new field of knowledge</vt:lpstr>
      <vt:lpstr>The human sciences in Germany:  self-development and ‘Bildung’</vt:lpstr>
      <vt:lpstr>The human sciences in France:  The Revolution and the ‘Ideologues’</vt:lpstr>
      <vt:lpstr>The human sciences in Britain:  The Industrial Revolution</vt:lpstr>
      <vt:lpstr>Bentham: Utilitarianism</vt:lpstr>
      <vt:lpstr>Bentham’s panopticon</vt:lpstr>
      <vt:lpstr>Social and political context of the rise of the human sciences</vt:lpstr>
      <vt:lpstr>Foucault: Discipline and Punish </vt:lpstr>
      <vt:lpstr>Foucault’s view on the rise of the human sciences</vt:lpstr>
      <vt:lpstr>Foucault’s view  common-sense notions about the rise of the human sciences and the design of man:</vt:lpstr>
      <vt:lpstr>Foucault about power and knowledge</vt:lpstr>
      <vt:lpstr>Disciplinary society and liberal democracy</vt:lpstr>
    </vt:vector>
  </TitlesOfParts>
  <Company>Universiteit Maastricht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1 The birth of the human sciences</dc:title>
  <dc:creator>Oosterhuis Harry (HISTORY)</dc:creator>
  <cp:lastModifiedBy>Oosterhuis, Harry (HISTORY)</cp:lastModifiedBy>
  <cp:revision>140</cp:revision>
  <cp:lastPrinted>2014-02-07T16:27:35Z</cp:lastPrinted>
  <dcterms:created xsi:type="dcterms:W3CDTF">2014-01-31T14:00:50Z</dcterms:created>
  <dcterms:modified xsi:type="dcterms:W3CDTF">2024-12-29T22:01:30Z</dcterms:modified>
</cp:coreProperties>
</file>