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0" r:id="rId8"/>
    <p:sldId id="262" r:id="rId9"/>
    <p:sldId id="278" r:id="rId10"/>
    <p:sldId id="271" r:id="rId11"/>
    <p:sldId id="275" r:id="rId12"/>
    <p:sldId id="263" r:id="rId13"/>
    <p:sldId id="272" r:id="rId14"/>
    <p:sldId id="264" r:id="rId15"/>
    <p:sldId id="279" r:id="rId16"/>
    <p:sldId id="265" r:id="rId17"/>
    <p:sldId id="266" r:id="rId18"/>
    <p:sldId id="280" r:id="rId19"/>
    <p:sldId id="273" r:id="rId20"/>
    <p:sldId id="274" r:id="rId21"/>
    <p:sldId id="281" r:id="rId22"/>
    <p:sldId id="267" r:id="rId23"/>
    <p:sldId id="282" r:id="rId24"/>
    <p:sldId id="283" r:id="rId25"/>
    <p:sldId id="277" r:id="rId26"/>
    <p:sldId id="268" r:id="rId27"/>
    <p:sldId id="269" r:id="rId28"/>
    <p:sldId id="276" r:id="rId2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892"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364D50-28B4-40C2-87B1-57D396D56027}"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12417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364D50-28B4-40C2-87B1-57D396D56027}"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2429624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364D50-28B4-40C2-87B1-57D396D56027}"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408305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364D50-28B4-40C2-87B1-57D396D56027}"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1057172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364D50-28B4-40C2-87B1-57D396D56027}" type="datetimeFigureOut">
              <a:rPr lang="en-GB" smtClean="0"/>
              <a:t>30/12/2024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876533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364D50-28B4-40C2-87B1-57D396D56027}" type="datetimeFigureOut">
              <a:rPr lang="en-GB" smtClean="0"/>
              <a:t>30/12/2024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3663603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364D50-28B4-40C2-87B1-57D396D56027}" type="datetimeFigureOut">
              <a:rPr lang="en-GB" smtClean="0"/>
              <a:t>30/12/2024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368040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364D50-28B4-40C2-87B1-57D396D56027}" type="datetimeFigureOut">
              <a:rPr lang="en-GB" smtClean="0"/>
              <a:t>30/12/2024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2631048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364D50-28B4-40C2-87B1-57D396D56027}" type="datetimeFigureOut">
              <a:rPr lang="en-GB" smtClean="0"/>
              <a:t>30/12/2024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38702810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364D50-28B4-40C2-87B1-57D396D56027}" type="datetimeFigureOut">
              <a:rPr lang="en-GB" smtClean="0"/>
              <a:t>30/12/2024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527815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364D50-28B4-40C2-87B1-57D396D56027}" type="datetimeFigureOut">
              <a:rPr lang="en-GB" smtClean="0"/>
              <a:t>30/12/2024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BA7D46C-5B73-4160-B184-FBCD3DC3F021}" type="slidenum">
              <a:rPr lang="en-GB" smtClean="0"/>
              <a:t>‹#›</a:t>
            </a:fld>
            <a:endParaRPr lang="en-GB"/>
          </a:p>
        </p:txBody>
      </p:sp>
    </p:spTree>
    <p:extLst>
      <p:ext uri="{BB962C8B-B14F-4D97-AF65-F5344CB8AC3E}">
        <p14:creationId xmlns:p14="http://schemas.microsoft.com/office/powerpoint/2010/main" val="308311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364D50-28B4-40C2-87B1-57D396D56027}" type="datetimeFigureOut">
              <a:rPr lang="en-GB" smtClean="0"/>
              <a:t>30/12/2024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A7D46C-5B73-4160-B184-FBCD3DC3F021}" type="slidenum">
              <a:rPr lang="en-GB" smtClean="0"/>
              <a:t>‹#›</a:t>
            </a:fld>
            <a:endParaRPr lang="en-GB"/>
          </a:p>
        </p:txBody>
      </p:sp>
    </p:spTree>
    <p:extLst>
      <p:ext uri="{BB962C8B-B14F-4D97-AF65-F5344CB8AC3E}">
        <p14:creationId xmlns:p14="http://schemas.microsoft.com/office/powerpoint/2010/main" val="1144759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b="1" dirty="0"/>
              <a:t>Child-rearing and education </a:t>
            </a:r>
            <a:br>
              <a:rPr lang="en-GB" b="1" dirty="0"/>
            </a:br>
            <a:r>
              <a:rPr lang="en-GB" b="1" dirty="0"/>
              <a:t>18</a:t>
            </a:r>
            <a:r>
              <a:rPr lang="en-GB" b="1" baseline="30000" dirty="0"/>
              <a:t>th</a:t>
            </a:r>
            <a:r>
              <a:rPr lang="en-GB" b="1" dirty="0"/>
              <a:t>-20</a:t>
            </a:r>
            <a:r>
              <a:rPr lang="en-GB" b="1" baseline="30000" dirty="0"/>
              <a:t>th</a:t>
            </a:r>
            <a:r>
              <a:rPr lang="en-GB" b="1" dirty="0"/>
              <a:t> century</a:t>
            </a:r>
          </a:p>
        </p:txBody>
      </p:sp>
      <p:sp>
        <p:nvSpPr>
          <p:cNvPr id="3" name="Subtitle 2"/>
          <p:cNvSpPr>
            <a:spLocks noGrp="1"/>
          </p:cNvSpPr>
          <p:nvPr>
            <p:ph type="subTitle" idx="1"/>
          </p:nvPr>
        </p:nvSpPr>
        <p:spPr/>
        <p:txBody>
          <a:bodyPr>
            <a:normAutofit/>
          </a:bodyPr>
          <a:lstStyle/>
          <a:p>
            <a:endParaRPr lang="en-GB" dirty="0"/>
          </a:p>
          <a:p>
            <a:r>
              <a:rPr lang="en-GB" dirty="0"/>
              <a:t>Harry Oosterhuis</a:t>
            </a:r>
            <a:endParaRPr lang="en-GB" b="1" dirty="0"/>
          </a:p>
        </p:txBody>
      </p:sp>
    </p:spTree>
    <p:extLst>
      <p:ext uri="{BB962C8B-B14F-4D97-AF65-F5344CB8AC3E}">
        <p14:creationId xmlns:p14="http://schemas.microsoft.com/office/powerpoint/2010/main" val="2068374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Rousseau’s educational paradox</a:t>
            </a:r>
            <a:endParaRPr lang="nl-NL" b="1" dirty="0"/>
          </a:p>
        </p:txBody>
      </p:sp>
      <p:sp>
        <p:nvSpPr>
          <p:cNvPr id="3" name="Content Placeholder 2"/>
          <p:cNvSpPr>
            <a:spLocks noGrp="1"/>
          </p:cNvSpPr>
          <p:nvPr>
            <p:ph idx="1"/>
          </p:nvPr>
        </p:nvSpPr>
        <p:spPr/>
        <p:txBody>
          <a:bodyPr>
            <a:noAutofit/>
          </a:bodyPr>
          <a:lstStyle/>
          <a:p>
            <a:pPr>
              <a:buFontTx/>
              <a:buChar char="-"/>
            </a:pPr>
            <a:r>
              <a:rPr lang="en-US" sz="2000" dirty="0"/>
              <a:t>Education geared to the spontaneous, free unfolding of the child’s unspoiled nature.</a:t>
            </a:r>
          </a:p>
          <a:p>
            <a:pPr marL="0" indent="0">
              <a:buNone/>
            </a:pPr>
            <a:endParaRPr lang="en-US" sz="2000" dirty="0"/>
          </a:p>
          <a:p>
            <a:pPr>
              <a:buFontTx/>
              <a:buChar char="-"/>
            </a:pPr>
            <a:r>
              <a:rPr lang="en-US" sz="2000" dirty="0"/>
              <a:t>‘Innocent’ children should be constantly guarded, protected, watched and observed in order to shield them from the corrupting influence of society.</a:t>
            </a:r>
          </a:p>
          <a:p>
            <a:pPr>
              <a:buFontTx/>
              <a:buChar char="-"/>
            </a:pPr>
            <a:r>
              <a:rPr lang="en-US" sz="2000" dirty="0"/>
              <a:t>No unlimited freedom for the child to do what it likes and wants, but rather a panoptical pedagogical model: disciplining through the internalization of norms and values </a:t>
            </a:r>
            <a:r>
              <a:rPr lang="en-US" sz="2000" dirty="0">
                <a:sym typeface="Wingdings" panose="05000000000000000000" pitchFamily="2" charset="2"/>
              </a:rPr>
              <a:t> the molding of a robust conscience and self-control as part of the child’s own character.</a:t>
            </a:r>
            <a:r>
              <a:rPr lang="en-US" sz="2000" dirty="0"/>
              <a:t> </a:t>
            </a:r>
          </a:p>
          <a:p>
            <a:pPr marL="0" indent="0">
              <a:buNone/>
            </a:pPr>
            <a:endParaRPr lang="en-US" sz="2000" dirty="0"/>
          </a:p>
          <a:p>
            <a:pPr marL="0" indent="0">
              <a:buNone/>
            </a:pPr>
            <a:r>
              <a:rPr lang="en-US" sz="2000" dirty="0"/>
              <a:t>Tension between restraint and active interference as a recurrent central issue in the history of modern upbringing and education </a:t>
            </a:r>
            <a:r>
              <a:rPr lang="en-US" sz="2000" dirty="0">
                <a:sym typeface="Wingdings" panose="05000000000000000000" pitchFamily="2" charset="2"/>
              </a:rPr>
              <a:t> D</a:t>
            </a:r>
            <a:r>
              <a:rPr lang="en-US" sz="2000" dirty="0"/>
              <a:t>emand from uncertain parents for expert advice in order to find the delicate balance between the free unfolding of the child’s authentic nature and protecting it against supposedly harmful influences and the need for guidance and control.</a:t>
            </a:r>
            <a:endParaRPr lang="nl-NL" sz="2000" dirty="0"/>
          </a:p>
          <a:p>
            <a:pPr marL="0" indent="0">
              <a:buNone/>
            </a:pPr>
            <a:endParaRPr lang="nl-NL" dirty="0"/>
          </a:p>
        </p:txBody>
      </p:sp>
      <p:sp>
        <p:nvSpPr>
          <p:cNvPr id="4" name="Up-Down Arrow 3"/>
          <p:cNvSpPr/>
          <p:nvPr/>
        </p:nvSpPr>
        <p:spPr>
          <a:xfrm>
            <a:off x="4114484" y="2044364"/>
            <a:ext cx="338968" cy="648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106191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sz="3200" b="1" dirty="0" err="1"/>
              <a:t>Rousseau’s</a:t>
            </a:r>
            <a:r>
              <a:rPr lang="nl-NL" sz="3200" b="1" dirty="0"/>
              <a:t> </a:t>
            </a:r>
            <a:r>
              <a:rPr lang="nl-NL" sz="3200" b="1" dirty="0" err="1"/>
              <a:t>influence</a:t>
            </a:r>
            <a:r>
              <a:rPr lang="nl-NL" sz="3200" b="1" dirty="0"/>
              <a:t> on </a:t>
            </a:r>
            <a:r>
              <a:rPr lang="nl-NL" sz="3200" b="1" dirty="0" err="1"/>
              <a:t>early</a:t>
            </a:r>
            <a:r>
              <a:rPr lang="nl-NL" sz="3200" b="1" dirty="0"/>
              <a:t> 19th-century </a:t>
            </a:r>
            <a:r>
              <a:rPr lang="nl-NL" sz="3200" b="1" dirty="0" err="1"/>
              <a:t>educational</a:t>
            </a:r>
            <a:r>
              <a:rPr lang="nl-NL" sz="3200" b="1" dirty="0"/>
              <a:t> </a:t>
            </a:r>
            <a:r>
              <a:rPr lang="nl-NL" sz="3200" b="1" dirty="0" err="1"/>
              <a:t>theory</a:t>
            </a:r>
            <a:r>
              <a:rPr lang="nl-NL" sz="3200" b="1" dirty="0"/>
              <a:t> </a:t>
            </a:r>
            <a:r>
              <a:rPr lang="nl-NL" sz="3200" b="1" dirty="0" err="1"/>
              <a:t>and</a:t>
            </a:r>
            <a:r>
              <a:rPr lang="nl-NL" sz="3200" b="1" dirty="0"/>
              <a:t> school-reform</a:t>
            </a:r>
          </a:p>
        </p:txBody>
      </p:sp>
      <p:sp>
        <p:nvSpPr>
          <p:cNvPr id="3" name="Content Placeholder 2"/>
          <p:cNvSpPr>
            <a:spLocks noGrp="1"/>
          </p:cNvSpPr>
          <p:nvPr>
            <p:ph idx="1"/>
          </p:nvPr>
        </p:nvSpPr>
        <p:spPr/>
        <p:txBody>
          <a:bodyPr>
            <a:normAutofit lnSpcReduction="10000"/>
          </a:bodyPr>
          <a:lstStyle/>
          <a:p>
            <a:endParaRPr lang="nl-NL" dirty="0"/>
          </a:p>
          <a:p>
            <a:r>
              <a:rPr lang="nl-NL" dirty="0" err="1"/>
              <a:t>Heinrich</a:t>
            </a:r>
            <a:r>
              <a:rPr lang="nl-NL" dirty="0"/>
              <a:t> </a:t>
            </a:r>
            <a:r>
              <a:rPr lang="nl-NL" dirty="0" err="1"/>
              <a:t>Pestalozzi’s</a:t>
            </a:r>
            <a:r>
              <a:rPr lang="nl-NL" dirty="0"/>
              <a:t> school-reform: </a:t>
            </a:r>
            <a:r>
              <a:rPr lang="nl-NL" dirty="0" err="1"/>
              <a:t>learning</a:t>
            </a:r>
            <a:r>
              <a:rPr lang="nl-NL" dirty="0"/>
              <a:t> </a:t>
            </a:r>
            <a:r>
              <a:rPr lang="nl-NL" dirty="0" err="1"/>
              <a:t>not</a:t>
            </a:r>
            <a:r>
              <a:rPr lang="nl-NL" dirty="0"/>
              <a:t> </a:t>
            </a:r>
            <a:r>
              <a:rPr lang="nl-NL" dirty="0" err="1"/>
              <a:t>based</a:t>
            </a:r>
            <a:r>
              <a:rPr lang="nl-NL" dirty="0"/>
              <a:t> on </a:t>
            </a:r>
            <a:r>
              <a:rPr lang="nl-NL" dirty="0" err="1"/>
              <a:t>disciplining</a:t>
            </a:r>
            <a:r>
              <a:rPr lang="nl-NL" dirty="0"/>
              <a:t> the </a:t>
            </a:r>
            <a:r>
              <a:rPr lang="nl-NL" dirty="0" err="1"/>
              <a:t>child</a:t>
            </a:r>
            <a:r>
              <a:rPr lang="nl-NL" dirty="0"/>
              <a:t> but the </a:t>
            </a:r>
            <a:r>
              <a:rPr lang="nl-NL" dirty="0" err="1"/>
              <a:t>cultivation</a:t>
            </a:r>
            <a:r>
              <a:rPr lang="nl-NL" dirty="0"/>
              <a:t> of </a:t>
            </a:r>
            <a:r>
              <a:rPr lang="nl-NL" dirty="0" err="1"/>
              <a:t>its</a:t>
            </a:r>
            <a:r>
              <a:rPr lang="nl-NL" dirty="0"/>
              <a:t> </a:t>
            </a:r>
            <a:r>
              <a:rPr lang="nl-NL" dirty="0" err="1"/>
              <a:t>individuality</a:t>
            </a:r>
            <a:r>
              <a:rPr lang="nl-NL" dirty="0"/>
              <a:t> in order </a:t>
            </a:r>
            <a:r>
              <a:rPr lang="nl-NL" dirty="0" err="1"/>
              <a:t>to</a:t>
            </a:r>
            <a:r>
              <a:rPr lang="nl-NL" dirty="0"/>
              <a:t> </a:t>
            </a:r>
            <a:r>
              <a:rPr lang="nl-NL" dirty="0" err="1"/>
              <a:t>become</a:t>
            </a:r>
            <a:r>
              <a:rPr lang="nl-NL" dirty="0"/>
              <a:t> a </a:t>
            </a:r>
            <a:r>
              <a:rPr lang="nl-NL" dirty="0" err="1"/>
              <a:t>harmonious</a:t>
            </a:r>
            <a:r>
              <a:rPr lang="nl-NL" dirty="0"/>
              <a:t> human </a:t>
            </a:r>
            <a:r>
              <a:rPr lang="nl-NL" dirty="0" err="1"/>
              <a:t>being</a:t>
            </a:r>
            <a:r>
              <a:rPr lang="nl-NL" dirty="0"/>
              <a:t>.</a:t>
            </a:r>
          </a:p>
          <a:p>
            <a:endParaRPr lang="nl-NL" dirty="0"/>
          </a:p>
          <a:p>
            <a:r>
              <a:rPr lang="nl-NL" dirty="0"/>
              <a:t>Johann Herbart: </a:t>
            </a:r>
            <a:r>
              <a:rPr lang="nl-NL" dirty="0" err="1"/>
              <a:t>learning</a:t>
            </a:r>
            <a:r>
              <a:rPr lang="nl-NL" dirty="0"/>
              <a:t> </a:t>
            </a:r>
            <a:r>
              <a:rPr lang="nl-NL" dirty="0" err="1"/>
              <a:t>based</a:t>
            </a:r>
            <a:r>
              <a:rPr lang="nl-NL" dirty="0"/>
              <a:t> on the </a:t>
            </a:r>
            <a:r>
              <a:rPr lang="nl-NL" dirty="0" err="1"/>
              <a:t>child’s</a:t>
            </a:r>
            <a:r>
              <a:rPr lang="nl-NL" dirty="0"/>
              <a:t> </a:t>
            </a:r>
            <a:r>
              <a:rPr lang="nl-NL" dirty="0" err="1"/>
              <a:t>world</a:t>
            </a:r>
            <a:r>
              <a:rPr lang="nl-NL" dirty="0"/>
              <a:t> of </a:t>
            </a:r>
            <a:r>
              <a:rPr lang="nl-NL" dirty="0" err="1"/>
              <a:t>experience</a:t>
            </a:r>
            <a:r>
              <a:rPr lang="nl-NL" dirty="0"/>
              <a:t> </a:t>
            </a:r>
            <a:r>
              <a:rPr lang="nl-NL" dirty="0" err="1"/>
              <a:t>and</a:t>
            </a:r>
            <a:r>
              <a:rPr lang="nl-NL" dirty="0"/>
              <a:t> </a:t>
            </a:r>
            <a:r>
              <a:rPr lang="nl-NL" dirty="0" err="1"/>
              <a:t>developing</a:t>
            </a:r>
            <a:r>
              <a:rPr lang="nl-NL" dirty="0"/>
              <a:t> </a:t>
            </a:r>
            <a:r>
              <a:rPr lang="nl-NL" dirty="0" err="1"/>
              <a:t>its</a:t>
            </a:r>
            <a:r>
              <a:rPr lang="nl-NL" dirty="0"/>
              <a:t> </a:t>
            </a:r>
            <a:r>
              <a:rPr lang="nl-NL" dirty="0" err="1"/>
              <a:t>mental</a:t>
            </a:r>
            <a:r>
              <a:rPr lang="nl-NL" dirty="0"/>
              <a:t> </a:t>
            </a:r>
            <a:r>
              <a:rPr lang="nl-NL" dirty="0" err="1"/>
              <a:t>and</a:t>
            </a:r>
            <a:r>
              <a:rPr lang="nl-NL" dirty="0"/>
              <a:t> </a:t>
            </a:r>
            <a:r>
              <a:rPr lang="nl-NL" dirty="0" err="1"/>
              <a:t>cognitive</a:t>
            </a:r>
            <a:r>
              <a:rPr lang="nl-NL" dirty="0"/>
              <a:t> </a:t>
            </a:r>
            <a:r>
              <a:rPr lang="nl-NL" dirty="0" err="1"/>
              <a:t>capacities</a:t>
            </a:r>
            <a:r>
              <a:rPr lang="nl-NL" dirty="0"/>
              <a:t> in </a:t>
            </a:r>
            <a:r>
              <a:rPr lang="nl-NL" dirty="0" err="1"/>
              <a:t>cumulative</a:t>
            </a:r>
            <a:r>
              <a:rPr lang="nl-NL" dirty="0"/>
              <a:t> stages. </a:t>
            </a:r>
          </a:p>
        </p:txBody>
      </p:sp>
    </p:spTree>
    <p:extLst>
      <p:ext uri="{BB962C8B-B14F-4D97-AF65-F5344CB8AC3E}">
        <p14:creationId xmlns:p14="http://schemas.microsoft.com/office/powerpoint/2010/main" val="1153068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failure of </a:t>
            </a:r>
            <a:r>
              <a:rPr lang="en-GB" b="1" dirty="0" err="1"/>
              <a:t>Itard’s</a:t>
            </a:r>
            <a:r>
              <a:rPr lang="en-GB" b="1" dirty="0"/>
              <a:t> experiment: undermining of Enlightened optimism</a:t>
            </a:r>
          </a:p>
        </p:txBody>
      </p:sp>
      <p:sp>
        <p:nvSpPr>
          <p:cNvPr id="3" name="Content Placeholder 2"/>
          <p:cNvSpPr>
            <a:spLocks noGrp="1"/>
          </p:cNvSpPr>
          <p:nvPr>
            <p:ph idx="1"/>
          </p:nvPr>
        </p:nvSpPr>
        <p:spPr/>
        <p:txBody>
          <a:bodyPr>
            <a:noAutofit/>
          </a:bodyPr>
          <a:lstStyle/>
          <a:p>
            <a:r>
              <a:rPr lang="en-US" sz="2000" dirty="0"/>
              <a:t>The failure to learn Victor the use of language and abstract symbolic thinking which are the preconditions for cognitive development </a:t>
            </a:r>
            <a:r>
              <a:rPr lang="en-US" sz="2000" dirty="0">
                <a:sym typeface="Wingdings" panose="05000000000000000000" pitchFamily="2" charset="2"/>
              </a:rPr>
              <a:t> </a:t>
            </a:r>
            <a:r>
              <a:rPr lang="en-US" sz="2000" dirty="0"/>
              <a:t>limitations of sensualist philosophy and the suggestion that at a certain age the lack of linguistic competence and symbolic thinking cannot be repaired. </a:t>
            </a:r>
          </a:p>
          <a:p>
            <a:r>
              <a:rPr lang="en-US" sz="2000" dirty="0"/>
              <a:t>Victor’s arrested emotional development: not surpassing the childish stage of narcissism and egocentrism; inability to identify with another person, which is the basic mental precondition for meaningful social interaction and communication.</a:t>
            </a:r>
            <a:endParaRPr lang="nl-NL" sz="2000" dirty="0"/>
          </a:p>
          <a:p>
            <a:pPr marL="0" indent="0">
              <a:buNone/>
            </a:pPr>
            <a:endParaRPr lang="en-US" sz="2000" dirty="0"/>
          </a:p>
          <a:p>
            <a:pPr marL="0" indent="0">
              <a:buNone/>
            </a:pPr>
            <a:r>
              <a:rPr lang="en-US" sz="2000" dirty="0"/>
              <a:t>Other examples which more or less were in line with </a:t>
            </a:r>
            <a:r>
              <a:rPr lang="en-US" sz="2000" dirty="0" err="1"/>
              <a:t>Itard’s</a:t>
            </a:r>
            <a:r>
              <a:rPr lang="en-US" sz="2000" dirty="0"/>
              <a:t> findings:</a:t>
            </a:r>
            <a:endParaRPr lang="nl-NL" sz="2000" dirty="0"/>
          </a:p>
          <a:p>
            <a:r>
              <a:rPr lang="en-US" sz="2000" dirty="0"/>
              <a:t>1724: Peter, the wild boy of Hannover: never learned to talk.</a:t>
            </a:r>
            <a:endParaRPr lang="nl-NL" sz="2000" dirty="0"/>
          </a:p>
          <a:p>
            <a:r>
              <a:rPr lang="en-US" sz="2000" dirty="0"/>
              <a:t>1828: </a:t>
            </a:r>
            <a:r>
              <a:rPr lang="en-US" sz="2000" dirty="0" err="1"/>
              <a:t>Kaspar</a:t>
            </a:r>
            <a:r>
              <a:rPr lang="en-US" sz="2000" dirty="0"/>
              <a:t> Hauser in Nuremberg: acquired speech but had difficulty of speaking in the first person, confused dreams with reality and had trouble to grasp the idea of his reflection in the mirror (no sense of self).</a:t>
            </a:r>
            <a:endParaRPr lang="nl-NL" sz="2000" dirty="0"/>
          </a:p>
          <a:p>
            <a:pPr marL="0" indent="0">
              <a:buNone/>
            </a:pPr>
            <a:endParaRPr lang="en-US" sz="1400" dirty="0"/>
          </a:p>
          <a:p>
            <a:endParaRPr lang="en-GB" sz="1400" dirty="0"/>
          </a:p>
        </p:txBody>
      </p:sp>
    </p:spTree>
    <p:extLst>
      <p:ext uri="{BB962C8B-B14F-4D97-AF65-F5344CB8AC3E}">
        <p14:creationId xmlns:p14="http://schemas.microsoft.com/office/powerpoint/2010/main" val="1193000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en-US" sz="3600" b="1" dirty="0"/>
              <a:t>Naturalist perspective </a:t>
            </a:r>
            <a:br>
              <a:rPr lang="en-US" sz="3600" b="1" dirty="0"/>
            </a:br>
            <a:r>
              <a:rPr lang="en-US" sz="3600" b="1" dirty="0"/>
              <a:t>focusing on innate development</a:t>
            </a:r>
            <a:endParaRPr lang="nl-NL" sz="3600" b="1" dirty="0"/>
          </a:p>
        </p:txBody>
      </p:sp>
      <p:sp>
        <p:nvSpPr>
          <p:cNvPr id="3" name="Content Placeholder 2"/>
          <p:cNvSpPr>
            <a:spLocks noGrp="1"/>
          </p:cNvSpPr>
          <p:nvPr>
            <p:ph idx="1"/>
          </p:nvPr>
        </p:nvSpPr>
        <p:spPr>
          <a:xfrm>
            <a:off x="323528" y="1268760"/>
            <a:ext cx="8363272" cy="4857403"/>
          </a:xfrm>
        </p:spPr>
        <p:txBody>
          <a:bodyPr>
            <a:noAutofit/>
          </a:bodyPr>
          <a:lstStyle/>
          <a:p>
            <a:pPr marL="0" indent="0">
              <a:buNone/>
            </a:pPr>
            <a:r>
              <a:rPr lang="en-US" sz="2400" dirty="0"/>
              <a:t>Criticism of empirical and sensualist idea of children as malleable </a:t>
            </a:r>
            <a:r>
              <a:rPr lang="en-US" sz="2400" dirty="0">
                <a:sym typeface="Wingdings" panose="05000000000000000000" pitchFamily="2" charset="2"/>
              </a:rPr>
              <a:t> </a:t>
            </a:r>
            <a:r>
              <a:rPr lang="en-US" sz="2400" dirty="0"/>
              <a:t>More nuanced view of for example the naturalist Blumenbach: development of the child depends on interaction between environment and an inherent </a:t>
            </a:r>
            <a:r>
              <a:rPr lang="en-US" sz="2400" i="1" dirty="0"/>
              <a:t>nisus </a:t>
            </a:r>
            <a:r>
              <a:rPr lang="en-US" sz="2400" i="1" dirty="0" err="1"/>
              <a:t>formativus</a:t>
            </a:r>
            <a:r>
              <a:rPr lang="en-US" sz="2400" dirty="0"/>
              <a:t>, an active, teleological shaping force </a:t>
            </a:r>
            <a:r>
              <a:rPr lang="en-US" sz="2400" dirty="0">
                <a:sym typeface="Wingdings" panose="05000000000000000000" pitchFamily="2" charset="2"/>
              </a:rPr>
              <a:t> Teleological i</a:t>
            </a:r>
            <a:r>
              <a:rPr lang="en-US" sz="2400" dirty="0"/>
              <a:t>dea that the development of the child is at least partly internally programmed, that the child has to pass through certain successive developmental stages and that education has to be geared to these cumulative phases: nurture depends on nature.   </a:t>
            </a:r>
            <a:endParaRPr lang="nl-NL" sz="2400" dirty="0"/>
          </a:p>
          <a:p>
            <a:pPr marL="0" indent="0">
              <a:buNone/>
            </a:pPr>
            <a:endParaRPr lang="en-US" sz="2400" dirty="0"/>
          </a:p>
          <a:p>
            <a:pPr marL="0" indent="0">
              <a:buNone/>
            </a:pPr>
            <a:endParaRPr lang="en-US" sz="2400" dirty="0"/>
          </a:p>
          <a:p>
            <a:pPr marL="0" indent="0">
              <a:buNone/>
            </a:pPr>
            <a:r>
              <a:rPr lang="en-US" sz="2400" dirty="0"/>
              <a:t>Feral children lack normal </a:t>
            </a:r>
            <a:r>
              <a:rPr lang="en-US" sz="2400" i="1" dirty="0"/>
              <a:t>nisus </a:t>
            </a:r>
            <a:r>
              <a:rPr lang="en-US" sz="2400" i="1" dirty="0" err="1"/>
              <a:t>formativus</a:t>
            </a:r>
            <a:r>
              <a:rPr lang="en-US" sz="2400" dirty="0"/>
              <a:t> and therefore education will hardly make a difference.</a:t>
            </a:r>
          </a:p>
          <a:p>
            <a:pPr marL="0" indent="0">
              <a:buNone/>
            </a:pPr>
            <a:endParaRPr lang="nl-NL" dirty="0"/>
          </a:p>
        </p:txBody>
      </p:sp>
      <p:sp>
        <p:nvSpPr>
          <p:cNvPr id="4" name="Down Arrow 3"/>
          <p:cNvSpPr/>
          <p:nvPr/>
        </p:nvSpPr>
        <p:spPr>
          <a:xfrm>
            <a:off x="3995936" y="4725144"/>
            <a:ext cx="360040"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1611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Modern theories on </a:t>
            </a:r>
            <a:r>
              <a:rPr lang="en-US" sz="3600" b="1" dirty="0"/>
              <a:t>the linguistic skills and symbolic competence of children</a:t>
            </a:r>
            <a:endParaRPr lang="en-GB" sz="3600" b="1" dirty="0"/>
          </a:p>
        </p:txBody>
      </p:sp>
      <p:sp>
        <p:nvSpPr>
          <p:cNvPr id="3" name="Content Placeholder 2"/>
          <p:cNvSpPr>
            <a:spLocks noGrp="1"/>
          </p:cNvSpPr>
          <p:nvPr>
            <p:ph idx="1"/>
          </p:nvPr>
        </p:nvSpPr>
        <p:spPr/>
        <p:txBody>
          <a:bodyPr>
            <a:noAutofit/>
          </a:bodyPr>
          <a:lstStyle/>
          <a:p>
            <a:r>
              <a:rPr lang="en-US" sz="2000" dirty="0"/>
              <a:t>Acquiring language is connected to the physiological development of the brain (language skills as ‘hard-wired’).</a:t>
            </a:r>
          </a:p>
          <a:p>
            <a:r>
              <a:rPr lang="en-US" sz="2000" dirty="0"/>
              <a:t>The child’s development proceeds through successive, qualitative steps and depends on the interaction between innate, physiological and environmental and communicative influences </a:t>
            </a:r>
            <a:r>
              <a:rPr lang="en-US" sz="2000" dirty="0">
                <a:sym typeface="Wingdings" panose="05000000000000000000" pitchFamily="2" charset="2"/>
              </a:rPr>
              <a:t> D</a:t>
            </a:r>
            <a:r>
              <a:rPr lang="en-US" sz="2000" dirty="0"/>
              <a:t>elicate and complex co-evolution of organic developmental stages and stimulation through social interaction.</a:t>
            </a:r>
          </a:p>
          <a:p>
            <a:r>
              <a:rPr lang="en-US" sz="2000" dirty="0"/>
              <a:t>If certain stages of socialization are not realized when the physical make-up of the child’s brain is still malleable, the basic mental skills will never be acquired, and the later stages will be impossible to achieve </a:t>
            </a:r>
            <a:r>
              <a:rPr lang="en-US" sz="2000" dirty="0">
                <a:sym typeface="Wingdings" panose="05000000000000000000" pitchFamily="2" charset="2"/>
              </a:rPr>
              <a:t> the irreversibility of developmental processes because they depend on the organic development of the child’s brain</a:t>
            </a:r>
            <a:r>
              <a:rPr lang="en-US" sz="2000" dirty="0"/>
              <a:t>.</a:t>
            </a:r>
          </a:p>
          <a:p>
            <a:pPr marL="0" indent="0">
              <a:buNone/>
            </a:pPr>
            <a:endParaRPr lang="en-US" sz="2000" dirty="0"/>
          </a:p>
          <a:p>
            <a:pPr marL="0" indent="0">
              <a:buNone/>
            </a:pPr>
            <a:r>
              <a:rPr lang="en-US" sz="2000" dirty="0"/>
              <a:t>The case of Genie around 1970: object of psycholinguistic research </a:t>
            </a:r>
            <a:r>
              <a:rPr lang="en-US" sz="2000" dirty="0">
                <a:sym typeface="Wingdings" panose="05000000000000000000" pitchFamily="2" charset="2"/>
              </a:rPr>
              <a:t> failure to </a:t>
            </a:r>
            <a:r>
              <a:rPr lang="en-US" sz="2000" dirty="0"/>
              <a:t>learn Genie linguistic and communicative skills.</a:t>
            </a:r>
          </a:p>
          <a:p>
            <a:pPr marL="0" indent="0">
              <a:buNone/>
            </a:pPr>
            <a:endParaRPr lang="en-US" sz="2000" dirty="0"/>
          </a:p>
          <a:p>
            <a:pPr marL="0" indent="0">
              <a:buNone/>
            </a:pPr>
            <a:endParaRPr lang="nl-NL" sz="2000" dirty="0"/>
          </a:p>
          <a:p>
            <a:pPr marL="0" indent="0">
              <a:buNone/>
            </a:pPr>
            <a:endParaRPr lang="nl-NL" sz="2000" dirty="0"/>
          </a:p>
          <a:p>
            <a:endParaRPr lang="en-GB" sz="2000" dirty="0"/>
          </a:p>
        </p:txBody>
      </p:sp>
      <p:sp>
        <p:nvSpPr>
          <p:cNvPr id="4" name="Down Arrow 3"/>
          <p:cNvSpPr/>
          <p:nvPr/>
        </p:nvSpPr>
        <p:spPr>
          <a:xfrm>
            <a:off x="4415117" y="5445224"/>
            <a:ext cx="242316" cy="4023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04879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Linguist Chomsky versus behaviorist Skinner</a:t>
            </a:r>
            <a:br>
              <a:rPr lang="en-US" sz="3200" b="1" dirty="0"/>
            </a:br>
            <a:endParaRPr lang="nl-NL" sz="3200" b="1" dirty="0"/>
          </a:p>
        </p:txBody>
      </p:sp>
      <p:sp>
        <p:nvSpPr>
          <p:cNvPr id="3" name="Content Placeholder 2"/>
          <p:cNvSpPr>
            <a:spLocks noGrp="1"/>
          </p:cNvSpPr>
          <p:nvPr>
            <p:ph idx="1"/>
          </p:nvPr>
        </p:nvSpPr>
        <p:spPr/>
        <p:txBody>
          <a:bodyPr>
            <a:normAutofit fontScale="77500" lnSpcReduction="20000"/>
          </a:bodyPr>
          <a:lstStyle/>
          <a:p>
            <a:r>
              <a:rPr lang="en-US" b="1" dirty="0" err="1"/>
              <a:t>Naom</a:t>
            </a:r>
            <a:r>
              <a:rPr lang="en-US" b="1" dirty="0"/>
              <a:t> Chomsky</a:t>
            </a:r>
            <a:r>
              <a:rPr lang="en-US" dirty="0"/>
              <a:t>: the ability to learn language depends on inborn linguistic competences which are related to the structural features of the brain.</a:t>
            </a:r>
          </a:p>
          <a:p>
            <a:r>
              <a:rPr lang="en-US" b="1" dirty="0" err="1"/>
              <a:t>Burhuss</a:t>
            </a:r>
            <a:r>
              <a:rPr lang="en-US" b="1" dirty="0"/>
              <a:t> F</a:t>
            </a:r>
            <a:r>
              <a:rPr lang="en-US" dirty="0"/>
              <a:t>. Skinner: linguistic skills are shaped through learned behavior on the basis of conditioning. </a:t>
            </a:r>
          </a:p>
          <a:p>
            <a:pPr marL="0" indent="0">
              <a:buNone/>
            </a:pPr>
            <a:endParaRPr lang="en-US" dirty="0"/>
          </a:p>
          <a:p>
            <a:pPr marL="0" indent="0">
              <a:buNone/>
            </a:pPr>
            <a:r>
              <a:rPr lang="en-US" dirty="0"/>
              <a:t>The famous experiment by Laura-Ann </a:t>
            </a:r>
            <a:r>
              <a:rPr lang="en-US" dirty="0" err="1"/>
              <a:t>Pettito</a:t>
            </a:r>
            <a:r>
              <a:rPr lang="en-US" dirty="0"/>
              <a:t>, who tried to learn the chimpanzee </a:t>
            </a:r>
            <a:r>
              <a:rPr lang="en-US" b="1" dirty="0" err="1"/>
              <a:t>Nim</a:t>
            </a:r>
            <a:r>
              <a:rPr lang="en-US" b="1" dirty="0"/>
              <a:t> </a:t>
            </a:r>
            <a:r>
              <a:rPr lang="en-US" b="1" dirty="0" err="1"/>
              <a:t>Chimsky</a:t>
            </a:r>
            <a:r>
              <a:rPr lang="en-US" b="1" dirty="0"/>
              <a:t> </a:t>
            </a:r>
            <a:r>
              <a:rPr lang="en-US" dirty="0"/>
              <a:t>sign language. Although he managed to learn the use of many signs, she could not prove that he really learned language, because the chimpanzee was not able to combine signs and use them in a flexible and creative way and therefore did not acquire a crucial element of linguistic competence.</a:t>
            </a:r>
            <a:endParaRPr lang="nl-NL" dirty="0"/>
          </a:p>
        </p:txBody>
      </p:sp>
      <p:sp>
        <p:nvSpPr>
          <p:cNvPr id="4" name="Down Arrow 3"/>
          <p:cNvSpPr/>
          <p:nvPr/>
        </p:nvSpPr>
        <p:spPr>
          <a:xfrm>
            <a:off x="7127505" y="2924944"/>
            <a:ext cx="48463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217082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How did pedagogical ideals and norms change in the 20th century and what was the role of educational expertise?</a:t>
            </a:r>
            <a:endParaRPr lang="en-GB" sz="3200" dirty="0"/>
          </a:p>
        </p:txBody>
      </p:sp>
      <p:sp>
        <p:nvSpPr>
          <p:cNvPr id="3" name="Content Placeholder 2"/>
          <p:cNvSpPr>
            <a:spLocks noGrp="1"/>
          </p:cNvSpPr>
          <p:nvPr>
            <p:ph idx="1"/>
          </p:nvPr>
        </p:nvSpPr>
        <p:spPr/>
        <p:txBody>
          <a:bodyPr>
            <a:normAutofit/>
          </a:bodyPr>
          <a:lstStyle/>
          <a:p>
            <a:pPr lvl="0"/>
            <a:endParaRPr lang="en-US" dirty="0"/>
          </a:p>
          <a:p>
            <a:pPr lvl="0"/>
            <a:r>
              <a:rPr lang="en-US" dirty="0"/>
              <a:t>Which different currents and changes can be distinguished in pedagogy; what are the continuities and discontinuities?</a:t>
            </a:r>
            <a:endParaRPr lang="nl-NL" dirty="0"/>
          </a:p>
          <a:p>
            <a:pPr lvl="0"/>
            <a:r>
              <a:rPr lang="en-US" dirty="0"/>
              <a:t>What was the relation between educational experts and their advice and parents?</a:t>
            </a:r>
            <a:endParaRPr lang="nl-NL" dirty="0"/>
          </a:p>
          <a:p>
            <a:pPr lvl="0"/>
            <a:r>
              <a:rPr lang="en-US" dirty="0"/>
              <a:t>What are the underlying views of the child in pedagogical theories?</a:t>
            </a:r>
            <a:endParaRPr lang="nl-NL" dirty="0"/>
          </a:p>
          <a:p>
            <a:endParaRPr lang="en-GB" dirty="0"/>
          </a:p>
        </p:txBody>
      </p:sp>
    </p:spTree>
    <p:extLst>
      <p:ext uri="{BB962C8B-B14F-4D97-AF65-F5344CB8AC3E}">
        <p14:creationId xmlns:p14="http://schemas.microsoft.com/office/powerpoint/2010/main" val="1958722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fontScale="90000"/>
          </a:bodyPr>
          <a:lstStyle/>
          <a:p>
            <a:br>
              <a:rPr lang="en-US" b="1" dirty="0"/>
            </a:br>
            <a:br>
              <a:rPr lang="en-US" b="1" dirty="0"/>
            </a:br>
            <a:r>
              <a:rPr lang="en-US" sz="3600" b="1" dirty="0"/>
              <a:t>Increasing role of expertise in the field of childrearing (1)</a:t>
            </a:r>
            <a:br>
              <a:rPr lang="en-US" sz="3600" b="1" dirty="0"/>
            </a:br>
            <a:br>
              <a:rPr lang="nl-NL" dirty="0"/>
            </a:br>
            <a:endParaRPr lang="en-GB" dirty="0"/>
          </a:p>
        </p:txBody>
      </p:sp>
      <p:sp>
        <p:nvSpPr>
          <p:cNvPr id="3" name="Content Placeholder 2"/>
          <p:cNvSpPr>
            <a:spLocks noGrp="1"/>
          </p:cNvSpPr>
          <p:nvPr>
            <p:ph idx="1"/>
          </p:nvPr>
        </p:nvSpPr>
        <p:spPr>
          <a:xfrm>
            <a:off x="457200" y="1340768"/>
            <a:ext cx="8229600" cy="4785395"/>
          </a:xfrm>
        </p:spPr>
        <p:txBody>
          <a:bodyPr>
            <a:noAutofit/>
          </a:bodyPr>
          <a:lstStyle/>
          <a:p>
            <a:pPr marL="0" indent="0">
              <a:buNone/>
            </a:pPr>
            <a:r>
              <a:rPr lang="en-US" sz="2400" b="1" dirty="0"/>
              <a:t>The growing importance of (mandatory and institutionalized) schooling</a:t>
            </a:r>
            <a:r>
              <a:rPr lang="en-US" sz="2400" dirty="0"/>
              <a:t> in modern industrial and urbanized society </a:t>
            </a:r>
            <a:r>
              <a:rPr lang="en-US" sz="2400" dirty="0">
                <a:sym typeface="Wingdings" panose="05000000000000000000" pitchFamily="2" charset="2"/>
              </a:rPr>
              <a:t> </a:t>
            </a:r>
            <a:r>
              <a:rPr lang="en-US" sz="2400" dirty="0"/>
              <a:t>the development of a school-system with professionalized teachers and other pedagogical and psychological experts, pushing back the role of clergymen and philosophers and supplementing the family.</a:t>
            </a:r>
          </a:p>
          <a:p>
            <a:pPr marL="0" indent="0">
              <a:buNone/>
            </a:pPr>
            <a:r>
              <a:rPr lang="en-US" sz="2400" dirty="0"/>
              <a:t>Late 19</a:t>
            </a:r>
            <a:r>
              <a:rPr lang="en-US" sz="2400" baseline="30000" dirty="0"/>
              <a:t>th</a:t>
            </a:r>
            <a:r>
              <a:rPr lang="en-US" sz="2400" dirty="0"/>
              <a:t> century: introduction of compulsory primary schooling.</a:t>
            </a:r>
          </a:p>
          <a:p>
            <a:pPr marL="0" indent="0">
              <a:buNone/>
            </a:pPr>
            <a:r>
              <a:rPr lang="en-US" sz="2400" dirty="0"/>
              <a:t>Background:</a:t>
            </a:r>
          </a:p>
          <a:p>
            <a:pPr>
              <a:buFontTx/>
              <a:buChar char="-"/>
            </a:pPr>
            <a:r>
              <a:rPr lang="en-US" sz="2400" dirty="0"/>
              <a:t>Requirements of the increasingly specialized labor-market in an increasingly complex and differentiated society.</a:t>
            </a:r>
          </a:p>
          <a:p>
            <a:pPr>
              <a:buFontTx/>
              <a:buChar char="-"/>
            </a:pPr>
            <a:r>
              <a:rPr lang="en-US" sz="2400" dirty="0"/>
              <a:t>Democratization and nation-building: raising responsible and self-controlled citizens who shared basic knowledge, skills (common language, arithmetic) and values. </a:t>
            </a:r>
          </a:p>
          <a:p>
            <a:pPr marL="0" indent="0">
              <a:buNone/>
            </a:pPr>
            <a:endParaRPr lang="nl-NL" sz="1050" dirty="0"/>
          </a:p>
          <a:p>
            <a:pPr marL="0" indent="0">
              <a:buNone/>
            </a:pPr>
            <a:r>
              <a:rPr lang="en-US" sz="1050" b="1" dirty="0"/>
              <a:t> </a:t>
            </a:r>
            <a:endParaRPr lang="nl-NL" sz="1050" dirty="0"/>
          </a:p>
          <a:p>
            <a:endParaRPr lang="en-GB" sz="1050" dirty="0"/>
          </a:p>
        </p:txBody>
      </p:sp>
    </p:spTree>
    <p:extLst>
      <p:ext uri="{BB962C8B-B14F-4D97-AF65-F5344CB8AC3E}">
        <p14:creationId xmlns:p14="http://schemas.microsoft.com/office/powerpoint/2010/main" val="3515878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The modern school-system</a:t>
            </a:r>
          </a:p>
        </p:txBody>
      </p:sp>
      <p:sp>
        <p:nvSpPr>
          <p:cNvPr id="3" name="Content Placeholder 2"/>
          <p:cNvSpPr>
            <a:spLocks noGrp="1"/>
          </p:cNvSpPr>
          <p:nvPr>
            <p:ph idx="1"/>
          </p:nvPr>
        </p:nvSpPr>
        <p:spPr/>
        <p:txBody>
          <a:bodyPr>
            <a:normAutofit fontScale="70000" lnSpcReduction="20000"/>
          </a:bodyPr>
          <a:lstStyle/>
          <a:p>
            <a:r>
              <a:rPr lang="en-US" sz="3400" dirty="0" err="1"/>
              <a:t>Professionalisation</a:t>
            </a:r>
            <a:r>
              <a:rPr lang="en-US" sz="3400" dirty="0"/>
              <a:t>: teaching on the basis of educational theory and expertise and rudimentary psychological knowledge about the mental development of children. </a:t>
            </a:r>
          </a:p>
          <a:p>
            <a:r>
              <a:rPr lang="en-US" sz="3400" dirty="0"/>
              <a:t>Differentiation of the intellectual level of pupils in schools </a:t>
            </a:r>
            <a:r>
              <a:rPr lang="en-US" sz="3400" dirty="0">
                <a:sym typeface="Wingdings" panose="05000000000000000000" pitchFamily="2" charset="2"/>
              </a:rPr>
              <a:t> the class-system based on age-groups.</a:t>
            </a:r>
            <a:r>
              <a:rPr lang="en-US" sz="3400" dirty="0"/>
              <a:t> </a:t>
            </a:r>
          </a:p>
          <a:p>
            <a:r>
              <a:rPr lang="en-US" sz="3400" dirty="0"/>
              <a:t>Norms and standards about the intellectual development of children related to age: a</a:t>
            </a:r>
            <a:r>
              <a:rPr lang="en-US" sz="3400" dirty="0">
                <a:sym typeface="Wingdings" panose="05000000000000000000" pitchFamily="2" charset="2"/>
              </a:rPr>
              <a:t>s</a:t>
            </a:r>
            <a:r>
              <a:rPr lang="en-US" sz="3400" dirty="0"/>
              <a:t>sessment, measurement of achievement and selection through regular testing and (standardized) examinations. </a:t>
            </a:r>
          </a:p>
          <a:p>
            <a:r>
              <a:rPr lang="en-US" sz="3400" dirty="0"/>
              <a:t>Special schools and classes and psycho-educational arrangements for weak pupils with learning-difficulties and milder forms of retardation (</a:t>
            </a:r>
            <a:r>
              <a:rPr lang="en-US" sz="3400" i="1" dirty="0" err="1"/>
              <a:t>Heilpädagogik</a:t>
            </a:r>
            <a:r>
              <a:rPr lang="en-US" sz="3400" dirty="0"/>
              <a:t>, clinical child and adolescent studies, ‘</a:t>
            </a:r>
            <a:r>
              <a:rPr lang="en-US" sz="3400" dirty="0" err="1"/>
              <a:t>orthopedagogiek</a:t>
            </a:r>
            <a:r>
              <a:rPr lang="en-US" sz="3400" dirty="0"/>
              <a:t>’) </a:t>
            </a:r>
            <a:r>
              <a:rPr lang="en-US" sz="3400" dirty="0">
                <a:sym typeface="Wingdings" panose="05000000000000000000" pitchFamily="2" charset="2"/>
              </a:rPr>
              <a:t> i</a:t>
            </a:r>
            <a:r>
              <a:rPr lang="en-US" sz="3400" dirty="0"/>
              <a:t>ncreasing psychological involvement in education.</a:t>
            </a:r>
            <a:endParaRPr lang="nl-NL" sz="3400" dirty="0"/>
          </a:p>
          <a:p>
            <a:endParaRPr lang="nl-NL" dirty="0"/>
          </a:p>
        </p:txBody>
      </p:sp>
    </p:spTree>
    <p:extLst>
      <p:ext uri="{BB962C8B-B14F-4D97-AF65-F5344CB8AC3E}">
        <p14:creationId xmlns:p14="http://schemas.microsoft.com/office/powerpoint/2010/main" val="3257919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sz="3600" b="1" dirty="0"/>
              <a:t>Increasing role of expertise </a:t>
            </a:r>
            <a:br>
              <a:rPr lang="en-US" sz="3600" b="1" dirty="0"/>
            </a:br>
            <a:r>
              <a:rPr lang="en-US" sz="3600" b="1" dirty="0"/>
              <a:t>in the field of childrearing (2)</a:t>
            </a:r>
            <a:br>
              <a:rPr lang="en-US" sz="3600" b="1" dirty="0"/>
            </a:br>
            <a:endParaRPr lang="nl-NL" sz="3600" dirty="0"/>
          </a:p>
        </p:txBody>
      </p:sp>
      <p:sp>
        <p:nvSpPr>
          <p:cNvPr id="3" name="Content Placeholder 2"/>
          <p:cNvSpPr>
            <a:spLocks noGrp="1"/>
          </p:cNvSpPr>
          <p:nvPr>
            <p:ph idx="1"/>
          </p:nvPr>
        </p:nvSpPr>
        <p:spPr/>
        <p:txBody>
          <a:bodyPr>
            <a:noAutofit/>
          </a:bodyPr>
          <a:lstStyle/>
          <a:p>
            <a:pPr marL="0" indent="0">
              <a:buNone/>
            </a:pPr>
            <a:r>
              <a:rPr lang="en-US" sz="1800" b="1" dirty="0"/>
              <a:t>The growing attention for health and hygiene and interference with ‘problem’-children </a:t>
            </a:r>
            <a:r>
              <a:rPr lang="en-US" sz="1800" dirty="0"/>
              <a:t>(late 19</a:t>
            </a:r>
            <a:r>
              <a:rPr lang="en-US" sz="1800" baseline="30000" dirty="0"/>
              <a:t>th</a:t>
            </a:r>
            <a:r>
              <a:rPr lang="en-US" sz="1800" dirty="0"/>
              <a:t> and early 20</a:t>
            </a:r>
            <a:r>
              <a:rPr lang="en-US" sz="1800" baseline="30000" dirty="0"/>
              <a:t>th</a:t>
            </a:r>
            <a:r>
              <a:rPr lang="en-US" sz="1800" dirty="0"/>
              <a:t> century):</a:t>
            </a:r>
            <a:endParaRPr lang="en-US" sz="1800" b="1" dirty="0"/>
          </a:p>
          <a:p>
            <a:r>
              <a:rPr lang="en-US" sz="1800" dirty="0"/>
              <a:t>Pediatrics: physical health and hygiene (public health and social medicine) </a:t>
            </a:r>
            <a:r>
              <a:rPr lang="en-US" sz="1800" dirty="0">
                <a:sym typeface="Wingdings" panose="05000000000000000000" pitchFamily="2" charset="2"/>
              </a:rPr>
              <a:t> medical services in schools and </a:t>
            </a:r>
            <a:r>
              <a:rPr lang="en-US" sz="1800" dirty="0"/>
              <a:t>child health centers: regular health check-ups of children and medical advice for mothers.</a:t>
            </a:r>
            <a:r>
              <a:rPr lang="en-US" sz="1800" b="1" dirty="0"/>
              <a:t> </a:t>
            </a:r>
            <a:endParaRPr lang="nl-NL" sz="1800" dirty="0"/>
          </a:p>
          <a:p>
            <a:r>
              <a:rPr lang="en-US" sz="1800" dirty="0"/>
              <a:t>Social and state-supported initiatives to improve the lot of deprived children: banning of child labor, philanthropic welfare schemes and social work to promote proper child-rearing practices. </a:t>
            </a:r>
          </a:p>
          <a:p>
            <a:r>
              <a:rPr lang="en-US" sz="1800" dirty="0"/>
              <a:t>Institutionalized care for (detention of) and re-education of orphans, ‘street children’ and young delinquents. </a:t>
            </a:r>
          </a:p>
          <a:p>
            <a:r>
              <a:rPr lang="en-US" sz="1800" dirty="0"/>
              <a:t>Legal measures to protect children against parental neglect, maltreatment and abuse.</a:t>
            </a:r>
          </a:p>
          <a:p>
            <a:r>
              <a:rPr lang="en-US" sz="1800" dirty="0"/>
              <a:t>Mental health </a:t>
            </a:r>
            <a:r>
              <a:rPr lang="en-US" sz="1800" dirty="0">
                <a:sym typeface="Wingdings" panose="05000000000000000000" pitchFamily="2" charset="2"/>
              </a:rPr>
              <a:t> </a:t>
            </a:r>
            <a:r>
              <a:rPr lang="en-US" sz="1800" dirty="0"/>
              <a:t>Child Guidance Clinics for treating children with all kinds of developmental, relational and mental difficulties.</a:t>
            </a:r>
          </a:p>
          <a:p>
            <a:r>
              <a:rPr lang="en-US" sz="1800" dirty="0" err="1"/>
              <a:t>Professionalisation</a:t>
            </a:r>
            <a:r>
              <a:rPr lang="en-US" sz="1800" dirty="0"/>
              <a:t>: philanthropists, clergymen and lawyers </a:t>
            </a:r>
            <a:r>
              <a:rPr lang="en-US" sz="1800" dirty="0">
                <a:sym typeface="Wingdings" panose="05000000000000000000" pitchFamily="2" charset="2"/>
              </a:rPr>
              <a:t> social workers, doctors, psychiatrists, and psychologists. </a:t>
            </a:r>
            <a:endParaRPr lang="nl-NL" sz="1800" dirty="0"/>
          </a:p>
          <a:p>
            <a:endParaRPr lang="nl-NL" dirty="0"/>
          </a:p>
        </p:txBody>
      </p:sp>
    </p:spTree>
    <p:extLst>
      <p:ext uri="{BB962C8B-B14F-4D97-AF65-F5344CB8AC3E}">
        <p14:creationId xmlns:p14="http://schemas.microsoft.com/office/powerpoint/2010/main" val="274042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GB" sz="3200" dirty="0"/>
            </a:br>
            <a:r>
              <a:rPr lang="en-US" sz="3200" b="1" dirty="0"/>
              <a:t>What is the role of research into feral children in thinking about education? </a:t>
            </a:r>
            <a:br>
              <a:rPr lang="nl-NL" sz="3200" dirty="0"/>
            </a:br>
            <a:endParaRPr lang="en-GB" sz="3200" dirty="0"/>
          </a:p>
        </p:txBody>
      </p:sp>
      <p:sp>
        <p:nvSpPr>
          <p:cNvPr id="3" name="Content Placeholder 2"/>
          <p:cNvSpPr>
            <a:spLocks noGrp="1"/>
          </p:cNvSpPr>
          <p:nvPr>
            <p:ph idx="1"/>
          </p:nvPr>
        </p:nvSpPr>
        <p:spPr/>
        <p:txBody>
          <a:bodyPr>
            <a:normAutofit fontScale="70000" lnSpcReduction="20000"/>
          </a:bodyPr>
          <a:lstStyle/>
          <a:p>
            <a:pPr marL="0" indent="0">
              <a:buNone/>
            </a:pPr>
            <a:endParaRPr lang="nl-NL" dirty="0"/>
          </a:p>
          <a:p>
            <a:pPr lvl="0"/>
            <a:r>
              <a:rPr lang="en-US" dirty="0"/>
              <a:t>Why was there so much interest among scholars in the Wild Boy of </a:t>
            </a:r>
            <a:r>
              <a:rPr lang="en-US" dirty="0" err="1"/>
              <a:t>Aveyron</a:t>
            </a:r>
            <a:r>
              <a:rPr lang="en-US" dirty="0"/>
              <a:t> and what was the background of these scholars? </a:t>
            </a:r>
            <a:endParaRPr lang="nl-NL" dirty="0"/>
          </a:p>
          <a:p>
            <a:pPr lvl="0"/>
            <a:endParaRPr lang="en-US" dirty="0"/>
          </a:p>
          <a:p>
            <a:pPr lvl="0"/>
            <a:r>
              <a:rPr lang="en-US" dirty="0"/>
              <a:t>Which role do stories about feral children play in the development of pedagogy?</a:t>
            </a:r>
            <a:endParaRPr lang="nl-NL" dirty="0"/>
          </a:p>
          <a:p>
            <a:pPr lvl="0"/>
            <a:endParaRPr lang="en-US" dirty="0"/>
          </a:p>
          <a:p>
            <a:pPr lvl="0"/>
            <a:r>
              <a:rPr lang="en-US" dirty="0"/>
              <a:t>How are they related to the nature-nurture (inborn ideas, abilities versus </a:t>
            </a:r>
            <a:r>
              <a:rPr lang="en-US" i="1" dirty="0"/>
              <a:t>tabula rasa</a:t>
            </a:r>
            <a:r>
              <a:rPr lang="en-US" dirty="0"/>
              <a:t>) discussion and thinking about the development (through certain stages; the development of language and symbolic thinking) of children? </a:t>
            </a:r>
            <a:endParaRPr lang="nl-NL" dirty="0"/>
          </a:p>
          <a:p>
            <a:pPr lvl="0"/>
            <a:endParaRPr lang="en-US" dirty="0"/>
          </a:p>
          <a:p>
            <a:pPr lvl="0"/>
            <a:r>
              <a:rPr lang="en-US" dirty="0"/>
              <a:t>How do modern researchers in developmental psychology and pedagogy think about these children?</a:t>
            </a:r>
            <a:endParaRPr lang="nl-NL" dirty="0"/>
          </a:p>
          <a:p>
            <a:endParaRPr lang="en-GB" dirty="0"/>
          </a:p>
        </p:txBody>
      </p:sp>
    </p:spTree>
    <p:extLst>
      <p:ext uri="{BB962C8B-B14F-4D97-AF65-F5344CB8AC3E}">
        <p14:creationId xmlns:p14="http://schemas.microsoft.com/office/powerpoint/2010/main" val="3566220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br>
              <a:rPr lang="en-US" b="1" dirty="0"/>
            </a:br>
            <a:r>
              <a:rPr lang="en-US" sz="3600" b="1" dirty="0"/>
              <a:t>Increasing role of expertise </a:t>
            </a:r>
            <a:br>
              <a:rPr lang="en-US" sz="3600" b="1" dirty="0"/>
            </a:br>
            <a:r>
              <a:rPr lang="en-US" sz="3600" b="1" dirty="0"/>
              <a:t>in the field of childrearing (3)</a:t>
            </a:r>
            <a:br>
              <a:rPr lang="en-US" sz="3600" b="1" dirty="0"/>
            </a:br>
            <a:endParaRPr lang="nl-NL" sz="3600" dirty="0"/>
          </a:p>
        </p:txBody>
      </p:sp>
      <p:sp>
        <p:nvSpPr>
          <p:cNvPr id="3" name="Content Placeholder 2"/>
          <p:cNvSpPr>
            <a:spLocks noGrp="1"/>
          </p:cNvSpPr>
          <p:nvPr>
            <p:ph idx="1"/>
          </p:nvPr>
        </p:nvSpPr>
        <p:spPr>
          <a:xfrm>
            <a:off x="107504" y="1340768"/>
            <a:ext cx="8928992" cy="5517232"/>
          </a:xfrm>
        </p:spPr>
        <p:txBody>
          <a:bodyPr>
            <a:noAutofit/>
          </a:bodyPr>
          <a:lstStyle/>
          <a:p>
            <a:pPr marL="0" indent="0">
              <a:buNone/>
            </a:pPr>
            <a:r>
              <a:rPr lang="en-US" sz="1800" dirty="0"/>
              <a:t>First decades of the 20</a:t>
            </a:r>
            <a:r>
              <a:rPr lang="en-US" sz="1800" baseline="30000" dirty="0"/>
              <a:t>th</a:t>
            </a:r>
            <a:r>
              <a:rPr lang="en-US" sz="1800" dirty="0"/>
              <a:t> century: </a:t>
            </a:r>
            <a:r>
              <a:rPr lang="en-US" sz="1800" b="1" dirty="0"/>
              <a:t>increasing focus on the mental and emotional development of children and youths, which boosted the influence of psychology in childrearing</a:t>
            </a:r>
            <a:r>
              <a:rPr lang="en-US" sz="1800" dirty="0"/>
              <a:t>:</a:t>
            </a:r>
          </a:p>
          <a:p>
            <a:r>
              <a:rPr lang="en-US" sz="1800" dirty="0"/>
              <a:t>Stanley Hall : pedagogy on the basis of psychological knowledge of children’s development; puberty and adolescence as crucial and precarious stages in the development from childhood into adulthood.</a:t>
            </a:r>
          </a:p>
          <a:p>
            <a:r>
              <a:rPr lang="en-US" sz="1800" dirty="0"/>
              <a:t>Arnold Gesell and Jean Piaget: normative scales to assess children’s cognitive and emotional development.</a:t>
            </a:r>
          </a:p>
          <a:p>
            <a:r>
              <a:rPr lang="en-US" sz="1800" dirty="0"/>
              <a:t>Traditional emphasis on the need to build moral ‘character’</a:t>
            </a:r>
            <a:r>
              <a:rPr lang="en-US" sz="1800" dirty="0">
                <a:sym typeface="Wingdings" panose="05000000000000000000" pitchFamily="2" charset="2"/>
              </a:rPr>
              <a:t> psychological standards with respect to the development of a balanced and well-adjusted ‘personality’  i</a:t>
            </a:r>
            <a:r>
              <a:rPr lang="en-US" sz="1800" dirty="0"/>
              <a:t>ncreasing </a:t>
            </a:r>
            <a:r>
              <a:rPr lang="en-US" sz="1800" dirty="0" err="1"/>
              <a:t>psychologisation</a:t>
            </a:r>
            <a:r>
              <a:rPr lang="en-US" sz="1800" dirty="0"/>
              <a:t> of childrearing and education </a:t>
            </a:r>
            <a:r>
              <a:rPr lang="en-US" sz="1800" dirty="0">
                <a:sym typeface="Wingdings" panose="05000000000000000000" pitchFamily="2" charset="2"/>
              </a:rPr>
              <a:t> p</a:t>
            </a:r>
            <a:r>
              <a:rPr lang="en-US" sz="1800" dirty="0"/>
              <a:t>opular educational advice on the basis of the idea that raising children was anything but simple and self-evident, but required serious attention from parents, in particular mothers.</a:t>
            </a:r>
          </a:p>
          <a:p>
            <a:r>
              <a:rPr lang="en-US" sz="1800" dirty="0">
                <a:sym typeface="Wingdings" panose="05000000000000000000" pitchFamily="2" charset="2"/>
              </a:rPr>
              <a:t>M</a:t>
            </a:r>
            <a:r>
              <a:rPr lang="en-US" sz="1800" dirty="0"/>
              <a:t>otherhood manuals and parenting guides (adopted by self-conscious and well-educated middle-class parents): </a:t>
            </a:r>
            <a:r>
              <a:rPr lang="en-US" sz="1800" i="1" dirty="0"/>
              <a:t>How to Have Cheerful Kids</a:t>
            </a:r>
            <a:r>
              <a:rPr lang="en-US" sz="1800" dirty="0"/>
              <a:t> (1927) and </a:t>
            </a:r>
            <a:r>
              <a:rPr lang="en-US" sz="1800" i="1" dirty="0"/>
              <a:t>Child Training: The Pathway to Happiness</a:t>
            </a:r>
            <a:r>
              <a:rPr lang="en-US" sz="1800" dirty="0"/>
              <a:t> (1948) </a:t>
            </a:r>
            <a:r>
              <a:rPr lang="en-US" sz="1800" dirty="0">
                <a:sym typeface="Wingdings" panose="05000000000000000000" pitchFamily="2" charset="2"/>
              </a:rPr>
              <a:t> Increasing uncertainty among parents: am I doing the right thing for my child with regard to his/her well-being and future success and happiness?  growing dependence on expert advice. </a:t>
            </a:r>
            <a:endParaRPr lang="nl-NL" sz="1800" dirty="0"/>
          </a:p>
        </p:txBody>
      </p:sp>
    </p:spTree>
    <p:extLst>
      <p:ext uri="{BB962C8B-B14F-4D97-AF65-F5344CB8AC3E}">
        <p14:creationId xmlns:p14="http://schemas.microsoft.com/office/powerpoint/2010/main" val="2708467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nl-NL" sz="4000" b="1" dirty="0"/>
              <a:t>The </a:t>
            </a:r>
            <a:r>
              <a:rPr lang="nl-NL" sz="4000" b="1" dirty="0" err="1"/>
              <a:t>influence</a:t>
            </a:r>
            <a:r>
              <a:rPr lang="nl-NL" sz="4000" b="1" dirty="0"/>
              <a:t> of </a:t>
            </a:r>
            <a:r>
              <a:rPr lang="en-US" sz="4000" b="1" dirty="0"/>
              <a:t>psychoanalysis</a:t>
            </a:r>
            <a:endParaRPr lang="nl-NL" sz="4000" dirty="0"/>
          </a:p>
        </p:txBody>
      </p:sp>
      <p:sp>
        <p:nvSpPr>
          <p:cNvPr id="3" name="Content Placeholder 2"/>
          <p:cNvSpPr>
            <a:spLocks noGrp="1"/>
          </p:cNvSpPr>
          <p:nvPr>
            <p:ph idx="1"/>
          </p:nvPr>
        </p:nvSpPr>
        <p:spPr>
          <a:xfrm>
            <a:off x="457200" y="1268760"/>
            <a:ext cx="8229600" cy="4857403"/>
          </a:xfrm>
        </p:spPr>
        <p:txBody>
          <a:bodyPr>
            <a:noAutofit/>
          </a:bodyPr>
          <a:lstStyle/>
          <a:p>
            <a:r>
              <a:rPr lang="en-US" sz="1800" dirty="0"/>
              <a:t>The psychic development of children conditioned by hidden unconscious processes which were related to the way parents interacted with them. </a:t>
            </a:r>
            <a:r>
              <a:rPr lang="en-US" sz="1800" dirty="0">
                <a:sym typeface="Wingdings" panose="05000000000000000000" pitchFamily="2" charset="2"/>
              </a:rPr>
              <a:t> </a:t>
            </a:r>
            <a:r>
              <a:rPr lang="en-US" sz="1800" dirty="0"/>
              <a:t>Parents (mothers) needed knowledge about the emotional development of their children and psychological skills in order to safeguard their mental health and stimulate the formation of their personality.</a:t>
            </a:r>
          </a:p>
          <a:p>
            <a:r>
              <a:rPr lang="en-US" sz="1800" dirty="0"/>
              <a:t>The importance of emotional ties between mother and child, the primacy of the mother-child symbiosis for future social functioning. ‘Babies want attention; they probably need plenty of it’. </a:t>
            </a:r>
            <a:r>
              <a:rPr lang="en-US" sz="1800" dirty="0">
                <a:sym typeface="Wingdings" panose="05000000000000000000" pitchFamily="2" charset="2"/>
              </a:rPr>
              <a:t> Mothers should be available for their child day and night.</a:t>
            </a:r>
            <a:endParaRPr lang="en-US" sz="1800" dirty="0"/>
          </a:p>
          <a:p>
            <a:r>
              <a:rPr lang="en-US" sz="1800" dirty="0"/>
              <a:t>John Bowlby:  the importance of affective attachment between mother and child </a:t>
            </a:r>
            <a:r>
              <a:rPr lang="en-US" sz="1800" dirty="0">
                <a:sym typeface="Wingdings" panose="05000000000000000000" pitchFamily="2" charset="2"/>
              </a:rPr>
              <a:t> </a:t>
            </a:r>
            <a:r>
              <a:rPr lang="en-US" sz="1800" dirty="0"/>
              <a:t>the duty of mothers to focus their attention on the emotional well-being of their children and act as a guide for the child to pass all the necessary mental and emotional stages in its development.</a:t>
            </a:r>
          </a:p>
          <a:p>
            <a:r>
              <a:rPr lang="en-US" sz="1800" dirty="0"/>
              <a:t>Each child poses a risk for mental problems and disorders (neurosis, traumas and inner conflicts) and parents (mothers in particular: Bowlby’s theory of ‘maternal deprivation’) could be blamed for them, which entailed that not only children with psychological problems but also their parents were targeted for therapeutic interventions.</a:t>
            </a:r>
          </a:p>
          <a:p>
            <a:endParaRPr lang="nl-NL" dirty="0"/>
          </a:p>
        </p:txBody>
      </p:sp>
    </p:spTree>
    <p:extLst>
      <p:ext uri="{BB962C8B-B14F-4D97-AF65-F5344CB8AC3E}">
        <p14:creationId xmlns:p14="http://schemas.microsoft.com/office/powerpoint/2010/main" val="4005031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t>The influence of </a:t>
            </a:r>
            <a:r>
              <a:rPr lang="en-GB" b="1" dirty="0" err="1"/>
              <a:t>behaviorism</a:t>
            </a:r>
            <a:endParaRPr lang="en-GB" b="1" dirty="0"/>
          </a:p>
        </p:txBody>
      </p:sp>
      <p:sp>
        <p:nvSpPr>
          <p:cNvPr id="3" name="Content Placeholder 2"/>
          <p:cNvSpPr>
            <a:spLocks noGrp="1"/>
          </p:cNvSpPr>
          <p:nvPr>
            <p:ph idx="1"/>
          </p:nvPr>
        </p:nvSpPr>
        <p:spPr/>
        <p:txBody>
          <a:bodyPr>
            <a:noAutofit/>
          </a:bodyPr>
          <a:lstStyle/>
          <a:p>
            <a:pPr marL="0" indent="0">
              <a:buNone/>
            </a:pPr>
            <a:r>
              <a:rPr lang="en-US" sz="2000" b="1" dirty="0"/>
              <a:t>John B. Watson, </a:t>
            </a:r>
            <a:r>
              <a:rPr lang="en-US" sz="2000" b="1" i="1" dirty="0"/>
              <a:t>The psychological care of the infant and child</a:t>
            </a:r>
            <a:r>
              <a:rPr lang="en-US" sz="2000" b="1" dirty="0"/>
              <a:t>, (1928):</a:t>
            </a:r>
          </a:p>
          <a:p>
            <a:r>
              <a:rPr lang="en-US" sz="2000" dirty="0"/>
              <a:t>Childrearing should be based on objective scientific approach and planning: mechanistic method of habit training through systematic conditioning </a:t>
            </a:r>
            <a:r>
              <a:rPr lang="en-US" sz="2000" dirty="0">
                <a:sym typeface="Wingdings" panose="05000000000000000000" pitchFamily="2" charset="2"/>
              </a:rPr>
              <a:t> </a:t>
            </a:r>
            <a:r>
              <a:rPr lang="en-US" sz="2000" dirty="0"/>
              <a:t>Children can be shaped. </a:t>
            </a:r>
          </a:p>
          <a:p>
            <a:r>
              <a:rPr lang="en-US" sz="2000" dirty="0"/>
              <a:t>Children should be prepared for harsh reality, the adult world of work, achievement and competition </a:t>
            </a:r>
            <a:r>
              <a:rPr lang="en-US" sz="2000" dirty="0">
                <a:sym typeface="Wingdings" panose="05000000000000000000" pitchFamily="2" charset="2"/>
              </a:rPr>
              <a:t> </a:t>
            </a:r>
            <a:r>
              <a:rPr lang="en-US" sz="2000" dirty="0"/>
              <a:t>Childrearing should not rely on the irrational ‘mother-instinct’ and ‘sentimental and emotional’ maternal love.</a:t>
            </a:r>
          </a:p>
          <a:p>
            <a:pPr marL="0" indent="0">
              <a:buNone/>
            </a:pPr>
            <a:endParaRPr lang="en-US" sz="2000" dirty="0"/>
          </a:p>
          <a:p>
            <a:pPr marL="0" indent="0">
              <a:buNone/>
            </a:pPr>
            <a:r>
              <a:rPr lang="en-US" sz="2000" dirty="0"/>
              <a:t>Behaviorist model did not catch on: it was antagonistic to the well-established and generally idealized family as the ‘natural’ childrearing setting and egalitarian and democratic values, which set the tone in childrearing after the postwar period.</a:t>
            </a:r>
          </a:p>
          <a:p>
            <a:pPr marL="0" indent="0">
              <a:buNone/>
            </a:pPr>
            <a:endParaRPr lang="en-US" sz="2000" dirty="0"/>
          </a:p>
          <a:p>
            <a:pPr marL="0" indent="0">
              <a:buNone/>
            </a:pPr>
            <a:r>
              <a:rPr lang="en-US" sz="2000" dirty="0"/>
              <a:t>Popularity of more relaxed and pragmatic approach of </a:t>
            </a:r>
            <a:r>
              <a:rPr lang="en-US" sz="2000" b="1" dirty="0"/>
              <a:t>Benjamin Spock.</a:t>
            </a:r>
            <a:endParaRPr lang="en-US" sz="2000" dirty="0"/>
          </a:p>
        </p:txBody>
      </p:sp>
      <p:sp>
        <p:nvSpPr>
          <p:cNvPr id="5" name="Down Arrow 4"/>
          <p:cNvSpPr/>
          <p:nvPr/>
        </p:nvSpPr>
        <p:spPr>
          <a:xfrm>
            <a:off x="2312108" y="5445224"/>
            <a:ext cx="232745" cy="4743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41188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Spock’s</a:t>
            </a:r>
            <a:r>
              <a:rPr lang="nl-NL" b="1" dirty="0"/>
              <a:t> </a:t>
            </a:r>
            <a:r>
              <a:rPr lang="nl-NL" b="1" dirty="0" err="1"/>
              <a:t>liberal</a:t>
            </a:r>
            <a:r>
              <a:rPr lang="nl-NL" b="1" dirty="0"/>
              <a:t> </a:t>
            </a:r>
            <a:r>
              <a:rPr lang="nl-NL" b="1" dirty="0" err="1"/>
              <a:t>and</a:t>
            </a:r>
            <a:r>
              <a:rPr lang="nl-NL" b="1" dirty="0"/>
              <a:t> </a:t>
            </a:r>
            <a:r>
              <a:rPr lang="nl-NL" b="1" dirty="0" err="1"/>
              <a:t>pragmatic</a:t>
            </a:r>
            <a:r>
              <a:rPr lang="nl-NL" b="1" dirty="0"/>
              <a:t> </a:t>
            </a:r>
            <a:r>
              <a:rPr lang="nl-NL" b="1" dirty="0" err="1"/>
              <a:t>educational</a:t>
            </a:r>
            <a:r>
              <a:rPr lang="nl-NL" b="1" dirty="0"/>
              <a:t> </a:t>
            </a:r>
            <a:r>
              <a:rPr lang="nl-NL" b="1" dirty="0" err="1"/>
              <a:t>philosophy</a:t>
            </a:r>
            <a:endParaRPr lang="nl-NL" b="1" dirty="0"/>
          </a:p>
        </p:txBody>
      </p:sp>
      <p:sp>
        <p:nvSpPr>
          <p:cNvPr id="3" name="Content Placeholder 2"/>
          <p:cNvSpPr>
            <a:spLocks noGrp="1"/>
          </p:cNvSpPr>
          <p:nvPr>
            <p:ph idx="1"/>
          </p:nvPr>
        </p:nvSpPr>
        <p:spPr>
          <a:xfrm>
            <a:off x="395536" y="1844824"/>
            <a:ext cx="8291264" cy="4281339"/>
          </a:xfrm>
        </p:spPr>
        <p:txBody>
          <a:bodyPr>
            <a:normAutofit fontScale="77500" lnSpcReduction="20000"/>
          </a:bodyPr>
          <a:lstStyle/>
          <a:p>
            <a:pPr marL="0" indent="0">
              <a:buNone/>
            </a:pPr>
            <a:r>
              <a:rPr lang="en-US" b="1" dirty="0"/>
              <a:t>Benjamin Spock</a:t>
            </a:r>
            <a:r>
              <a:rPr lang="en-US" dirty="0"/>
              <a:t> (</a:t>
            </a:r>
            <a:r>
              <a:rPr lang="en-US" i="1" dirty="0"/>
              <a:t>The common sense book of baby and child care / The pocket book of baby and child care, </a:t>
            </a:r>
            <a:r>
              <a:rPr lang="en-US" dirty="0"/>
              <a:t>1946): </a:t>
            </a:r>
          </a:p>
          <a:p>
            <a:pPr>
              <a:buFontTx/>
              <a:buChar char="-"/>
            </a:pPr>
            <a:r>
              <a:rPr lang="en-US" dirty="0"/>
              <a:t>Optimistic interpretation of Freud’s psychoanalysis and the influence of humanistic psychology: children viewed as essentially reasonable and manageable.</a:t>
            </a:r>
          </a:p>
          <a:p>
            <a:pPr>
              <a:buFontTx/>
              <a:buChar char="-"/>
            </a:pPr>
            <a:r>
              <a:rPr lang="en-US" dirty="0"/>
              <a:t>As ‘natural’ child raisers, mothers should trust and rely on their own insights and capacities. </a:t>
            </a:r>
          </a:p>
          <a:p>
            <a:pPr>
              <a:buFontTx/>
              <a:buChar char="-"/>
            </a:pPr>
            <a:r>
              <a:rPr lang="en-US" dirty="0"/>
              <a:t>They should adopt a flexible permissive and tolerant attitude towards their child, while at the same time not sacrificing their own needs for those of the child. (However, at the same time the implicit norm that mothers should devote their lives to nurturing children.)</a:t>
            </a:r>
            <a:endParaRPr lang="en-GB" dirty="0"/>
          </a:p>
          <a:p>
            <a:pPr marL="0" indent="0">
              <a:buNone/>
            </a:pPr>
            <a:endParaRPr lang="en-US" dirty="0"/>
          </a:p>
          <a:p>
            <a:endParaRPr lang="nl-NL" dirty="0"/>
          </a:p>
        </p:txBody>
      </p:sp>
    </p:spTree>
    <p:extLst>
      <p:ext uri="{BB962C8B-B14F-4D97-AF65-F5344CB8AC3E}">
        <p14:creationId xmlns:p14="http://schemas.microsoft.com/office/powerpoint/2010/main" val="1862814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Ambivalent </a:t>
            </a:r>
            <a:r>
              <a:rPr lang="nl-NL" b="1" dirty="0" err="1"/>
              <a:t>relation</a:t>
            </a:r>
            <a:r>
              <a:rPr lang="nl-NL" b="1" dirty="0"/>
              <a:t> </a:t>
            </a:r>
            <a:br>
              <a:rPr lang="nl-NL" b="1" dirty="0"/>
            </a:br>
            <a:r>
              <a:rPr lang="nl-NL" b="1" dirty="0" err="1"/>
              <a:t>between</a:t>
            </a:r>
            <a:r>
              <a:rPr lang="nl-NL" b="1" dirty="0"/>
              <a:t> experts and </a:t>
            </a:r>
            <a:r>
              <a:rPr lang="nl-NL" b="1" dirty="0" err="1"/>
              <a:t>parents</a:t>
            </a:r>
            <a:endParaRPr lang="nl-NL" b="1"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0" indent="0">
              <a:buNone/>
            </a:pPr>
            <a:r>
              <a:rPr lang="en-US" dirty="0"/>
              <a:t>However, continuing doubts among experts whether parents/mothers can meet the requirements of a sound education </a:t>
            </a:r>
            <a:r>
              <a:rPr lang="en-US" dirty="0">
                <a:sym typeface="Wingdings" panose="05000000000000000000" pitchFamily="2" charset="2"/>
              </a:rPr>
              <a:t> </a:t>
            </a:r>
            <a:r>
              <a:rPr lang="en-US" dirty="0"/>
              <a:t>ambivalent framing of parent-/motherhood: </a:t>
            </a:r>
          </a:p>
          <a:p>
            <a:r>
              <a:rPr lang="en-US" dirty="0"/>
              <a:t>on the one hand mothers are viewed as ‘natural’ educators and considered to be responsible for their children; </a:t>
            </a:r>
          </a:p>
          <a:p>
            <a:r>
              <a:rPr lang="en-US" dirty="0"/>
              <a:t>on the other hand, they have to learn how to be/become good child raisers and therefore they are in need of professional support</a:t>
            </a:r>
            <a:r>
              <a:rPr lang="en-US" dirty="0">
                <a:sym typeface="Wingdings" panose="05000000000000000000" pitchFamily="2" charset="2"/>
              </a:rPr>
              <a:t> the psychological approach fosters uncertainty among parents/mothers, the more so because experts cannot/do not want to impose their knowledge and take responsibility away from parents who are increasingly well-informed and ‘proto-professionalized’</a:t>
            </a:r>
            <a:r>
              <a:rPr lang="en-US" dirty="0"/>
              <a:t>.</a:t>
            </a:r>
          </a:p>
          <a:p>
            <a:endParaRPr lang="nl-NL" dirty="0"/>
          </a:p>
        </p:txBody>
      </p:sp>
    </p:spTree>
    <p:extLst>
      <p:ext uri="{BB962C8B-B14F-4D97-AF65-F5344CB8AC3E}">
        <p14:creationId xmlns:p14="http://schemas.microsoft.com/office/powerpoint/2010/main" val="3760896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err="1"/>
              <a:t>Cognitive</a:t>
            </a:r>
            <a:r>
              <a:rPr lang="nl-NL" b="1" dirty="0"/>
              <a:t> </a:t>
            </a:r>
            <a:r>
              <a:rPr lang="nl-NL" b="1" dirty="0" err="1"/>
              <a:t>psychology</a:t>
            </a:r>
            <a:r>
              <a:rPr lang="nl-NL" b="1" dirty="0"/>
              <a:t> </a:t>
            </a:r>
            <a:br>
              <a:rPr lang="nl-NL" b="1" dirty="0"/>
            </a:br>
            <a:r>
              <a:rPr lang="nl-NL" b="1" dirty="0" err="1"/>
              <a:t>and</a:t>
            </a:r>
            <a:r>
              <a:rPr lang="nl-NL" b="1" dirty="0"/>
              <a:t> re-</a:t>
            </a:r>
            <a:r>
              <a:rPr lang="nl-NL" b="1" dirty="0" err="1"/>
              <a:t>medicalization</a:t>
            </a:r>
            <a:endParaRPr lang="nl-NL" b="1" dirty="0"/>
          </a:p>
        </p:txBody>
      </p:sp>
      <p:sp>
        <p:nvSpPr>
          <p:cNvPr id="3" name="Content Placeholder 2"/>
          <p:cNvSpPr>
            <a:spLocks noGrp="1"/>
          </p:cNvSpPr>
          <p:nvPr>
            <p:ph idx="1"/>
          </p:nvPr>
        </p:nvSpPr>
        <p:spPr/>
        <p:txBody>
          <a:bodyPr>
            <a:normAutofit fontScale="85000" lnSpcReduction="20000"/>
          </a:bodyPr>
          <a:lstStyle/>
          <a:p>
            <a:r>
              <a:rPr lang="en-US" dirty="0"/>
              <a:t>1960s: psychoanalysis </a:t>
            </a:r>
            <a:r>
              <a:rPr lang="en-US" dirty="0">
                <a:sym typeface="Wingdings" panose="05000000000000000000" pitchFamily="2" charset="2"/>
              </a:rPr>
              <a:t> </a:t>
            </a:r>
            <a:r>
              <a:rPr lang="en-US" dirty="0"/>
              <a:t>cognitive-psychological approach focusing on intellectual development (reflecting the increasing importance of schooling and preventing that children lag behind).</a:t>
            </a:r>
          </a:p>
          <a:p>
            <a:endParaRPr lang="en-US" dirty="0"/>
          </a:p>
          <a:p>
            <a:r>
              <a:rPr lang="en-US" dirty="0"/>
              <a:t>1980s: partly re-medicalization emphasizing the significance of constitutional factors in the development of children, their temperament and acquisition of language. (Genetics, prenatal diagnosis and medical approach of mental and emotional disorders, such as autism and ADHD (massive prescription of Ritalin).)</a:t>
            </a:r>
            <a:endParaRPr lang="nl-NL" dirty="0"/>
          </a:p>
          <a:p>
            <a:endParaRPr lang="nl-NL" dirty="0"/>
          </a:p>
        </p:txBody>
      </p:sp>
    </p:spTree>
    <p:extLst>
      <p:ext uri="{BB962C8B-B14F-4D97-AF65-F5344CB8AC3E}">
        <p14:creationId xmlns:p14="http://schemas.microsoft.com/office/powerpoint/2010/main" val="22077860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en-GB" sz="2800" b="1" dirty="0"/>
              <a:t>Pedagogical theories and practices:</a:t>
            </a:r>
            <a:br>
              <a:rPr lang="en-GB" sz="2800" b="1" dirty="0"/>
            </a:br>
            <a:r>
              <a:rPr lang="en-GB" sz="2800" b="1" dirty="0"/>
              <a:t>models of sel</a:t>
            </a:r>
            <a:r>
              <a:rPr lang="en-GB" sz="2800" b="1" dirty="0">
                <a:sym typeface="Wingdings" panose="05000000000000000000" pitchFamily="2" charset="2"/>
              </a:rPr>
              <a:t>f-development</a:t>
            </a:r>
            <a:endParaRPr lang="en-GB" sz="2800" b="1" dirty="0"/>
          </a:p>
        </p:txBody>
      </p:sp>
      <p:sp>
        <p:nvSpPr>
          <p:cNvPr id="3" name="Content Placeholder 2"/>
          <p:cNvSpPr>
            <a:spLocks noGrp="1"/>
          </p:cNvSpPr>
          <p:nvPr>
            <p:ph idx="1"/>
          </p:nvPr>
        </p:nvSpPr>
        <p:spPr>
          <a:xfrm>
            <a:off x="395536" y="1196752"/>
            <a:ext cx="8291264" cy="4929411"/>
          </a:xfrm>
        </p:spPr>
        <p:txBody>
          <a:bodyPr>
            <a:noAutofit/>
          </a:bodyPr>
          <a:lstStyle/>
          <a:p>
            <a:r>
              <a:rPr lang="en-US" sz="2400" b="1" dirty="0"/>
              <a:t>until 1930s </a:t>
            </a:r>
            <a:r>
              <a:rPr lang="en-US" sz="2400" b="1" dirty="0">
                <a:sym typeface="Wingdings" panose="05000000000000000000" pitchFamily="2" charset="2"/>
              </a:rPr>
              <a:t></a:t>
            </a:r>
            <a:r>
              <a:rPr lang="en-US" sz="2400" b="1" dirty="0"/>
              <a:t> ‘adaptive self-development’</a:t>
            </a:r>
            <a:r>
              <a:rPr lang="en-GB" sz="2400" dirty="0"/>
              <a:t>:</a:t>
            </a:r>
            <a:r>
              <a:rPr lang="en-GB" sz="2400" dirty="0">
                <a:sym typeface="Wingdings" panose="05000000000000000000" pitchFamily="2" charset="2"/>
              </a:rPr>
              <a:t> </a:t>
            </a:r>
            <a:r>
              <a:rPr lang="en-GB" sz="2400" dirty="0"/>
              <a:t>‘character’:  self-control, will-power, moral awareness, and a sense of discipline </a:t>
            </a:r>
            <a:r>
              <a:rPr lang="en-GB" sz="2400" dirty="0">
                <a:sym typeface="Wingdings" panose="05000000000000000000" pitchFamily="2" charset="2"/>
              </a:rPr>
              <a:t> implies u</a:t>
            </a:r>
            <a:r>
              <a:rPr lang="en-GB" sz="2400" dirty="0"/>
              <a:t>nconditional adaptation of the individual to fixed social norms and values. </a:t>
            </a:r>
          </a:p>
          <a:p>
            <a:r>
              <a:rPr lang="en-GB" sz="2400" b="1" dirty="0"/>
              <a:t>1930s-1960s </a:t>
            </a:r>
            <a:r>
              <a:rPr lang="en-GB" sz="2400" b="1" dirty="0">
                <a:sym typeface="Wingdings" panose="05000000000000000000" pitchFamily="2" charset="2"/>
              </a:rPr>
              <a:t></a:t>
            </a:r>
            <a:r>
              <a:rPr lang="en-GB" sz="2400" b="1" dirty="0"/>
              <a:t> ‘g</a:t>
            </a:r>
            <a:r>
              <a:rPr lang="en-US" sz="2400" b="1" dirty="0" err="1"/>
              <a:t>uided</a:t>
            </a:r>
            <a:r>
              <a:rPr lang="en-US" sz="2400" b="1" dirty="0"/>
              <a:t> self-development’</a:t>
            </a:r>
            <a:r>
              <a:rPr lang="en-US" sz="2400" dirty="0"/>
              <a:t>:</a:t>
            </a:r>
            <a:r>
              <a:rPr lang="en-GB" sz="2400" dirty="0"/>
              <a:t> ‘personality’, implying psychological standards and guidelines </a:t>
            </a:r>
            <a:r>
              <a:rPr lang="en-GB" sz="2400" dirty="0">
                <a:sym typeface="Wingdings" panose="05000000000000000000" pitchFamily="2" charset="2"/>
              </a:rPr>
              <a:t></a:t>
            </a:r>
            <a:r>
              <a:rPr lang="en-GB" sz="2400" dirty="0"/>
              <a:t> more self-responsibility for self-development </a:t>
            </a:r>
            <a:r>
              <a:rPr lang="en-GB" sz="2400" dirty="0">
                <a:sym typeface="Wingdings" panose="05000000000000000000" pitchFamily="2" charset="2"/>
              </a:rPr>
              <a:t> the ideal of </a:t>
            </a:r>
            <a:r>
              <a:rPr lang="en-GB" sz="2400" dirty="0"/>
              <a:t>internalising social norms and values in an autonomous self through subtle psychological negotiation.</a:t>
            </a:r>
          </a:p>
          <a:p>
            <a:r>
              <a:rPr lang="en-GB" sz="2400" b="1" dirty="0"/>
              <a:t>from the 1960s on </a:t>
            </a:r>
            <a:r>
              <a:rPr lang="en-GB" sz="2400" b="1" dirty="0">
                <a:sym typeface="Wingdings" panose="05000000000000000000" pitchFamily="2" charset="2"/>
              </a:rPr>
              <a:t></a:t>
            </a:r>
            <a:r>
              <a:rPr lang="en-GB" sz="2400" b="1" dirty="0"/>
              <a:t> ‘s</a:t>
            </a:r>
            <a:r>
              <a:rPr lang="en-US" sz="2400" b="1" dirty="0" err="1"/>
              <a:t>pontaneous</a:t>
            </a:r>
            <a:r>
              <a:rPr lang="en-US" sz="2400" b="1" dirty="0"/>
              <a:t> self-development’</a:t>
            </a:r>
            <a:r>
              <a:rPr lang="en-US" sz="2400" dirty="0"/>
              <a:t>: </a:t>
            </a:r>
            <a:r>
              <a:rPr lang="en-GB" sz="2400" dirty="0"/>
              <a:t>free self-realisation, personal growth and emotional self-expression </a:t>
            </a:r>
            <a:r>
              <a:rPr lang="en-GB" sz="2400" dirty="0">
                <a:sym typeface="Wingdings" panose="05000000000000000000" pitchFamily="2" charset="2"/>
              </a:rPr>
              <a:t> social barriers for the expression </a:t>
            </a:r>
            <a:r>
              <a:rPr lang="en-GB" sz="2400" dirty="0"/>
              <a:t>of the authentic and assertive self should be removed </a:t>
            </a:r>
            <a:r>
              <a:rPr lang="en-GB" sz="2400" dirty="0">
                <a:sym typeface="Wingdings" panose="05000000000000000000" pitchFamily="2" charset="2"/>
              </a:rPr>
              <a:t> permissiveness, ‘anti-authoritarian’ childrearing.</a:t>
            </a:r>
            <a:endParaRPr lang="en-GB" sz="2400" dirty="0"/>
          </a:p>
          <a:p>
            <a:pPr marL="0" indent="0">
              <a:buNone/>
            </a:pPr>
            <a:endParaRPr lang="en-GB" b="1" dirty="0"/>
          </a:p>
        </p:txBody>
      </p:sp>
    </p:spTree>
    <p:extLst>
      <p:ext uri="{BB962C8B-B14F-4D97-AF65-F5344CB8AC3E}">
        <p14:creationId xmlns:p14="http://schemas.microsoft.com/office/powerpoint/2010/main" val="1987452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130026"/>
          </a:xfrm>
        </p:spPr>
        <p:txBody>
          <a:bodyPr>
            <a:normAutofit fontScale="90000"/>
          </a:bodyPr>
          <a:lstStyle/>
          <a:p>
            <a:br>
              <a:rPr lang="en-GB" b="1" dirty="0"/>
            </a:br>
            <a:r>
              <a:rPr lang="en-GB" sz="3600" b="1" dirty="0"/>
              <a:t>The dilemmas of permissive parenting</a:t>
            </a:r>
            <a:br>
              <a:rPr lang="en-GB" sz="3600" dirty="0"/>
            </a:br>
            <a:endParaRPr lang="en-GB" sz="3600" dirty="0"/>
          </a:p>
        </p:txBody>
      </p:sp>
      <p:sp>
        <p:nvSpPr>
          <p:cNvPr id="3" name="Content Placeholder 2"/>
          <p:cNvSpPr>
            <a:spLocks noGrp="1"/>
          </p:cNvSpPr>
          <p:nvPr>
            <p:ph idx="1"/>
          </p:nvPr>
        </p:nvSpPr>
        <p:spPr>
          <a:xfrm>
            <a:off x="457200" y="692696"/>
            <a:ext cx="8363272" cy="6165304"/>
          </a:xfrm>
        </p:spPr>
        <p:txBody>
          <a:bodyPr>
            <a:noAutofit/>
          </a:bodyPr>
          <a:lstStyle/>
          <a:p>
            <a:pPr marL="0" indent="0">
              <a:buNone/>
            </a:pPr>
            <a:r>
              <a:rPr lang="en-GB" sz="1800" b="1" dirty="0"/>
              <a:t>Permissive, anti-authoritarian child-raising:</a:t>
            </a:r>
            <a:r>
              <a:rPr lang="en-GB" sz="1800" dirty="0"/>
              <a:t> </a:t>
            </a:r>
          </a:p>
          <a:p>
            <a:r>
              <a:rPr lang="en-GB" sz="1800" dirty="0"/>
              <a:t>the emotional unfolding and well-being of the child as a goal in itself;</a:t>
            </a:r>
          </a:p>
          <a:p>
            <a:r>
              <a:rPr lang="en-GB" sz="1800" dirty="0"/>
              <a:t>the environment has to adapt to the needs of the child as a being with its own will and rights;</a:t>
            </a:r>
          </a:p>
          <a:p>
            <a:r>
              <a:rPr lang="en-GB" sz="1800" dirty="0"/>
              <a:t>talking, explaining and (endless) negotiating are the modern democratic pedagogical strategies.</a:t>
            </a:r>
          </a:p>
          <a:p>
            <a:pPr marL="0" indent="0">
              <a:buNone/>
            </a:pPr>
            <a:r>
              <a:rPr lang="en-GB" sz="1800" b="1" dirty="0"/>
              <a:t>Complicating the role of parents:</a:t>
            </a:r>
          </a:p>
          <a:p>
            <a:r>
              <a:rPr lang="en-US" sz="1800" dirty="0"/>
              <a:t>They are supposed to be available for the child, to consider its needs and well-being, and to stimulate its optimal development and schooling, but they should not discipline or shape the child.</a:t>
            </a:r>
          </a:p>
          <a:p>
            <a:r>
              <a:rPr lang="en-US" sz="1800" dirty="0"/>
              <a:t>Can </a:t>
            </a:r>
            <a:r>
              <a:rPr lang="en-GB" sz="1800" dirty="0"/>
              <a:t>children deal with the freedom which is offered to them in modern education? </a:t>
            </a:r>
            <a:r>
              <a:rPr lang="en-GB" sz="1800" dirty="0">
                <a:sym typeface="Wingdings" panose="05000000000000000000" pitchFamily="2" charset="2"/>
              </a:rPr>
              <a:t> s</a:t>
            </a:r>
            <a:r>
              <a:rPr lang="en-GB" sz="1800" dirty="0"/>
              <a:t>pontaneous self-development as a risky obstacle course, where anything can go wrong ‘along the way’ and which raises a lot of uncertainty among parents about how far their permissibility should go and at what point they should draw a line (childrearing as risk-control).</a:t>
            </a:r>
          </a:p>
          <a:p>
            <a:r>
              <a:rPr lang="en-GB" sz="1800" dirty="0"/>
              <a:t>The ‘pampered child syndrome’: the spoilt child, who doesn’t know of any boundaries because it assumes that everything is negotiable, who is egocentric and irresponsible, who cannot deal with disappointments because it has only heard praise for anything it does, and who in fact is not prepared for the requirements of the adult world (and neoliberal achievement society). </a:t>
            </a:r>
          </a:p>
          <a:p>
            <a:pPr marL="0" indent="0">
              <a:buNone/>
            </a:pPr>
            <a:endParaRPr lang="en-GB" sz="6400" dirty="0"/>
          </a:p>
          <a:p>
            <a:pPr marL="0" indent="0">
              <a:buNone/>
            </a:pPr>
            <a:endParaRPr lang="en-US" sz="5600" b="1" dirty="0"/>
          </a:p>
          <a:p>
            <a:endParaRPr lang="en-GB" dirty="0"/>
          </a:p>
          <a:p>
            <a:endParaRPr lang="en-GB" dirty="0"/>
          </a:p>
        </p:txBody>
      </p:sp>
    </p:spTree>
    <p:extLst>
      <p:ext uri="{BB962C8B-B14F-4D97-AF65-F5344CB8AC3E}">
        <p14:creationId xmlns:p14="http://schemas.microsoft.com/office/powerpoint/2010/main" val="32872331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Critical voices</a:t>
            </a:r>
            <a:br>
              <a:rPr lang="en-US" b="1" dirty="0"/>
            </a:br>
            <a:endParaRPr lang="nl-NL" dirty="0"/>
          </a:p>
        </p:txBody>
      </p:sp>
      <p:sp>
        <p:nvSpPr>
          <p:cNvPr id="3" name="Content Placeholder 2"/>
          <p:cNvSpPr>
            <a:spLocks noGrp="1"/>
          </p:cNvSpPr>
          <p:nvPr>
            <p:ph idx="1"/>
          </p:nvPr>
        </p:nvSpPr>
        <p:spPr>
          <a:xfrm>
            <a:off x="436445" y="1154448"/>
            <a:ext cx="8250355" cy="4971715"/>
          </a:xfrm>
        </p:spPr>
        <p:txBody>
          <a:bodyPr>
            <a:noAutofit/>
          </a:bodyPr>
          <a:lstStyle/>
          <a:p>
            <a:pPr marL="0" indent="0">
              <a:buNone/>
            </a:pPr>
            <a:r>
              <a:rPr lang="en-GB" sz="1800" b="1" dirty="0"/>
              <a:t>Increasing demand for expert advice which, however, cannot provide certainty</a:t>
            </a:r>
            <a:r>
              <a:rPr lang="en-GB" sz="1800" dirty="0"/>
              <a:t>: </a:t>
            </a:r>
          </a:p>
          <a:p>
            <a:r>
              <a:rPr lang="en-GB" sz="1800"/>
              <a:t>Expert advice </a:t>
            </a:r>
            <a:r>
              <a:rPr lang="en-GB" sz="1800" dirty="0"/>
              <a:t>is versatile, contradictory and leaves the final decision to parents </a:t>
            </a:r>
            <a:r>
              <a:rPr lang="en-GB" sz="1800" dirty="0">
                <a:sym typeface="Wingdings" panose="05000000000000000000" pitchFamily="2" charset="2"/>
              </a:rPr>
              <a:t> </a:t>
            </a:r>
            <a:r>
              <a:rPr lang="en-GB" sz="1800" dirty="0"/>
              <a:t>no solution for uncertainty and doubt. </a:t>
            </a:r>
            <a:endParaRPr lang="en-GB" sz="1800" dirty="0">
              <a:sym typeface="Wingdings" panose="05000000000000000000" pitchFamily="2" charset="2"/>
            </a:endParaRPr>
          </a:p>
          <a:p>
            <a:r>
              <a:rPr lang="en-GB" sz="1800" dirty="0">
                <a:sym typeface="Wingdings" panose="05000000000000000000" pitchFamily="2" charset="2"/>
              </a:rPr>
              <a:t>Implicit norms of experts </a:t>
            </a:r>
            <a:r>
              <a:rPr lang="en-US" sz="1800" dirty="0"/>
              <a:t>reinforce parental uncertainty and insecurity and even fuel new worries </a:t>
            </a:r>
            <a:r>
              <a:rPr lang="en-US" sz="1800" dirty="0">
                <a:sym typeface="Wingdings" panose="05000000000000000000" pitchFamily="2" charset="2"/>
              </a:rPr>
              <a:t> </a:t>
            </a:r>
            <a:r>
              <a:rPr lang="en-US" sz="1800" dirty="0"/>
              <a:t>mothers struggling with anxiety and feelings of guilt about their role as educators, because they have internalized certain ideals of the ‘perfect parent’ while at the same time they cannot meet the (continuously raised) standards which are suggested by the experts.</a:t>
            </a:r>
          </a:p>
          <a:p>
            <a:pPr marL="0" indent="0">
              <a:buNone/>
            </a:pPr>
            <a:endParaRPr lang="en-US" sz="1800" b="1" dirty="0"/>
          </a:p>
          <a:p>
            <a:pPr marL="0" indent="0">
              <a:buNone/>
            </a:pPr>
            <a:r>
              <a:rPr lang="en-US" sz="1800" b="1" dirty="0"/>
              <a:t>J. Harris</a:t>
            </a:r>
            <a:r>
              <a:rPr lang="en-US" sz="1800" dirty="0"/>
              <a:t> (1998). </a:t>
            </a:r>
            <a:r>
              <a:rPr lang="en-US" sz="1800" i="1" dirty="0"/>
              <a:t>The Nurture Assumption: Why Children Turn Out the Way They Do</a:t>
            </a:r>
            <a:r>
              <a:rPr lang="en-US" sz="1800" dirty="0"/>
              <a:t>. </a:t>
            </a:r>
          </a:p>
          <a:p>
            <a:pPr marL="0" indent="0">
              <a:buNone/>
            </a:pPr>
            <a:r>
              <a:rPr lang="en-US" sz="1800" b="1" dirty="0"/>
              <a:t>F. </a:t>
            </a:r>
            <a:r>
              <a:rPr lang="en-US" sz="1800" b="1" dirty="0" err="1"/>
              <a:t>Furedi</a:t>
            </a:r>
            <a:r>
              <a:rPr lang="en-US" sz="1800" dirty="0"/>
              <a:t> (2001). </a:t>
            </a:r>
            <a:r>
              <a:rPr lang="en-US" sz="1600" i="1" dirty="0"/>
              <a:t>Paranoid parenting: Why ignoring the experts may be best for your child</a:t>
            </a:r>
            <a:r>
              <a:rPr lang="en-US" sz="1600" dirty="0"/>
              <a:t>.</a:t>
            </a:r>
          </a:p>
          <a:p>
            <a:pPr marL="0" indent="0">
              <a:buNone/>
            </a:pPr>
            <a:r>
              <a:rPr lang="en-US" sz="1800" b="1" dirty="0"/>
              <a:t>J. Warner</a:t>
            </a:r>
            <a:r>
              <a:rPr lang="en-US" sz="1800" dirty="0"/>
              <a:t> (2005). </a:t>
            </a:r>
            <a:r>
              <a:rPr lang="en-US" sz="1800" i="1" dirty="0"/>
              <a:t>Perfect madness: Motherhood in the age of anxiety</a:t>
            </a:r>
            <a:r>
              <a:rPr lang="en-US" sz="1800" dirty="0"/>
              <a:t>.</a:t>
            </a:r>
          </a:p>
          <a:p>
            <a:pPr marL="0" indent="0">
              <a:buNone/>
            </a:pPr>
            <a:endParaRPr lang="en-US" sz="1800" dirty="0"/>
          </a:p>
          <a:p>
            <a:pPr marL="0" indent="0">
              <a:buNone/>
            </a:pPr>
            <a:r>
              <a:rPr lang="en-US" sz="1800" dirty="0"/>
              <a:t>The influence of parents has been overrated since a large part of the socialization of the child takes place outside of the nuclear family, in particular in the interaction with other children.</a:t>
            </a:r>
          </a:p>
          <a:p>
            <a:endParaRPr lang="nl-NL" dirty="0"/>
          </a:p>
        </p:txBody>
      </p:sp>
      <p:sp>
        <p:nvSpPr>
          <p:cNvPr id="4" name="Down Arrow 3"/>
          <p:cNvSpPr/>
          <p:nvPr/>
        </p:nvSpPr>
        <p:spPr>
          <a:xfrm>
            <a:off x="194129" y="4725144"/>
            <a:ext cx="242316"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948567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What are feral children and why have they raised interest?</a:t>
            </a:r>
          </a:p>
        </p:txBody>
      </p:sp>
      <p:sp>
        <p:nvSpPr>
          <p:cNvPr id="3" name="Content Placeholder 2"/>
          <p:cNvSpPr>
            <a:spLocks noGrp="1"/>
          </p:cNvSpPr>
          <p:nvPr>
            <p:ph idx="1"/>
          </p:nvPr>
        </p:nvSpPr>
        <p:spPr>
          <a:xfrm>
            <a:off x="323528" y="1772816"/>
            <a:ext cx="8363272" cy="5184576"/>
          </a:xfrm>
        </p:spPr>
        <p:txBody>
          <a:bodyPr>
            <a:normAutofit fontScale="55000" lnSpcReduction="20000"/>
          </a:bodyPr>
          <a:lstStyle/>
          <a:p>
            <a:pPr marL="0" indent="0">
              <a:buNone/>
            </a:pPr>
            <a:r>
              <a:rPr lang="en-US" sz="3600" b="1" dirty="0"/>
              <a:t>Stories about feral children (realities and myths): </a:t>
            </a:r>
            <a:endParaRPr lang="nl-NL" sz="3600" b="1" dirty="0"/>
          </a:p>
          <a:p>
            <a:r>
              <a:rPr lang="en-US" sz="3600" dirty="0"/>
              <a:t>Children raised by wolves or other animals. </a:t>
            </a:r>
            <a:endParaRPr lang="nl-NL" sz="3600" dirty="0"/>
          </a:p>
          <a:p>
            <a:r>
              <a:rPr lang="en-US" sz="3600" dirty="0"/>
              <a:t>Children who have grown up in isolation in forests (Wild Boy of </a:t>
            </a:r>
            <a:r>
              <a:rPr lang="en-US" sz="3600" dirty="0" err="1"/>
              <a:t>Aveyron</a:t>
            </a:r>
            <a:r>
              <a:rPr lang="en-US" sz="3600" dirty="0"/>
              <a:t>).</a:t>
            </a:r>
            <a:endParaRPr lang="nl-NL" sz="3600" dirty="0"/>
          </a:p>
          <a:p>
            <a:r>
              <a:rPr lang="en-US" sz="3600" dirty="0"/>
              <a:t>Children isolated and/or held in captivity in society (Genie).</a:t>
            </a:r>
          </a:p>
          <a:p>
            <a:pPr marL="0" indent="0">
              <a:buNone/>
            </a:pPr>
            <a:r>
              <a:rPr lang="en-US" sz="3600" dirty="0"/>
              <a:t> </a:t>
            </a:r>
            <a:endParaRPr lang="nl-NL" sz="3600" dirty="0"/>
          </a:p>
          <a:p>
            <a:pPr marL="0" indent="0">
              <a:buNone/>
            </a:pPr>
            <a:r>
              <a:rPr lang="en-US" sz="3600" dirty="0"/>
              <a:t>The interest for feral children throws light on </a:t>
            </a:r>
            <a:r>
              <a:rPr lang="en-US" sz="3600" b="1" dirty="0"/>
              <a:t>the historically changing ways of thinking</a:t>
            </a:r>
            <a:r>
              <a:rPr lang="en-US" sz="3600" dirty="0"/>
              <a:t> about: </a:t>
            </a:r>
          </a:p>
          <a:p>
            <a:pPr>
              <a:buFontTx/>
              <a:buChar char="-"/>
            </a:pPr>
            <a:r>
              <a:rPr lang="en-US" sz="3600" dirty="0"/>
              <a:t>what makes human beings human; </a:t>
            </a:r>
          </a:p>
          <a:p>
            <a:pPr>
              <a:buFontTx/>
              <a:buChar char="-"/>
            </a:pPr>
            <a:r>
              <a:rPr lang="en-US" sz="3600" dirty="0"/>
              <a:t>the boundary between humans and animals; </a:t>
            </a:r>
          </a:p>
          <a:p>
            <a:pPr>
              <a:buFontTx/>
              <a:buChar char="-"/>
            </a:pPr>
            <a:r>
              <a:rPr lang="en-US" sz="3600" dirty="0"/>
              <a:t>human development and the influence of child-rearing, education and socialization </a:t>
            </a:r>
            <a:r>
              <a:rPr lang="en-US" sz="3600" dirty="0">
                <a:sym typeface="Wingdings" panose="05000000000000000000" pitchFamily="2" charset="2"/>
              </a:rPr>
              <a:t> </a:t>
            </a:r>
            <a:r>
              <a:rPr lang="en-US" sz="3600" dirty="0"/>
              <a:t>to what extent can human beings be designed?</a:t>
            </a:r>
          </a:p>
          <a:p>
            <a:pPr>
              <a:buFontTx/>
              <a:buChar char="-"/>
            </a:pPr>
            <a:r>
              <a:rPr lang="en-US" sz="3600" dirty="0"/>
              <a:t>the role of nature and culture/nurture;</a:t>
            </a:r>
          </a:p>
          <a:p>
            <a:pPr>
              <a:buFontTx/>
              <a:buChar char="-"/>
            </a:pPr>
            <a:r>
              <a:rPr lang="en-US" sz="3600" dirty="0"/>
              <a:t>evolutionary perspectives on human beings: the wild child as an atavism, a return of what primitive man might have been before the development of culture.</a:t>
            </a:r>
            <a:endParaRPr lang="nl-NL" sz="3600" dirty="0"/>
          </a:p>
          <a:p>
            <a:endParaRPr lang="en-GB" dirty="0"/>
          </a:p>
        </p:txBody>
      </p:sp>
    </p:spTree>
    <p:extLst>
      <p:ext uri="{BB962C8B-B14F-4D97-AF65-F5344CB8AC3E}">
        <p14:creationId xmlns:p14="http://schemas.microsoft.com/office/powerpoint/2010/main" val="4082152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Autofit/>
          </a:bodyPr>
          <a:lstStyle/>
          <a:p>
            <a:r>
              <a:rPr lang="en-US" sz="4000" b="1" dirty="0"/>
              <a:t>Various views on feral children </a:t>
            </a:r>
            <a:br>
              <a:rPr lang="en-US" sz="4000" b="1" dirty="0"/>
            </a:br>
            <a:endParaRPr lang="en-GB" sz="4000" b="1" dirty="0"/>
          </a:p>
        </p:txBody>
      </p:sp>
      <p:sp>
        <p:nvSpPr>
          <p:cNvPr id="3" name="Content Placeholder 2"/>
          <p:cNvSpPr>
            <a:spLocks noGrp="1"/>
          </p:cNvSpPr>
          <p:nvPr>
            <p:ph idx="1"/>
          </p:nvPr>
        </p:nvSpPr>
        <p:spPr>
          <a:xfrm>
            <a:off x="395536" y="1124744"/>
            <a:ext cx="8291264" cy="5001419"/>
          </a:xfrm>
        </p:spPr>
        <p:txBody>
          <a:bodyPr>
            <a:normAutofit fontScale="25000" lnSpcReduction="20000"/>
          </a:bodyPr>
          <a:lstStyle/>
          <a:p>
            <a:r>
              <a:rPr lang="en-US" sz="8000" b="1" dirty="0"/>
              <a:t>Early modern period</a:t>
            </a:r>
            <a:r>
              <a:rPr lang="en-US" sz="8000" dirty="0"/>
              <a:t>: feral children undermined the idea of man with God-given innate ideas (</a:t>
            </a:r>
            <a:r>
              <a:rPr lang="en-US" sz="8000" i="1" dirty="0" err="1"/>
              <a:t>ideae</a:t>
            </a:r>
            <a:r>
              <a:rPr lang="en-US" sz="8000" i="1" dirty="0"/>
              <a:t> </a:t>
            </a:r>
            <a:r>
              <a:rPr lang="en-US" sz="8000" i="1" dirty="0" err="1"/>
              <a:t>innatae</a:t>
            </a:r>
            <a:r>
              <a:rPr lang="en-US" sz="8000" dirty="0"/>
              <a:t>); the idea that human nature has been made by God.</a:t>
            </a:r>
          </a:p>
          <a:p>
            <a:r>
              <a:rPr lang="en-US" sz="8000" b="1" dirty="0"/>
              <a:t>Enlightenment</a:t>
            </a:r>
            <a:r>
              <a:rPr lang="en-US" sz="8000" dirty="0"/>
              <a:t>: </a:t>
            </a:r>
          </a:p>
          <a:p>
            <a:pPr marL="400050" lvl="1" indent="0">
              <a:buNone/>
            </a:pPr>
            <a:r>
              <a:rPr lang="en-US" sz="8000" dirty="0">
                <a:sym typeface="Wingdings" panose="05000000000000000000" pitchFamily="2" charset="2"/>
              </a:rPr>
              <a:t></a:t>
            </a:r>
            <a:r>
              <a:rPr lang="en-US" sz="8000" dirty="0"/>
              <a:t> Empiricism (Locke):</a:t>
            </a:r>
            <a:r>
              <a:rPr lang="en-US" sz="8000" dirty="0">
                <a:sym typeface="Wingdings"/>
              </a:rPr>
              <a:t> </a:t>
            </a:r>
            <a:r>
              <a:rPr lang="en-US" sz="8000" dirty="0"/>
              <a:t>child as ‘tabula rasa’ and the possibility of compensatory education: human beings are open for development and improvement; </a:t>
            </a:r>
          </a:p>
          <a:p>
            <a:pPr marL="400050" lvl="1" indent="0">
              <a:buNone/>
            </a:pPr>
            <a:r>
              <a:rPr lang="en-US" sz="8000" dirty="0">
                <a:sym typeface="Wingdings" panose="05000000000000000000" pitchFamily="2" charset="2"/>
              </a:rPr>
              <a:t> </a:t>
            </a:r>
            <a:r>
              <a:rPr lang="en-US" sz="8000" dirty="0"/>
              <a:t>Naturalism (Carl </a:t>
            </a:r>
            <a:r>
              <a:rPr lang="en-US" sz="8000" dirty="0" err="1"/>
              <a:t>Linaeus</a:t>
            </a:r>
            <a:r>
              <a:rPr lang="en-US" sz="8000" dirty="0"/>
              <a:t>): wild children compared to animals, as an intermediate stage between primates and human beings. </a:t>
            </a:r>
            <a:endParaRPr lang="nl-NL" sz="8000" dirty="0"/>
          </a:p>
          <a:p>
            <a:r>
              <a:rPr lang="en-US" sz="8000" b="1" dirty="0"/>
              <a:t>19th century</a:t>
            </a:r>
            <a:r>
              <a:rPr lang="en-US" sz="8000" dirty="0"/>
              <a:t>: nature-nurture discussion </a:t>
            </a:r>
            <a:r>
              <a:rPr lang="nl-NL" sz="8000" dirty="0">
                <a:sym typeface="Wingdings"/>
              </a:rPr>
              <a:t></a:t>
            </a:r>
            <a:r>
              <a:rPr lang="en-US" sz="8000" dirty="0"/>
              <a:t> Are the defects of feral children caused by social isolation or were these children mentally defective to begin with and was the isolation a consequence of these defects? (Both perspectives to be found in the discussion about the Wild Boy of </a:t>
            </a:r>
            <a:r>
              <a:rPr lang="en-US" sz="8000" dirty="0" err="1"/>
              <a:t>Aveyron</a:t>
            </a:r>
            <a:r>
              <a:rPr lang="en-US" sz="8000" dirty="0"/>
              <a:t>.) </a:t>
            </a:r>
            <a:endParaRPr lang="nl-NL" sz="8000" dirty="0"/>
          </a:p>
          <a:p>
            <a:r>
              <a:rPr lang="en-US" sz="8000" b="1" dirty="0"/>
              <a:t>Present-day ‘wild’ children</a:t>
            </a:r>
            <a:r>
              <a:rPr lang="en-US" sz="8000" dirty="0"/>
              <a:t>: in fact children who have been locked up and isolated </a:t>
            </a:r>
            <a:r>
              <a:rPr lang="nl-NL" sz="8000" dirty="0">
                <a:sym typeface="Wingdings"/>
              </a:rPr>
              <a:t></a:t>
            </a:r>
            <a:r>
              <a:rPr lang="en-US" sz="8000" dirty="0"/>
              <a:t> Explanations in terms of modern developmental psychology which focus on the sequence and irreversibility of certain developmental stages (related to the growth of the brain) and the importance of social interaction to stimulate abilities (language, symbolic thinking, having a ‘theory of mind’: imagining that others have intentions and feelings). </a:t>
            </a:r>
            <a:endParaRPr lang="nl-NL" sz="8000" dirty="0"/>
          </a:p>
          <a:p>
            <a:endParaRPr lang="en-GB" sz="7200" dirty="0"/>
          </a:p>
        </p:txBody>
      </p:sp>
    </p:spTree>
    <p:extLst>
      <p:ext uri="{BB962C8B-B14F-4D97-AF65-F5344CB8AC3E}">
        <p14:creationId xmlns:p14="http://schemas.microsoft.com/office/powerpoint/2010/main" val="2743875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a:t>Pinel’s</a:t>
            </a:r>
            <a:r>
              <a:rPr lang="en-GB" b="1" dirty="0"/>
              <a:t> and </a:t>
            </a:r>
            <a:r>
              <a:rPr lang="en-GB" b="1" dirty="0" err="1"/>
              <a:t>Itard’s</a:t>
            </a:r>
            <a:r>
              <a:rPr lang="en-GB" b="1" dirty="0"/>
              <a:t> view of </a:t>
            </a:r>
            <a:br>
              <a:rPr lang="en-GB" b="1" dirty="0"/>
            </a:br>
            <a:r>
              <a:rPr lang="en-US" b="1" dirty="0"/>
              <a:t>the Wild Boy of </a:t>
            </a:r>
            <a:r>
              <a:rPr lang="en-US" b="1" dirty="0" err="1"/>
              <a:t>Aveyron</a:t>
            </a:r>
            <a:endParaRPr lang="en-GB" b="1" dirty="0"/>
          </a:p>
        </p:txBody>
      </p:sp>
      <p:sp>
        <p:nvSpPr>
          <p:cNvPr id="3" name="Content Placeholder 2"/>
          <p:cNvSpPr>
            <a:spLocks noGrp="1"/>
          </p:cNvSpPr>
          <p:nvPr>
            <p:ph idx="1"/>
          </p:nvPr>
        </p:nvSpPr>
        <p:spPr/>
        <p:txBody>
          <a:bodyPr>
            <a:noAutofit/>
          </a:bodyPr>
          <a:lstStyle/>
          <a:p>
            <a:pPr marL="0" indent="0">
              <a:buNone/>
            </a:pPr>
            <a:r>
              <a:rPr lang="en-US" sz="1800" dirty="0"/>
              <a:t>Physician (alienist) Philippe </a:t>
            </a:r>
            <a:r>
              <a:rPr lang="en-US" sz="1800" dirty="0" err="1"/>
              <a:t>Pinel</a:t>
            </a:r>
            <a:r>
              <a:rPr lang="en-US" sz="1800" dirty="0"/>
              <a:t> (mental asylum): Victor is a congenital idiot, who cannot be ‘cured’. </a:t>
            </a:r>
          </a:p>
          <a:p>
            <a:pPr marL="0" indent="0">
              <a:buNone/>
            </a:pPr>
            <a:r>
              <a:rPr lang="en-US" sz="1800" dirty="0"/>
              <a:t>				</a:t>
            </a:r>
          </a:p>
          <a:p>
            <a:pPr marL="0" indent="0">
              <a:buNone/>
            </a:pPr>
            <a:r>
              <a:rPr lang="en-US" sz="1800" dirty="0"/>
              <a:t>Physician and pedagogue Jean </a:t>
            </a:r>
            <a:r>
              <a:rPr lang="en-US" sz="1800" dirty="0" err="1"/>
              <a:t>Itard</a:t>
            </a:r>
            <a:r>
              <a:rPr lang="en-US" sz="1800" dirty="0"/>
              <a:t> (Institute for Deaf-Mutes):</a:t>
            </a:r>
            <a:r>
              <a:rPr lang="en-US" sz="1800" b="1" dirty="0"/>
              <a:t> </a:t>
            </a:r>
            <a:r>
              <a:rPr lang="en-US" sz="1800" dirty="0"/>
              <a:t>Victor is like a deaf-mute and can be educated into a normal human being. </a:t>
            </a:r>
          </a:p>
          <a:p>
            <a:pPr marL="0" indent="0">
              <a:buNone/>
            </a:pPr>
            <a:endParaRPr lang="en-US" sz="1800" dirty="0"/>
          </a:p>
          <a:p>
            <a:pPr marL="0" indent="0">
              <a:buNone/>
            </a:pPr>
            <a:r>
              <a:rPr lang="en-US" sz="1800" dirty="0"/>
              <a:t>One of the earliest empirical reports about a pedagogical experiment. (Pedagogy used to be </a:t>
            </a:r>
            <a:r>
              <a:rPr lang="en-US" sz="1800" dirty="0" err="1"/>
              <a:t>philosohical</a:t>
            </a:r>
            <a:r>
              <a:rPr lang="en-US" sz="1800" dirty="0"/>
              <a:t> and followed historical examples. Rousseau’s </a:t>
            </a:r>
            <a:r>
              <a:rPr lang="en-US" sz="1800" i="1" dirty="0"/>
              <a:t>Emile, </a:t>
            </a:r>
            <a:r>
              <a:rPr lang="en-US" sz="1800" i="1" dirty="0" err="1"/>
              <a:t>ou</a:t>
            </a:r>
            <a:r>
              <a:rPr lang="en-US" sz="1800" i="1" dirty="0"/>
              <a:t> de </a:t>
            </a:r>
            <a:r>
              <a:rPr lang="en-US" sz="1800" i="1" dirty="0" err="1"/>
              <a:t>l’éducation</a:t>
            </a:r>
            <a:r>
              <a:rPr lang="en-US" sz="1800" i="1" dirty="0"/>
              <a:t> </a:t>
            </a:r>
            <a:r>
              <a:rPr lang="en-US" sz="1800" dirty="0"/>
              <a:t>(1762): one of the first imagined pedagogical  experiments.)</a:t>
            </a:r>
          </a:p>
          <a:p>
            <a:pPr marL="0" indent="0">
              <a:buNone/>
            </a:pPr>
            <a:endParaRPr lang="en-US" sz="1800" dirty="0"/>
          </a:p>
          <a:p>
            <a:pPr marL="0" indent="0">
              <a:buNone/>
            </a:pPr>
            <a:r>
              <a:rPr lang="en-US" sz="1800" dirty="0" err="1"/>
              <a:t>Itard</a:t>
            </a:r>
            <a:r>
              <a:rPr lang="en-US" sz="1800" dirty="0"/>
              <a:t> (and </a:t>
            </a:r>
            <a:r>
              <a:rPr lang="en-US" sz="1800" dirty="0" err="1"/>
              <a:t>Pinel</a:t>
            </a:r>
            <a:r>
              <a:rPr lang="en-US" sz="1800" dirty="0"/>
              <a:t>) belonged to </a:t>
            </a:r>
            <a:r>
              <a:rPr lang="en-US" sz="1800" b="1" dirty="0"/>
              <a:t>the </a:t>
            </a:r>
            <a:r>
              <a:rPr lang="en-US" sz="1800" b="1" i="1" dirty="0"/>
              <a:t>Ideologues</a:t>
            </a:r>
            <a:r>
              <a:rPr lang="en-US" sz="1800" dirty="0"/>
              <a:t> </a:t>
            </a:r>
            <a:r>
              <a:rPr lang="en-US" sz="1800" dirty="0">
                <a:sym typeface="Wingdings" panose="05000000000000000000" pitchFamily="2" charset="2"/>
              </a:rPr>
              <a:t> </a:t>
            </a:r>
            <a:r>
              <a:rPr lang="en-US" sz="1800" dirty="0"/>
              <a:t>putting into practice the educational implications of </a:t>
            </a:r>
            <a:r>
              <a:rPr lang="en-US" sz="1800" b="1" dirty="0"/>
              <a:t>sensualist philosophy</a:t>
            </a:r>
            <a:r>
              <a:rPr lang="en-US" sz="1800" dirty="0"/>
              <a:t>: Man born without innate ideas and shaped by the environment </a:t>
            </a:r>
            <a:r>
              <a:rPr lang="en-US" sz="1800" dirty="0">
                <a:sym typeface="Wingdings" panose="05000000000000000000" pitchFamily="2" charset="2"/>
              </a:rPr>
              <a:t> W</a:t>
            </a:r>
            <a:r>
              <a:rPr lang="en-US" sz="1800" dirty="0"/>
              <a:t>ild children (and in fact any primitive man) can be socialized and cultivated through a compensating education in order to make good what they had  missed and to repair defects. </a:t>
            </a:r>
          </a:p>
        </p:txBody>
      </p:sp>
      <p:sp>
        <p:nvSpPr>
          <p:cNvPr id="4" name="Up-Down Arrow 3"/>
          <p:cNvSpPr/>
          <p:nvPr/>
        </p:nvSpPr>
        <p:spPr>
          <a:xfrm>
            <a:off x="3009499" y="1988840"/>
            <a:ext cx="121158" cy="49607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Down Arrow 4"/>
          <p:cNvSpPr/>
          <p:nvPr/>
        </p:nvSpPr>
        <p:spPr>
          <a:xfrm>
            <a:off x="5724128" y="2996952"/>
            <a:ext cx="108012" cy="538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17317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The central role of education in enlightenment thinking about man (1)</a:t>
            </a:r>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Traditional (religiously inspired) assumptions about children</a:t>
            </a:r>
            <a:r>
              <a:rPr lang="en-US" dirty="0"/>
              <a:t>: </a:t>
            </a:r>
          </a:p>
          <a:p>
            <a:pPr marL="0" indent="0">
              <a:buNone/>
            </a:pPr>
            <a:r>
              <a:rPr lang="en-US" dirty="0"/>
              <a:t>man is burdened by original sin </a:t>
            </a:r>
            <a:r>
              <a:rPr lang="en-US" dirty="0">
                <a:sym typeface="Wingdings" panose="05000000000000000000" pitchFamily="2" charset="2"/>
              </a:rPr>
              <a:t> children are </a:t>
            </a:r>
            <a:r>
              <a:rPr lang="en-US" dirty="0"/>
              <a:t>born wicked, if not evil </a:t>
            </a:r>
            <a:r>
              <a:rPr lang="en-US" dirty="0">
                <a:sym typeface="Wingdings" panose="05000000000000000000" pitchFamily="2" charset="2"/>
              </a:rPr>
              <a:t> education is </a:t>
            </a:r>
            <a:r>
              <a:rPr lang="en-US" dirty="0"/>
              <a:t>disciplining, breaking the will of the ‘little tyrants’ and keeping the little bastards under. (Historic paintings of children with dogs and parrots </a:t>
            </a:r>
            <a:r>
              <a:rPr lang="en-US" dirty="0">
                <a:sym typeface="Wingdings" panose="05000000000000000000" pitchFamily="2" charset="2"/>
              </a:rPr>
              <a:t> upbringing as training and they should imitate adult behavior</a:t>
            </a:r>
            <a:r>
              <a:rPr lang="en-US" dirty="0"/>
              <a:t>.)</a:t>
            </a:r>
          </a:p>
          <a:p>
            <a:pPr marL="0" indent="0">
              <a:buNone/>
            </a:pPr>
            <a:endParaRPr lang="en-US" dirty="0"/>
          </a:p>
          <a:p>
            <a:pPr marL="0" indent="0">
              <a:buNone/>
            </a:pPr>
            <a:endParaRPr lang="en-US" dirty="0"/>
          </a:p>
          <a:p>
            <a:pPr marL="0" indent="0">
              <a:buNone/>
            </a:pPr>
            <a:endParaRPr lang="en-US" b="1" dirty="0"/>
          </a:p>
          <a:p>
            <a:pPr marL="0" indent="0">
              <a:buNone/>
            </a:pPr>
            <a:r>
              <a:rPr lang="en-US" b="1" dirty="0"/>
              <a:t>Enlightened pedagogical optimism:</a:t>
            </a:r>
          </a:p>
          <a:p>
            <a:pPr>
              <a:buFontTx/>
              <a:buChar char="-"/>
            </a:pPr>
            <a:r>
              <a:rPr lang="en-US" dirty="0"/>
              <a:t>man as a being who which is inherently good and the child as an innocent and pure soul, who can be shaped;</a:t>
            </a:r>
          </a:p>
          <a:p>
            <a:pPr>
              <a:buFontTx/>
              <a:buChar char="-"/>
            </a:pPr>
            <a:r>
              <a:rPr lang="en-US" dirty="0"/>
              <a:t>education of children as the key to the improvement and progress of mankind.</a:t>
            </a:r>
          </a:p>
          <a:p>
            <a:pPr marL="0" indent="0">
              <a:buNone/>
            </a:pPr>
            <a:endParaRPr lang="en-US" dirty="0"/>
          </a:p>
          <a:p>
            <a:endParaRPr lang="en-GB" dirty="0"/>
          </a:p>
        </p:txBody>
      </p:sp>
      <p:sp>
        <p:nvSpPr>
          <p:cNvPr id="4" name="Up-Down Arrow 3"/>
          <p:cNvSpPr/>
          <p:nvPr/>
        </p:nvSpPr>
        <p:spPr>
          <a:xfrm>
            <a:off x="4314401" y="3140968"/>
            <a:ext cx="417748" cy="115212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71141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t>The central role of education in enlightenment thinking about man (2)</a:t>
            </a:r>
            <a:endParaRPr lang="nl-NL" sz="3600" b="1" dirty="0"/>
          </a:p>
        </p:txBody>
      </p:sp>
      <p:sp>
        <p:nvSpPr>
          <p:cNvPr id="3" name="Content Placeholder 2"/>
          <p:cNvSpPr>
            <a:spLocks noGrp="1"/>
          </p:cNvSpPr>
          <p:nvPr>
            <p:ph idx="1"/>
          </p:nvPr>
        </p:nvSpPr>
        <p:spPr/>
        <p:txBody>
          <a:bodyPr>
            <a:noAutofit/>
          </a:bodyPr>
          <a:lstStyle/>
          <a:p>
            <a:pPr marL="0" indent="0">
              <a:buNone/>
            </a:pPr>
            <a:r>
              <a:rPr lang="en-US" sz="1800" b="1" dirty="0"/>
              <a:t>John Locke </a:t>
            </a:r>
            <a:r>
              <a:rPr lang="en-US" sz="1800" dirty="0"/>
              <a:t>(</a:t>
            </a:r>
            <a:r>
              <a:rPr lang="en-US" sz="1800" i="1" dirty="0"/>
              <a:t>Some thoughts concerning education</a:t>
            </a:r>
            <a:r>
              <a:rPr lang="en-US" sz="1800" dirty="0"/>
              <a:t>, 1693) </a:t>
            </a:r>
          </a:p>
          <a:p>
            <a:pPr marL="0" indent="0">
              <a:buNone/>
            </a:pPr>
            <a:r>
              <a:rPr lang="en-US" sz="1800" b="1" dirty="0"/>
              <a:t>Jean-Jacques Rousseau</a:t>
            </a:r>
            <a:r>
              <a:rPr lang="en-US" sz="1800" dirty="0"/>
              <a:t> (</a:t>
            </a:r>
            <a:r>
              <a:rPr lang="en-US" sz="1800" i="1" dirty="0" err="1"/>
              <a:t>Émile</a:t>
            </a:r>
            <a:r>
              <a:rPr lang="en-US" sz="1800" i="1" dirty="0"/>
              <a:t>, </a:t>
            </a:r>
            <a:r>
              <a:rPr lang="en-US" sz="1800" i="1" dirty="0" err="1"/>
              <a:t>ou</a:t>
            </a:r>
            <a:r>
              <a:rPr lang="en-US" sz="1800" i="1" dirty="0"/>
              <a:t> de </a:t>
            </a:r>
            <a:r>
              <a:rPr lang="en-US" sz="1800" i="1" dirty="0" err="1"/>
              <a:t>l’éducation</a:t>
            </a:r>
            <a:r>
              <a:rPr lang="en-US" sz="1800" dirty="0"/>
              <a:t>, 1762): </a:t>
            </a:r>
          </a:p>
          <a:p>
            <a:pPr>
              <a:buFontTx/>
              <a:buChar char="-"/>
            </a:pPr>
            <a:r>
              <a:rPr lang="en-US" sz="1800" dirty="0"/>
              <a:t>the child’s inner nature as essentially good and not spoilt by original sin;</a:t>
            </a:r>
          </a:p>
          <a:p>
            <a:pPr>
              <a:buFontTx/>
              <a:buChar char="-"/>
            </a:pPr>
            <a:r>
              <a:rPr lang="en-US" sz="1800" dirty="0"/>
              <a:t>the goal of education: the unfolding of individual nature and the cumulative improvement of abilities and qualities; </a:t>
            </a:r>
          </a:p>
          <a:p>
            <a:pPr>
              <a:buFontTx/>
              <a:buChar char="-"/>
            </a:pPr>
            <a:r>
              <a:rPr lang="en-US" sz="1800" dirty="0"/>
              <a:t>a positive and stimulating rather than negative and repressive education;</a:t>
            </a:r>
          </a:p>
          <a:p>
            <a:pPr>
              <a:buFontTx/>
              <a:buChar char="-"/>
            </a:pPr>
            <a:r>
              <a:rPr lang="en-US" sz="1800" dirty="0"/>
              <a:t>the mind as a </a:t>
            </a:r>
            <a:r>
              <a:rPr lang="en-US" sz="1800" i="1" dirty="0"/>
              <a:t>tabula rasa</a:t>
            </a:r>
            <a:r>
              <a:rPr lang="en-US" sz="1800" dirty="0"/>
              <a:t> </a:t>
            </a:r>
            <a:r>
              <a:rPr lang="en-US" sz="1800" dirty="0">
                <a:sym typeface="Wingdings" panose="05000000000000000000" pitchFamily="2" charset="2"/>
              </a:rPr>
              <a:t> the child is m</a:t>
            </a:r>
            <a:r>
              <a:rPr lang="en-US" sz="1800" dirty="0"/>
              <a:t>alleable: shaping children through linking their will and desire to sensations of pleasure and pain on the basis of encouragement and reasonable correction and persuasion.</a:t>
            </a:r>
          </a:p>
          <a:p>
            <a:pPr>
              <a:buFontTx/>
              <a:buChar char="-"/>
            </a:pPr>
            <a:endParaRPr lang="en-US" sz="1800" dirty="0"/>
          </a:p>
          <a:p>
            <a:pPr marL="0" indent="0">
              <a:buNone/>
            </a:pPr>
            <a:r>
              <a:rPr lang="en-US" sz="1800" b="1" dirty="0"/>
              <a:t>Locke</a:t>
            </a:r>
            <a:r>
              <a:rPr lang="en-US" sz="1800" dirty="0"/>
              <a:t>: ‘I think I may say, that of all the Men we meet with, Nine Parts of Ten are what they are, Good or Evil, useful or not, by their Education.’ </a:t>
            </a:r>
          </a:p>
          <a:p>
            <a:pPr marL="0" indent="0">
              <a:buNone/>
            </a:pPr>
            <a:r>
              <a:rPr lang="en-US" sz="1800" b="1" dirty="0"/>
              <a:t>Rousseau</a:t>
            </a:r>
            <a:r>
              <a:rPr lang="en-US" sz="1800" dirty="0"/>
              <a:t>: ‘Everything what man is, is the product of upbringing and education.’ </a:t>
            </a:r>
          </a:p>
          <a:p>
            <a:pPr marL="0" indent="0">
              <a:buNone/>
            </a:pPr>
            <a:r>
              <a:rPr lang="en-US" sz="1800" b="1" dirty="0"/>
              <a:t>Kant</a:t>
            </a:r>
            <a:r>
              <a:rPr lang="en-US" sz="1800" dirty="0"/>
              <a:t>: ‘Man can only become human through education; he is nothing but what education makes out of him.’</a:t>
            </a:r>
            <a:endParaRPr lang="nl-NL" sz="1800" dirty="0"/>
          </a:p>
          <a:p>
            <a:pPr marL="0" indent="0">
              <a:buNone/>
            </a:pPr>
            <a:endParaRPr lang="nl-NL" dirty="0"/>
          </a:p>
        </p:txBody>
      </p:sp>
    </p:spTree>
    <p:extLst>
      <p:ext uri="{BB962C8B-B14F-4D97-AF65-F5344CB8AC3E}">
        <p14:creationId xmlns:p14="http://schemas.microsoft.com/office/powerpoint/2010/main" val="2193199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634082"/>
          </a:xfrm>
        </p:spPr>
        <p:txBody>
          <a:bodyPr>
            <a:normAutofit fontScale="90000"/>
          </a:bodyPr>
          <a:lstStyle/>
          <a:p>
            <a:r>
              <a:rPr lang="en-GB" b="1" dirty="0"/>
              <a:t>Rousseau’s educational ideal</a:t>
            </a:r>
          </a:p>
        </p:txBody>
      </p:sp>
      <p:sp>
        <p:nvSpPr>
          <p:cNvPr id="3" name="Content Placeholder 2"/>
          <p:cNvSpPr>
            <a:spLocks noGrp="1"/>
          </p:cNvSpPr>
          <p:nvPr>
            <p:ph idx="1"/>
          </p:nvPr>
        </p:nvSpPr>
        <p:spPr>
          <a:xfrm>
            <a:off x="395536" y="1268760"/>
            <a:ext cx="8229600" cy="4886003"/>
          </a:xfrm>
        </p:spPr>
        <p:txBody>
          <a:bodyPr>
            <a:noAutofit/>
          </a:bodyPr>
          <a:lstStyle/>
          <a:p>
            <a:pPr>
              <a:buFontTx/>
              <a:buChar char="-"/>
            </a:pPr>
            <a:r>
              <a:rPr lang="en-US" sz="2800" dirty="0"/>
              <a:t>Child-rearing = fostering the unfolding of the child’s innate unspoiled nature and authentic essence and removing all impediments to such development.</a:t>
            </a:r>
          </a:p>
          <a:p>
            <a:pPr>
              <a:buFontTx/>
              <a:buChar char="-"/>
            </a:pPr>
            <a:r>
              <a:rPr lang="en-US" sz="2800" dirty="0"/>
              <a:t>The natural goodness of children is vulnerable and should be protected against bad influences from artificial and corrupt society </a:t>
            </a:r>
            <a:r>
              <a:rPr lang="en-US" sz="2800" dirty="0">
                <a:sym typeface="Wingdings" panose="05000000000000000000" pitchFamily="2" charset="2"/>
              </a:rPr>
              <a:t> V</a:t>
            </a:r>
            <a:r>
              <a:rPr lang="en-US" sz="2800" dirty="0"/>
              <a:t>irtue can be created out of the child’s essentially good nature if he is shielded from the distorting influence of society, learns from concrete experience and his introduction to adult responsibilities, abstract thinking and social conventions is postponed until he has developed a robust character. </a:t>
            </a:r>
          </a:p>
          <a:p>
            <a:pPr marL="0" indent="0">
              <a:buNone/>
            </a:pPr>
            <a:endParaRPr lang="en-US" sz="1800" dirty="0"/>
          </a:p>
          <a:p>
            <a:pPr marL="0" indent="0">
              <a:buNone/>
            </a:pPr>
            <a:endParaRPr lang="en-US" sz="1800" dirty="0"/>
          </a:p>
          <a:p>
            <a:pPr marL="0" indent="0">
              <a:buNone/>
            </a:pPr>
            <a:endParaRPr lang="en-US" sz="1800" dirty="0"/>
          </a:p>
          <a:p>
            <a:endParaRPr lang="en-US" sz="1800" dirty="0"/>
          </a:p>
          <a:p>
            <a:pPr marL="0" indent="0">
              <a:buNone/>
            </a:pPr>
            <a:endParaRPr lang="nl-NL" sz="1200" dirty="0"/>
          </a:p>
        </p:txBody>
      </p:sp>
    </p:spTree>
    <p:extLst>
      <p:ext uri="{BB962C8B-B14F-4D97-AF65-F5344CB8AC3E}">
        <p14:creationId xmlns:p14="http://schemas.microsoft.com/office/powerpoint/2010/main" val="3557380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en-GB" b="1" dirty="0"/>
              <a:t>Historical context of Rousseau’s educational model</a:t>
            </a:r>
            <a:endParaRPr lang="nl-NL" dirty="0"/>
          </a:p>
        </p:txBody>
      </p:sp>
      <p:sp>
        <p:nvSpPr>
          <p:cNvPr id="3" name="Content Placeholder 2"/>
          <p:cNvSpPr>
            <a:spLocks noGrp="1"/>
          </p:cNvSpPr>
          <p:nvPr>
            <p:ph idx="1"/>
          </p:nvPr>
        </p:nvSpPr>
        <p:spPr/>
        <p:txBody>
          <a:bodyPr>
            <a:normAutofit fontScale="70000" lnSpcReduction="20000"/>
          </a:bodyPr>
          <a:lstStyle/>
          <a:p>
            <a:pPr marL="0" indent="0">
              <a:buNone/>
            </a:pPr>
            <a:r>
              <a:rPr lang="en-US" sz="3400" b="1" dirty="0"/>
              <a:t>Traditional society</a:t>
            </a:r>
            <a:r>
              <a:rPr lang="en-US" sz="3400" dirty="0"/>
              <a:t>: children represented as little adults and integrated in the social world of adults at an early age, as soon as they were able to work and contribute to economic resources and the household income; children were an economic investment, also for old age.</a:t>
            </a:r>
          </a:p>
          <a:p>
            <a:pPr marL="0" indent="0">
              <a:buNone/>
            </a:pPr>
            <a:endParaRPr lang="en-US" sz="3400" dirty="0"/>
          </a:p>
          <a:p>
            <a:pPr marL="0" indent="0">
              <a:buNone/>
            </a:pPr>
            <a:endParaRPr lang="en-US" sz="3400" dirty="0"/>
          </a:p>
          <a:p>
            <a:pPr marL="0" indent="0">
              <a:buNone/>
            </a:pPr>
            <a:r>
              <a:rPr lang="en-US" sz="3400" b="1" dirty="0"/>
              <a:t>The modern (and middle class) notion</a:t>
            </a:r>
            <a:r>
              <a:rPr lang="en-US" sz="3400" dirty="0"/>
              <a:t> of the particular nature of the child as a separate category and childhood as a distinct episode in life that should be devoted to development and schooling (and play) in order to prepare for adult life and that children should be guided and protected, in the first place by their nurturing mother in the nuclear family (the safe and warm haven in a heartless world).</a:t>
            </a:r>
            <a:endParaRPr lang="nl-NL" sz="3400" dirty="0"/>
          </a:p>
          <a:p>
            <a:pPr marL="0" indent="0">
              <a:buNone/>
            </a:pPr>
            <a:endParaRPr lang="nl-NL" dirty="0"/>
          </a:p>
        </p:txBody>
      </p:sp>
      <p:sp>
        <p:nvSpPr>
          <p:cNvPr id="4" name="Down Arrow 3"/>
          <p:cNvSpPr/>
          <p:nvPr/>
        </p:nvSpPr>
        <p:spPr>
          <a:xfrm>
            <a:off x="4196786" y="2996952"/>
            <a:ext cx="484632"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294977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665</TotalTime>
  <Words>3785</Words>
  <Application>Microsoft Office PowerPoint</Application>
  <PresentationFormat>On-screen Show (4:3)</PresentationFormat>
  <Paragraphs>191</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Wingdings</vt:lpstr>
      <vt:lpstr>Office Theme</vt:lpstr>
      <vt:lpstr>Child-rearing and education  18th-20th century</vt:lpstr>
      <vt:lpstr> What is the role of research into feral children in thinking about education?  </vt:lpstr>
      <vt:lpstr>What are feral children and why have they raised interest?</vt:lpstr>
      <vt:lpstr>Various views on feral children  </vt:lpstr>
      <vt:lpstr>Pinel’s and Itard’s view of  the Wild Boy of Aveyron</vt:lpstr>
      <vt:lpstr>The central role of education in enlightenment thinking about man (1)</vt:lpstr>
      <vt:lpstr>The central role of education in enlightenment thinking about man (2)</vt:lpstr>
      <vt:lpstr>Rousseau’s educational ideal</vt:lpstr>
      <vt:lpstr>Historical context of Rousseau’s educational model</vt:lpstr>
      <vt:lpstr>Rousseau’s educational paradox</vt:lpstr>
      <vt:lpstr>Rousseau’s influence on early 19th-century educational theory and school-reform</vt:lpstr>
      <vt:lpstr>The failure of Itard’s experiment: undermining of Enlightened optimism</vt:lpstr>
      <vt:lpstr>Naturalist perspective  focusing on innate development</vt:lpstr>
      <vt:lpstr>Modern theories on the linguistic skills and symbolic competence of children</vt:lpstr>
      <vt:lpstr>Linguist Chomsky versus behaviorist Skinner </vt:lpstr>
      <vt:lpstr>How did pedagogical ideals and norms change in the 20th century and what was the role of educational expertise?</vt:lpstr>
      <vt:lpstr>  Increasing role of expertise in the field of childrearing (1)  </vt:lpstr>
      <vt:lpstr>The modern school-system</vt:lpstr>
      <vt:lpstr> Increasing role of expertise  in the field of childrearing (2) </vt:lpstr>
      <vt:lpstr> Increasing role of expertise  in the field of childrearing (3) </vt:lpstr>
      <vt:lpstr>The influence of psychoanalysis</vt:lpstr>
      <vt:lpstr>The influence of behaviorism</vt:lpstr>
      <vt:lpstr>Spock’s liberal and pragmatic educational philosophy</vt:lpstr>
      <vt:lpstr>Ambivalent relation  between experts and parents</vt:lpstr>
      <vt:lpstr>Cognitive psychology  and re-medicalization</vt:lpstr>
      <vt:lpstr>Pedagogical theories and practices: models of self-development</vt:lpstr>
      <vt:lpstr> The dilemmas of permissive parenting </vt:lpstr>
      <vt:lpstr>Critical voices </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5a. Wolf children and ubbringing 5b. The perfectible child: from disciplining to stimulating</dc:title>
  <dc:creator>Oosterhuis Harry (HISTORY)</dc:creator>
  <cp:lastModifiedBy>Oosterhuis, Harry (HISTORY)</cp:lastModifiedBy>
  <cp:revision>72</cp:revision>
  <dcterms:created xsi:type="dcterms:W3CDTF">2014-03-12T09:03:32Z</dcterms:created>
  <dcterms:modified xsi:type="dcterms:W3CDTF">2024-12-30T09:13:14Z</dcterms:modified>
</cp:coreProperties>
</file>