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6" r:id="rId5"/>
    <p:sldId id="285" r:id="rId6"/>
    <p:sldId id="299" r:id="rId7"/>
    <p:sldId id="298" r:id="rId8"/>
    <p:sldId id="292" r:id="rId9"/>
    <p:sldId id="293" r:id="rId10"/>
    <p:sldId id="294" r:id="rId11"/>
    <p:sldId id="295" r:id="rId12"/>
    <p:sldId id="286" r:id="rId13"/>
    <p:sldId id="271" r:id="rId14"/>
    <p:sldId id="272" r:id="rId15"/>
    <p:sldId id="273" r:id="rId16"/>
    <p:sldId id="274" r:id="rId17"/>
    <p:sldId id="287" r:id="rId18"/>
    <p:sldId id="283" r:id="rId19"/>
    <p:sldId id="275" r:id="rId2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143B0BE7-AD79-410B-AF9C-84CA884445A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262876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143B0BE7-AD79-410B-AF9C-84CA884445A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108176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143B0BE7-AD79-410B-AF9C-84CA884445A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267734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143B0BE7-AD79-410B-AF9C-84CA884445A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2611462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B0BE7-AD79-410B-AF9C-84CA884445AF}"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280698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43B0BE7-AD79-410B-AF9C-84CA884445AF}"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858608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143B0BE7-AD79-410B-AF9C-84CA884445AF}" type="datetimeFigureOut">
              <a:rPr lang="nl-NL" smtClean="0"/>
              <a:t>30-12-2024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3861984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143B0BE7-AD79-410B-AF9C-84CA884445AF}" type="datetimeFigureOut">
              <a:rPr lang="nl-NL" smtClean="0"/>
              <a:t>30-12-2024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29241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B0BE7-AD79-410B-AF9C-84CA884445AF}" type="datetimeFigureOut">
              <a:rPr lang="nl-NL" smtClean="0"/>
              <a:t>30-12-2024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1775836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B0BE7-AD79-410B-AF9C-84CA884445AF}"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1880495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B0BE7-AD79-410B-AF9C-84CA884445AF}"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DEF618-D65B-477B-8C56-7624F6D0A325}" type="slidenum">
              <a:rPr lang="nl-NL" smtClean="0"/>
              <a:t>‹#›</a:t>
            </a:fld>
            <a:endParaRPr lang="nl-NL"/>
          </a:p>
        </p:txBody>
      </p:sp>
    </p:spTree>
    <p:extLst>
      <p:ext uri="{BB962C8B-B14F-4D97-AF65-F5344CB8AC3E}">
        <p14:creationId xmlns:p14="http://schemas.microsoft.com/office/powerpoint/2010/main" val="315864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B0BE7-AD79-410B-AF9C-84CA884445AF}" type="datetimeFigureOut">
              <a:rPr lang="nl-NL" smtClean="0"/>
              <a:t>30-12-2024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EF618-D65B-477B-8C56-7624F6D0A325}" type="slidenum">
              <a:rPr lang="nl-NL" smtClean="0"/>
              <a:t>‹#›</a:t>
            </a:fld>
            <a:endParaRPr lang="nl-NL"/>
          </a:p>
        </p:txBody>
      </p:sp>
    </p:spTree>
    <p:extLst>
      <p:ext uri="{BB962C8B-B14F-4D97-AF65-F5344CB8AC3E}">
        <p14:creationId xmlns:p14="http://schemas.microsoft.com/office/powerpoint/2010/main" val="3844064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nl-NL" dirty="0" err="1"/>
              <a:t>Dealing</a:t>
            </a:r>
            <a:r>
              <a:rPr lang="nl-NL" dirty="0"/>
              <a:t> </a:t>
            </a:r>
            <a:r>
              <a:rPr lang="nl-NL" dirty="0" err="1"/>
              <a:t>with</a:t>
            </a:r>
            <a:r>
              <a:rPr lang="nl-NL" dirty="0"/>
              <a:t> </a:t>
            </a:r>
            <a:r>
              <a:rPr lang="nl-NL" dirty="0" err="1"/>
              <a:t>historical</a:t>
            </a:r>
            <a:r>
              <a:rPr lang="nl-NL" dirty="0"/>
              <a:t> sources</a:t>
            </a:r>
            <a:br>
              <a:rPr lang="nl-NL" dirty="0"/>
            </a:br>
            <a:endParaRPr lang="nl-NL" dirty="0"/>
          </a:p>
        </p:txBody>
      </p:sp>
      <p:sp>
        <p:nvSpPr>
          <p:cNvPr id="3" name="Subtitle 2"/>
          <p:cNvSpPr>
            <a:spLocks noGrp="1"/>
          </p:cNvSpPr>
          <p:nvPr>
            <p:ph type="subTitle" idx="1"/>
          </p:nvPr>
        </p:nvSpPr>
        <p:spPr/>
        <p:txBody>
          <a:bodyPr/>
          <a:lstStyle/>
          <a:p>
            <a:r>
              <a:rPr lang="nl-NL" dirty="0"/>
              <a:t>Harry Oosterhuis</a:t>
            </a:r>
          </a:p>
        </p:txBody>
      </p:sp>
    </p:spTree>
    <p:extLst>
      <p:ext uri="{BB962C8B-B14F-4D97-AF65-F5344CB8AC3E}">
        <p14:creationId xmlns:p14="http://schemas.microsoft.com/office/powerpoint/2010/main" val="3440490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Carlo </a:t>
            </a:r>
            <a:r>
              <a:rPr lang="en-US" sz="3600" b="1" dirty="0" err="1"/>
              <a:t>Ginzburg</a:t>
            </a:r>
            <a:r>
              <a:rPr lang="en-US" sz="3600" b="1" dirty="0"/>
              <a:t>: </a:t>
            </a:r>
            <a:r>
              <a:rPr lang="en-US" sz="3600" b="1" i="1" dirty="0"/>
              <a:t>The Cheese and the Worms: The Cosmos of a Sixteenth-Century Miller</a:t>
            </a:r>
            <a:r>
              <a:rPr lang="en-US" sz="3600" b="1" dirty="0"/>
              <a:t> (1976)</a:t>
            </a:r>
            <a:endParaRPr lang="nl-NL" sz="3600" b="1" dirty="0"/>
          </a:p>
        </p:txBody>
      </p:sp>
      <p:sp>
        <p:nvSpPr>
          <p:cNvPr id="3" name="Content Placeholder 2"/>
          <p:cNvSpPr>
            <a:spLocks noGrp="1"/>
          </p:cNvSpPr>
          <p:nvPr>
            <p:ph idx="1"/>
          </p:nvPr>
        </p:nvSpPr>
        <p:spPr/>
        <p:txBody>
          <a:bodyPr>
            <a:normAutofit lnSpcReduction="10000"/>
          </a:bodyPr>
          <a:lstStyle/>
          <a:p>
            <a:pPr marL="2628900" lvl="6" indent="0">
              <a:buNone/>
            </a:pPr>
            <a:endParaRPr lang="en-US" dirty="0"/>
          </a:p>
          <a:p>
            <a:pPr marL="2628900" lvl="6" indent="0">
              <a:buNone/>
            </a:pPr>
            <a:r>
              <a:rPr lang="en-US" sz="2400" dirty="0"/>
              <a:t>A detailed portrait of the 15</a:t>
            </a:r>
            <a:r>
              <a:rPr lang="en-US" sz="2400" baseline="30000" dirty="0"/>
              <a:t>th</a:t>
            </a:r>
            <a:r>
              <a:rPr lang="en-US" sz="2400" dirty="0"/>
              <a:t>-century Italian miller </a:t>
            </a:r>
            <a:r>
              <a:rPr lang="en-US" sz="2400" dirty="0" err="1"/>
              <a:t>Mennochio</a:t>
            </a:r>
            <a:r>
              <a:rPr lang="en-US" sz="2400" dirty="0"/>
              <a:t>, a man of wide reading with unorthodox religious views, who was prosecuted and interrogated extensively by the Inquisition </a:t>
            </a:r>
          </a:p>
          <a:p>
            <a:pPr lvl="6" indent="-342900">
              <a:buFont typeface="Wingdings"/>
              <a:buChar char="à"/>
            </a:pPr>
            <a:r>
              <a:rPr lang="en-US" sz="2400" dirty="0">
                <a:sym typeface="Wingdings" panose="05000000000000000000" pitchFamily="2" charset="2"/>
              </a:rPr>
              <a:t>D</a:t>
            </a:r>
            <a:r>
              <a:rPr lang="en-US" sz="2400" dirty="0"/>
              <a:t>ocumentation of the prosecution (ending in a death-sentence) and the texts read by the miller;</a:t>
            </a:r>
          </a:p>
          <a:p>
            <a:pPr lvl="6" indent="-342900">
              <a:buFont typeface="Wingdings"/>
              <a:buChar char="à"/>
            </a:pPr>
            <a:r>
              <a:rPr lang="en-US" sz="2400" dirty="0"/>
              <a:t>reconstruction of the mentality of </a:t>
            </a:r>
            <a:r>
              <a:rPr lang="en-US" sz="2400" dirty="0" err="1"/>
              <a:t>Mennochio</a:t>
            </a:r>
            <a:r>
              <a:rPr lang="en-US" sz="2400" dirty="0"/>
              <a:t> and kindred spirits, throwing light on popular culture. </a:t>
            </a:r>
            <a:endParaRPr lang="nl-NL"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576" y="1916831"/>
            <a:ext cx="3766169" cy="3766169"/>
          </a:xfrm>
          <a:prstGeom prst="rect">
            <a:avLst/>
          </a:prstGeom>
        </p:spPr>
      </p:pic>
    </p:spTree>
    <p:extLst>
      <p:ext uri="{BB962C8B-B14F-4D97-AF65-F5344CB8AC3E}">
        <p14:creationId xmlns:p14="http://schemas.microsoft.com/office/powerpoint/2010/main" val="195352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b="1" dirty="0"/>
              <a:t>The </a:t>
            </a:r>
            <a:r>
              <a:rPr lang="nl-NL" sz="3600" b="1" dirty="0" err="1"/>
              <a:t>abnormal</a:t>
            </a:r>
            <a:r>
              <a:rPr lang="nl-NL" sz="3600" b="1" dirty="0"/>
              <a:t>, </a:t>
            </a:r>
            <a:r>
              <a:rPr lang="nl-NL" sz="3600" b="1" dirty="0" err="1"/>
              <a:t>the</a:t>
            </a:r>
            <a:r>
              <a:rPr lang="nl-NL" sz="3600" b="1" dirty="0"/>
              <a:t> </a:t>
            </a:r>
            <a:r>
              <a:rPr lang="nl-NL" sz="3600" b="1" dirty="0" err="1"/>
              <a:t>unusual</a:t>
            </a:r>
            <a:r>
              <a:rPr lang="nl-NL" sz="3600" b="1" dirty="0"/>
              <a:t>, </a:t>
            </a:r>
            <a:r>
              <a:rPr lang="nl-NL" sz="3600" b="1" dirty="0" err="1"/>
              <a:t>the</a:t>
            </a:r>
            <a:r>
              <a:rPr lang="nl-NL" sz="3600" b="1" dirty="0"/>
              <a:t> </a:t>
            </a:r>
            <a:r>
              <a:rPr lang="nl-NL" sz="3600" b="1" dirty="0" err="1"/>
              <a:t>extraordinary</a:t>
            </a:r>
            <a:r>
              <a:rPr lang="nl-NL" sz="3600" b="1" dirty="0"/>
              <a:t> as </a:t>
            </a:r>
            <a:r>
              <a:rPr lang="nl-NL" sz="3600" b="1" dirty="0" err="1"/>
              <a:t>the</a:t>
            </a:r>
            <a:r>
              <a:rPr lang="nl-NL" sz="3600" b="1" dirty="0"/>
              <a:t> gateway </a:t>
            </a:r>
            <a:r>
              <a:rPr lang="nl-NL" sz="3600" b="1" dirty="0" err="1"/>
              <a:t>to</a:t>
            </a:r>
            <a:r>
              <a:rPr lang="nl-NL" sz="3600" b="1" dirty="0"/>
              <a:t> </a:t>
            </a:r>
            <a:r>
              <a:rPr lang="nl-NL" sz="3600" b="1" dirty="0" err="1"/>
              <a:t>the</a:t>
            </a:r>
            <a:r>
              <a:rPr lang="nl-NL" sz="3600" b="1" dirty="0"/>
              <a:t> past  </a:t>
            </a:r>
          </a:p>
        </p:txBody>
      </p:sp>
      <p:sp>
        <p:nvSpPr>
          <p:cNvPr id="3" name="Content Placeholder 2"/>
          <p:cNvSpPr>
            <a:spLocks noGrp="1"/>
          </p:cNvSpPr>
          <p:nvPr>
            <p:ph idx="1"/>
          </p:nvPr>
        </p:nvSpPr>
        <p:spPr/>
        <p:txBody>
          <a:bodyPr>
            <a:normAutofit lnSpcReduction="10000"/>
          </a:bodyPr>
          <a:lstStyle/>
          <a:p>
            <a:pPr marL="0" indent="0">
              <a:buNone/>
            </a:pPr>
            <a:r>
              <a:rPr lang="en-US" dirty="0"/>
              <a:t>The information in the sources which Cobb, Le Roy </a:t>
            </a:r>
            <a:r>
              <a:rPr lang="en-US" dirty="0" err="1"/>
              <a:t>Ladurie</a:t>
            </a:r>
            <a:r>
              <a:rPr lang="en-US" dirty="0"/>
              <a:t>, and </a:t>
            </a:r>
            <a:r>
              <a:rPr lang="en-US" dirty="0" err="1"/>
              <a:t>Ginzburg</a:t>
            </a:r>
            <a:r>
              <a:rPr lang="en-US" dirty="0"/>
              <a:t> used for their reconstructions of the lives of ordinary people in the past, is, of course, colored, by extraordinary settings and occasions:</a:t>
            </a:r>
          </a:p>
          <a:p>
            <a:r>
              <a:rPr lang="en-US" dirty="0"/>
              <a:t>Unusual deaths </a:t>
            </a:r>
            <a:r>
              <a:rPr lang="en-US" dirty="0">
                <a:sym typeface="Wingdings" panose="05000000000000000000" pitchFamily="2" charset="2"/>
              </a:rPr>
              <a:t> police investigation and documentation.</a:t>
            </a:r>
            <a:endParaRPr lang="en-US" dirty="0"/>
          </a:p>
          <a:p>
            <a:r>
              <a:rPr lang="en-US" dirty="0"/>
              <a:t>Heresy </a:t>
            </a:r>
            <a:r>
              <a:rPr lang="en-US" dirty="0">
                <a:sym typeface="Wingdings" panose="05000000000000000000" pitchFamily="2" charset="2"/>
              </a:rPr>
              <a:t> investigation by the Church and </a:t>
            </a:r>
            <a:r>
              <a:rPr lang="en-US" dirty="0"/>
              <a:t>recordings of the procedures.</a:t>
            </a:r>
          </a:p>
        </p:txBody>
      </p:sp>
    </p:spTree>
    <p:extLst>
      <p:ext uri="{BB962C8B-B14F-4D97-AF65-F5344CB8AC3E}">
        <p14:creationId xmlns:p14="http://schemas.microsoft.com/office/powerpoint/2010/main" val="2610338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The contents of sources are coloured by unintended or intended perspectives</a:t>
            </a:r>
          </a:p>
        </p:txBody>
      </p:sp>
      <p:sp>
        <p:nvSpPr>
          <p:cNvPr id="3" name="Content Placeholder 2"/>
          <p:cNvSpPr>
            <a:spLocks noGrp="1"/>
          </p:cNvSpPr>
          <p:nvPr>
            <p:ph idx="1"/>
          </p:nvPr>
        </p:nvSpPr>
        <p:spPr/>
        <p:txBody>
          <a:bodyPr>
            <a:normAutofit/>
          </a:bodyPr>
          <a:lstStyle/>
          <a:p>
            <a:pPr marL="0" indent="0">
              <a:buNone/>
            </a:pPr>
            <a:r>
              <a:rPr lang="en-GB" dirty="0"/>
              <a:t>The historical actors who are the authors of the texts which are now the historian’s sources, may have had all kinds of implicit or explicit </a:t>
            </a:r>
            <a:r>
              <a:rPr lang="en-GB" b="1" dirty="0"/>
              <a:t>intentions, purposes and interests</a:t>
            </a:r>
            <a:r>
              <a:rPr lang="en-GB" dirty="0"/>
              <a:t> and/or they may have been the mouthpiece of certain institutions, organisations, groups and interests (police, the legal system, Church/Inquisition) when they reported about events and situations in the past. </a:t>
            </a:r>
          </a:p>
        </p:txBody>
      </p:sp>
    </p:spTree>
    <p:extLst>
      <p:ext uri="{BB962C8B-B14F-4D97-AF65-F5344CB8AC3E}">
        <p14:creationId xmlns:p14="http://schemas.microsoft.com/office/powerpoint/2010/main" val="568600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Primary and secondary sources</a:t>
            </a:r>
            <a:endParaRPr lang="nl-NL" b="1" dirty="0"/>
          </a:p>
        </p:txBody>
      </p:sp>
      <p:sp>
        <p:nvSpPr>
          <p:cNvPr id="3" name="Content Placeholder 2"/>
          <p:cNvSpPr>
            <a:spLocks noGrp="1"/>
          </p:cNvSpPr>
          <p:nvPr>
            <p:ph idx="1"/>
          </p:nvPr>
        </p:nvSpPr>
        <p:spPr/>
        <p:txBody>
          <a:bodyPr>
            <a:noAutofit/>
          </a:bodyPr>
          <a:lstStyle/>
          <a:p>
            <a:pPr marL="0" indent="0">
              <a:buNone/>
            </a:pPr>
            <a:endParaRPr lang="en-GB" sz="2000" b="1" i="1" dirty="0"/>
          </a:p>
          <a:p>
            <a:pPr marL="0" indent="0">
              <a:buNone/>
            </a:pPr>
            <a:r>
              <a:rPr lang="en-GB" sz="2000" b="1" i="1" dirty="0"/>
              <a:t>Primary sources</a:t>
            </a:r>
            <a:r>
              <a:rPr lang="en-GB" sz="2000" dirty="0"/>
              <a:t>: direct and contemporaneous (by)product of the events, situations or practices in the past </a:t>
            </a:r>
            <a:r>
              <a:rPr lang="en-GB" sz="2000" b="1" dirty="0"/>
              <a:t>without the explicit and deliberate purpose</a:t>
            </a:r>
            <a:r>
              <a:rPr lang="en-GB" sz="2000" dirty="0"/>
              <a:t> of presenting a particular perspective on that reality for later use. </a:t>
            </a:r>
          </a:p>
          <a:p>
            <a:pPr marL="0" indent="0">
              <a:buNone/>
            </a:pPr>
            <a:endParaRPr lang="en-GB" sz="2000" dirty="0"/>
          </a:p>
          <a:p>
            <a:pPr marL="0" indent="0">
              <a:buNone/>
            </a:pPr>
            <a:r>
              <a:rPr lang="en-GB" sz="2000" b="1" i="1" dirty="0"/>
              <a:t>Secondary sources</a:t>
            </a:r>
            <a:r>
              <a:rPr lang="en-GB" sz="2000" dirty="0"/>
              <a:t>: pieces of information about the past which have been </a:t>
            </a:r>
            <a:r>
              <a:rPr lang="en-GB" sz="2000" b="1" dirty="0"/>
              <a:t>produced deliberately</a:t>
            </a:r>
            <a:r>
              <a:rPr lang="en-GB" sz="2000" dirty="0"/>
              <a:t> in order to express </a:t>
            </a:r>
            <a:r>
              <a:rPr lang="en-GB" sz="2000" b="1" dirty="0"/>
              <a:t>a particular viewpoint</a:t>
            </a:r>
            <a:r>
              <a:rPr lang="en-GB" sz="2000" dirty="0"/>
              <a:t> about the reality of the past for a certain purpose and/or audience. </a:t>
            </a:r>
          </a:p>
          <a:p>
            <a:pPr marL="0" indent="0">
              <a:buNone/>
            </a:pPr>
            <a:endParaRPr lang="en-GB" sz="2000" dirty="0"/>
          </a:p>
          <a:p>
            <a:pPr>
              <a:buFont typeface="Wingdings"/>
              <a:buChar char="à"/>
            </a:pPr>
            <a:r>
              <a:rPr lang="en-GB" sz="2000" dirty="0">
                <a:sym typeface="Wingdings" panose="05000000000000000000" pitchFamily="2" charset="2"/>
              </a:rPr>
              <a:t>S</a:t>
            </a:r>
            <a:r>
              <a:rPr lang="en-GB" sz="2000" dirty="0"/>
              <a:t>econdary sources are more likely one-sided or possibly even distorted, biased or subjective depictions of past reality.</a:t>
            </a:r>
          </a:p>
          <a:p>
            <a:pPr>
              <a:buFont typeface="Wingdings"/>
              <a:buChar char="à"/>
            </a:pPr>
            <a:r>
              <a:rPr lang="en-GB" sz="2000" dirty="0"/>
              <a:t>In practice the difference between primary and secondary sources is not always clear-cut.</a:t>
            </a:r>
          </a:p>
          <a:p>
            <a:pPr marL="0" indent="0">
              <a:buNone/>
            </a:pPr>
            <a:endParaRPr lang="nl-NL" dirty="0"/>
          </a:p>
        </p:txBody>
      </p:sp>
    </p:spTree>
    <p:extLst>
      <p:ext uri="{BB962C8B-B14F-4D97-AF65-F5344CB8AC3E}">
        <p14:creationId xmlns:p14="http://schemas.microsoft.com/office/powerpoint/2010/main" val="1665021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Example: Friedrich Engels, </a:t>
            </a:r>
            <a:br>
              <a:rPr lang="en-GB" sz="2800" b="1" dirty="0"/>
            </a:br>
            <a:r>
              <a:rPr lang="en-GB" sz="2800" b="1" i="1" dirty="0"/>
              <a:t>The conditions of the English Working Class</a:t>
            </a:r>
            <a:r>
              <a:rPr lang="en-GB" sz="2800" b="1" dirty="0"/>
              <a:t> (1845)</a:t>
            </a:r>
            <a:br>
              <a:rPr lang="en-GB" sz="2800" b="1" dirty="0"/>
            </a:br>
            <a:endParaRPr lang="nl-NL" sz="2800" b="1" dirty="0"/>
          </a:p>
        </p:txBody>
      </p:sp>
      <p:sp>
        <p:nvSpPr>
          <p:cNvPr id="3" name="Content Placeholder 2"/>
          <p:cNvSpPr>
            <a:spLocks noGrp="1"/>
          </p:cNvSpPr>
          <p:nvPr>
            <p:ph idx="1"/>
          </p:nvPr>
        </p:nvSpPr>
        <p:spPr/>
        <p:txBody>
          <a:bodyPr>
            <a:normAutofit lnSpcReduction="10000"/>
          </a:bodyPr>
          <a:lstStyle/>
          <a:p>
            <a:pPr marL="0" indent="0">
              <a:buNone/>
            </a:pPr>
            <a:r>
              <a:rPr lang="en-GB" sz="2400" b="1" dirty="0"/>
              <a:t>Not a primary source </a:t>
            </a:r>
            <a:r>
              <a:rPr lang="en-GB" sz="2400" dirty="0">
                <a:sym typeface="Wingdings" panose="05000000000000000000" pitchFamily="2" charset="2"/>
              </a:rPr>
              <a:t>about </a:t>
            </a:r>
            <a:r>
              <a:rPr lang="en-GB" sz="2400" dirty="0"/>
              <a:t>the actual living conditions of the English working</a:t>
            </a:r>
            <a:r>
              <a:rPr lang="en-GB" sz="2400" i="1" dirty="0"/>
              <a:t> </a:t>
            </a:r>
            <a:r>
              <a:rPr lang="en-GB" sz="2400" dirty="0"/>
              <a:t>class in the mid-19</a:t>
            </a:r>
            <a:r>
              <a:rPr lang="en-GB" sz="2400" baseline="30000" dirty="0"/>
              <a:t>th</a:t>
            </a:r>
            <a:r>
              <a:rPr lang="en-GB" sz="2400" dirty="0"/>
              <a:t> century in Britain because: </a:t>
            </a:r>
          </a:p>
          <a:p>
            <a:pPr marL="514350" indent="-514350">
              <a:buAutoNum type="arabicParenBoth"/>
            </a:pPr>
            <a:r>
              <a:rPr lang="en-GB" sz="2400" dirty="0"/>
              <a:t>Engels based himself on other primary sources (government reports, surveys, statistics, newspapers) and therefore his account is ‘secondary’, mediated by his interpretation of the primary sources. </a:t>
            </a:r>
          </a:p>
          <a:p>
            <a:pPr marL="514350" indent="-514350">
              <a:buAutoNum type="arabicParenBoth"/>
            </a:pPr>
            <a:r>
              <a:rPr lang="en-GB" sz="2400" dirty="0"/>
              <a:t>Engels wrote his report with a political purpose in mind: exposing the evils of capitalism, the ruthless exploitation of workers </a:t>
            </a:r>
            <a:r>
              <a:rPr lang="en-GB" sz="2400" dirty="0">
                <a:sym typeface="Wingdings" panose="05000000000000000000" pitchFamily="2" charset="2"/>
              </a:rPr>
              <a:t> </a:t>
            </a:r>
            <a:r>
              <a:rPr lang="en-GB" sz="2400" dirty="0"/>
              <a:t>exaggeration and distortion?</a:t>
            </a:r>
          </a:p>
          <a:p>
            <a:pPr marL="0" indent="0">
              <a:buNone/>
            </a:pPr>
            <a:r>
              <a:rPr lang="en-GB" sz="2400" b="1" dirty="0"/>
              <a:t>Primary source</a:t>
            </a:r>
            <a:r>
              <a:rPr lang="en-GB" sz="2400" dirty="0"/>
              <a:t> on another level </a:t>
            </a:r>
            <a:r>
              <a:rPr lang="en-GB" sz="2400" dirty="0">
                <a:sym typeface="Wingdings" panose="05000000000000000000" pitchFamily="2" charset="2"/>
              </a:rPr>
              <a:t> the book throws direct light on </a:t>
            </a:r>
            <a:r>
              <a:rPr lang="en-GB" sz="2400" dirty="0"/>
              <a:t>the intellectual development of the ideology of socialism and Marxism, and Engels’ early contribution to it.</a:t>
            </a:r>
            <a:endParaRPr lang="nl-NL" sz="2400" dirty="0"/>
          </a:p>
        </p:txBody>
      </p:sp>
      <p:sp>
        <p:nvSpPr>
          <p:cNvPr id="4" name="Curved Right Arrow 3"/>
          <p:cNvSpPr/>
          <p:nvPr/>
        </p:nvSpPr>
        <p:spPr>
          <a:xfrm>
            <a:off x="107504" y="4221088"/>
            <a:ext cx="432048" cy="121615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3013344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Both primary and secondary sources: </a:t>
            </a:r>
            <a:br>
              <a:rPr lang="en-US" sz="3200" b="1" dirty="0"/>
            </a:br>
            <a:r>
              <a:rPr lang="en-US" sz="3200" b="1" dirty="0"/>
              <a:t>selective and colored interpretations</a:t>
            </a:r>
            <a:endParaRPr lang="nl-NL" sz="3200" b="1" dirty="0"/>
          </a:p>
        </p:txBody>
      </p:sp>
      <p:sp>
        <p:nvSpPr>
          <p:cNvPr id="3" name="Content Placeholder 2"/>
          <p:cNvSpPr>
            <a:spLocks noGrp="1"/>
          </p:cNvSpPr>
          <p:nvPr>
            <p:ph idx="1"/>
          </p:nvPr>
        </p:nvSpPr>
        <p:spPr/>
        <p:txBody>
          <a:bodyPr>
            <a:normAutofit lnSpcReduction="10000"/>
          </a:bodyPr>
          <a:lstStyle/>
          <a:p>
            <a:r>
              <a:rPr lang="en-US" b="1" dirty="0"/>
              <a:t>primary sources</a:t>
            </a:r>
            <a:r>
              <a:rPr lang="en-US" dirty="0"/>
              <a:t>: </a:t>
            </a:r>
            <a:r>
              <a:rPr lang="en-US" i="1" dirty="0"/>
              <a:t>unintended</a:t>
            </a:r>
            <a:r>
              <a:rPr lang="en-US" dirty="0"/>
              <a:t> interpretation (unplanned conditions, institutional procedures, conventions, customs, established power relations, common-sense beliefs or specific ways of communicating).</a:t>
            </a:r>
          </a:p>
          <a:p>
            <a:r>
              <a:rPr lang="en-US" b="1" dirty="0"/>
              <a:t>secondary sources</a:t>
            </a:r>
            <a:r>
              <a:rPr lang="en-US" dirty="0"/>
              <a:t>: interpretation mediated by </a:t>
            </a:r>
            <a:r>
              <a:rPr lang="en-US" i="1" dirty="0"/>
              <a:t>deliberate intentions or purposes</a:t>
            </a:r>
            <a:r>
              <a:rPr lang="en-US" dirty="0"/>
              <a:t> (</a:t>
            </a:r>
            <a:r>
              <a:rPr lang="en-GB" dirty="0"/>
              <a:t>judgements, subjectivity, framing, distortion, and bias). </a:t>
            </a:r>
            <a:endParaRPr lang="nl-NL" b="1" dirty="0"/>
          </a:p>
          <a:p>
            <a:endParaRPr lang="nl-NL" dirty="0"/>
          </a:p>
        </p:txBody>
      </p:sp>
    </p:spTree>
    <p:extLst>
      <p:ext uri="{BB962C8B-B14F-4D97-AF65-F5344CB8AC3E}">
        <p14:creationId xmlns:p14="http://schemas.microsoft.com/office/powerpoint/2010/main" val="2125126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3600" b="1" dirty="0"/>
              <a:t>Sources </a:t>
            </a:r>
            <a:r>
              <a:rPr lang="nl-NL" sz="3600" b="1" dirty="0">
                <a:sym typeface="Wingdings" panose="05000000000000000000" pitchFamily="2" charset="2"/>
              </a:rPr>
              <a:t></a:t>
            </a:r>
            <a:r>
              <a:rPr lang="nl-NL" sz="3600" b="1" dirty="0"/>
              <a:t> </a:t>
            </a:r>
            <a:r>
              <a:rPr lang="nl-NL" sz="3600" b="1" dirty="0" err="1"/>
              <a:t>possibly</a:t>
            </a:r>
            <a:r>
              <a:rPr lang="nl-NL" sz="3600" b="1" dirty="0"/>
              <a:t> different and </a:t>
            </a:r>
            <a:r>
              <a:rPr lang="nl-NL" sz="3600" b="1" dirty="0" err="1"/>
              <a:t>contradictory</a:t>
            </a:r>
            <a:r>
              <a:rPr lang="nl-NL" sz="3600" b="1" dirty="0"/>
              <a:t> </a:t>
            </a:r>
            <a:r>
              <a:rPr lang="nl-NL" sz="3600" b="1" dirty="0" err="1"/>
              <a:t>interpretations</a:t>
            </a:r>
            <a:r>
              <a:rPr lang="nl-NL" sz="3600" b="1" dirty="0"/>
              <a:t> </a:t>
            </a:r>
            <a:r>
              <a:rPr lang="nl-NL" sz="3600" b="1" dirty="0" err="1"/>
              <a:t>by</a:t>
            </a:r>
            <a:r>
              <a:rPr lang="nl-NL" sz="3600" b="1" dirty="0"/>
              <a:t> </a:t>
            </a:r>
            <a:r>
              <a:rPr lang="nl-NL" sz="3600" b="1" dirty="0" err="1"/>
              <a:t>historians</a:t>
            </a:r>
            <a:endParaRPr lang="nl-NL" sz="3600" b="1" dirty="0"/>
          </a:p>
        </p:txBody>
      </p:sp>
      <p:sp>
        <p:nvSpPr>
          <p:cNvPr id="3" name="Content Placeholder 2"/>
          <p:cNvSpPr>
            <a:spLocks noGrp="1"/>
          </p:cNvSpPr>
          <p:nvPr>
            <p:ph idx="1"/>
          </p:nvPr>
        </p:nvSpPr>
        <p:spPr/>
        <p:txBody>
          <a:bodyPr>
            <a:normAutofit fontScale="85000" lnSpcReduction="20000"/>
          </a:bodyPr>
          <a:lstStyle/>
          <a:p>
            <a:pPr marL="0" indent="0">
              <a:buNone/>
            </a:pPr>
            <a:endParaRPr lang="en-GB" dirty="0"/>
          </a:p>
          <a:p>
            <a:pPr marL="0" indent="0">
              <a:buNone/>
            </a:pPr>
            <a:r>
              <a:rPr lang="en-GB" dirty="0"/>
              <a:t>events or situations in the past</a:t>
            </a:r>
          </a:p>
          <a:p>
            <a:pPr marL="0" indent="0">
              <a:buNone/>
            </a:pPr>
            <a:r>
              <a:rPr lang="en-GB" dirty="0"/>
              <a:t>	</a:t>
            </a:r>
          </a:p>
          <a:p>
            <a:pPr marL="0" indent="0">
              <a:buNone/>
            </a:pPr>
            <a:r>
              <a:rPr lang="en-GB" i="1" dirty="0"/>
              <a:t>		selection and interpretation</a:t>
            </a:r>
          </a:p>
          <a:p>
            <a:pPr marL="0" indent="0">
              <a:buNone/>
            </a:pPr>
            <a:endParaRPr lang="en-GB" dirty="0"/>
          </a:p>
          <a:p>
            <a:pPr marL="0" indent="0">
              <a:buNone/>
            </a:pPr>
            <a:r>
              <a:rPr lang="en-GB" dirty="0"/>
              <a:t>a single source or various, overlapping and/or possibly contradictory sources </a:t>
            </a:r>
          </a:p>
          <a:p>
            <a:pPr marL="0" indent="0">
              <a:buNone/>
            </a:pPr>
            <a:r>
              <a:rPr lang="en-GB" dirty="0"/>
              <a:t>	</a:t>
            </a:r>
          </a:p>
          <a:p>
            <a:pPr marL="0" indent="0">
              <a:buNone/>
            </a:pPr>
            <a:r>
              <a:rPr lang="en-GB" i="1" dirty="0"/>
              <a:t>		historians’ evaluation and selection </a:t>
            </a:r>
          </a:p>
          <a:p>
            <a:pPr marL="0" indent="0">
              <a:buNone/>
            </a:pPr>
            <a:endParaRPr lang="en-GB" dirty="0">
              <a:sym typeface="Wingdings" panose="05000000000000000000" pitchFamily="2" charset="2"/>
            </a:endParaRPr>
          </a:p>
          <a:p>
            <a:pPr marL="0" indent="0">
              <a:buNone/>
            </a:pPr>
            <a:r>
              <a:rPr lang="en-GB" dirty="0">
                <a:sym typeface="Wingdings" panose="05000000000000000000" pitchFamily="2" charset="2"/>
              </a:rPr>
              <a:t>different and possibly contradictory interpretations</a:t>
            </a:r>
            <a:endParaRPr lang="nl-NL" dirty="0"/>
          </a:p>
        </p:txBody>
      </p:sp>
      <p:sp>
        <p:nvSpPr>
          <p:cNvPr id="4" name="Down Arrow 3"/>
          <p:cNvSpPr/>
          <p:nvPr/>
        </p:nvSpPr>
        <p:spPr>
          <a:xfrm>
            <a:off x="1384224" y="2564904"/>
            <a:ext cx="48463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1384224" y="4653136"/>
            <a:ext cx="48463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276099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a:t>Information in the sources restricts the range of possible interpretations by historians, but sources cannot fully determine how historians should understand the past.</a:t>
            </a:r>
          </a:p>
        </p:txBody>
      </p:sp>
      <p:sp>
        <p:nvSpPr>
          <p:cNvPr id="3" name="Content Placeholder 2"/>
          <p:cNvSpPr>
            <a:spLocks noGrp="1"/>
          </p:cNvSpPr>
          <p:nvPr>
            <p:ph idx="1"/>
          </p:nvPr>
        </p:nvSpPr>
        <p:spPr/>
        <p:txBody>
          <a:bodyPr>
            <a:noAutofit/>
          </a:bodyPr>
          <a:lstStyle/>
          <a:p>
            <a:r>
              <a:rPr lang="en-GB" sz="2400" dirty="0"/>
              <a:t>As long as a historical interpretation is not in flagrant contradiction with the information in sources, a source in itself cannot finally prove or refute that interpretation. </a:t>
            </a:r>
            <a:endParaRPr lang="en-GB" sz="2400" dirty="0">
              <a:sym typeface="Wingdings" panose="05000000000000000000" pitchFamily="2" charset="2"/>
            </a:endParaRPr>
          </a:p>
          <a:p>
            <a:r>
              <a:rPr lang="en-GB" sz="2400" dirty="0">
                <a:sym typeface="Wingdings" panose="05000000000000000000" pitchFamily="2" charset="2"/>
              </a:rPr>
              <a:t>A</a:t>
            </a:r>
            <a:r>
              <a:rPr lang="en-GB" sz="2400" dirty="0"/>
              <a:t> historical interpretation cannot be verified by comparing it with the reality of the past in itself, but only by checking the reliability and credibility of the sources to which historians refer, by comparing different sources and by examining whether historians followed the historical method properly.</a:t>
            </a:r>
          </a:p>
          <a:p>
            <a:r>
              <a:rPr lang="en-GB" sz="2400" dirty="0"/>
              <a:t>Historians can still disagree about the meaning of a source, and they can use the same sources in different interpretative frameworks. </a:t>
            </a:r>
            <a:r>
              <a:rPr lang="en-GB" sz="2400" dirty="0">
                <a:sym typeface="Wingdings" panose="05000000000000000000" pitchFamily="2" charset="2"/>
              </a:rPr>
              <a:t> See </a:t>
            </a:r>
            <a:r>
              <a:rPr lang="en-GB" sz="2400" dirty="0"/>
              <a:t>Chris </a:t>
            </a:r>
            <a:r>
              <a:rPr lang="en-US" sz="2400" dirty="0"/>
              <a:t>Lorenz’s examples: the </a:t>
            </a:r>
            <a:r>
              <a:rPr lang="en-US" sz="2400" i="1" dirty="0" err="1"/>
              <a:t>Riezler</a:t>
            </a:r>
            <a:r>
              <a:rPr lang="en-US" sz="2400" i="1" dirty="0"/>
              <a:t> diaries</a:t>
            </a:r>
            <a:r>
              <a:rPr lang="en-US" sz="2400" dirty="0"/>
              <a:t> and the </a:t>
            </a:r>
            <a:r>
              <a:rPr lang="en-US" sz="2400" i="1" dirty="0"/>
              <a:t>September memorandum</a:t>
            </a:r>
            <a:r>
              <a:rPr lang="en-US" sz="2400" dirty="0"/>
              <a:t> of Von </a:t>
            </a:r>
            <a:r>
              <a:rPr lang="en-US" sz="2400" dirty="0" err="1"/>
              <a:t>Bethmann</a:t>
            </a:r>
            <a:r>
              <a:rPr lang="en-US" sz="2400" dirty="0"/>
              <a:t> </a:t>
            </a:r>
            <a:r>
              <a:rPr lang="en-US" sz="2400" dirty="0" err="1"/>
              <a:t>Hollweg</a:t>
            </a:r>
            <a:r>
              <a:rPr lang="en-US" sz="2400" dirty="0"/>
              <a:t>.</a:t>
            </a:r>
            <a:endParaRPr lang="nl-NL" sz="2400" b="1" dirty="0"/>
          </a:p>
          <a:p>
            <a:endParaRPr lang="en-GB" dirty="0"/>
          </a:p>
        </p:txBody>
      </p:sp>
    </p:spTree>
    <p:extLst>
      <p:ext uri="{BB962C8B-B14F-4D97-AF65-F5344CB8AC3E}">
        <p14:creationId xmlns:p14="http://schemas.microsoft.com/office/powerpoint/2010/main" val="140650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The </a:t>
            </a:r>
            <a:r>
              <a:rPr lang="nl-NL" b="1" dirty="0" err="1"/>
              <a:t>historical</a:t>
            </a:r>
            <a:r>
              <a:rPr lang="nl-NL" b="1" dirty="0"/>
              <a:t> </a:t>
            </a:r>
            <a:r>
              <a:rPr lang="nl-NL" b="1" dirty="0" err="1"/>
              <a:t>method</a:t>
            </a:r>
            <a:r>
              <a:rPr lang="nl-NL" b="1" dirty="0"/>
              <a:t>: </a:t>
            </a:r>
            <a:br>
              <a:rPr lang="nl-NL" b="1" dirty="0"/>
            </a:br>
            <a:r>
              <a:rPr lang="nl-NL" sz="3100" b="1" dirty="0" err="1"/>
              <a:t>Study</a:t>
            </a:r>
            <a:r>
              <a:rPr lang="nl-NL" sz="3100" b="1" dirty="0"/>
              <a:t> </a:t>
            </a:r>
            <a:r>
              <a:rPr lang="en-US" sz="3100" b="1" dirty="0"/>
              <a:t>sources cautiously and with suspicion;</a:t>
            </a:r>
            <a:br>
              <a:rPr lang="en-US" sz="3100" b="1" dirty="0"/>
            </a:br>
            <a:r>
              <a:rPr lang="en-US" sz="3100" b="1" dirty="0"/>
              <a:t>take nothing for true just like that </a:t>
            </a:r>
            <a:endParaRPr lang="nl-NL" sz="3100" b="1" dirty="0"/>
          </a:p>
        </p:txBody>
      </p:sp>
      <p:sp>
        <p:nvSpPr>
          <p:cNvPr id="3" name="Content Placeholder 2"/>
          <p:cNvSpPr>
            <a:spLocks noGrp="1"/>
          </p:cNvSpPr>
          <p:nvPr>
            <p:ph idx="1"/>
          </p:nvPr>
        </p:nvSpPr>
        <p:spPr/>
        <p:txBody>
          <a:bodyPr>
            <a:noAutofit/>
          </a:bodyPr>
          <a:lstStyle/>
          <a:p>
            <a:pPr marL="0" indent="0">
              <a:buNone/>
            </a:pPr>
            <a:r>
              <a:rPr lang="en-GB" sz="2400" b="1" i="1" dirty="0"/>
              <a:t>Where to find sources and which ones are relevant?</a:t>
            </a:r>
            <a:r>
              <a:rPr lang="en-GB" sz="2400" i="1" dirty="0"/>
              <a:t> </a:t>
            </a:r>
          </a:p>
          <a:p>
            <a:pPr marL="0" indent="0">
              <a:buNone/>
            </a:pPr>
            <a:r>
              <a:rPr lang="en-GB" sz="2400" dirty="0"/>
              <a:t>1. tracing</a:t>
            </a:r>
          </a:p>
          <a:p>
            <a:pPr marL="0" indent="0">
              <a:buNone/>
            </a:pPr>
            <a:r>
              <a:rPr lang="en-GB" sz="2400" dirty="0"/>
              <a:t>2. accessing</a:t>
            </a:r>
          </a:p>
          <a:p>
            <a:pPr marL="0" indent="0">
              <a:buNone/>
            </a:pPr>
            <a:r>
              <a:rPr lang="en-GB" sz="2400" dirty="0"/>
              <a:t>3. selecting</a:t>
            </a:r>
          </a:p>
          <a:p>
            <a:pPr marL="0" indent="0">
              <a:buNone/>
            </a:pPr>
            <a:endParaRPr lang="en-GB" sz="2400" dirty="0"/>
          </a:p>
          <a:p>
            <a:pPr marL="0" indent="0">
              <a:buNone/>
            </a:pPr>
            <a:r>
              <a:rPr lang="en-GB" sz="2400" b="1" i="1" dirty="0"/>
              <a:t>What information do they provide? </a:t>
            </a:r>
            <a:r>
              <a:rPr lang="en-GB" sz="2400" b="1" dirty="0"/>
              <a:t>Are </a:t>
            </a:r>
            <a:r>
              <a:rPr lang="en-GB" sz="2400" b="1" i="1" dirty="0"/>
              <a:t>they reliable or coloured and to what extent?</a:t>
            </a:r>
          </a:p>
          <a:p>
            <a:pPr marL="0" indent="0">
              <a:buNone/>
            </a:pPr>
            <a:r>
              <a:rPr lang="en-GB" sz="2400" dirty="0"/>
              <a:t>4. authenticating </a:t>
            </a:r>
          </a:p>
          <a:p>
            <a:pPr marL="0" indent="0">
              <a:buNone/>
            </a:pPr>
            <a:r>
              <a:rPr lang="en-GB" sz="2400" dirty="0"/>
              <a:t>5. assessing/judging</a:t>
            </a:r>
          </a:p>
          <a:p>
            <a:pPr marL="0" indent="0">
              <a:buNone/>
            </a:pPr>
            <a:endParaRPr lang="en-GB" sz="2400" dirty="0"/>
          </a:p>
          <a:p>
            <a:pPr marL="0" indent="0">
              <a:buNone/>
            </a:pPr>
            <a:r>
              <a:rPr lang="en-GB" sz="2400" b="1" i="1" dirty="0"/>
              <a:t>How to make sense of sources? How can they be interpreted?</a:t>
            </a:r>
          </a:p>
          <a:p>
            <a:pPr marL="0" indent="0">
              <a:buNone/>
            </a:pPr>
            <a:r>
              <a:rPr lang="en-GB" sz="2400" dirty="0"/>
              <a:t>6. understanding and contextualization </a:t>
            </a:r>
            <a:endParaRPr lang="nl-NL" sz="2400" dirty="0"/>
          </a:p>
        </p:txBody>
      </p:sp>
    </p:spTree>
    <p:extLst>
      <p:ext uri="{BB962C8B-B14F-4D97-AF65-F5344CB8AC3E}">
        <p14:creationId xmlns:p14="http://schemas.microsoft.com/office/powerpoint/2010/main" val="3845811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274042"/>
          </a:xfrm>
        </p:spPr>
        <p:txBody>
          <a:bodyPr>
            <a:normAutofit fontScale="90000"/>
          </a:bodyPr>
          <a:lstStyle/>
          <a:p>
            <a:r>
              <a:rPr lang="nl-NL" b="1" dirty="0"/>
              <a:t>Basic </a:t>
            </a:r>
            <a:r>
              <a:rPr lang="nl-NL" b="1" dirty="0" err="1"/>
              <a:t>questions</a:t>
            </a:r>
            <a:r>
              <a:rPr lang="nl-NL" b="1" dirty="0"/>
              <a:t> </a:t>
            </a:r>
            <a:r>
              <a:rPr lang="nl-NL" b="1" dirty="0" err="1"/>
              <a:t>about</a:t>
            </a:r>
            <a:r>
              <a:rPr lang="nl-NL" b="1" dirty="0"/>
              <a:t> sources</a:t>
            </a:r>
          </a:p>
        </p:txBody>
      </p:sp>
      <p:sp>
        <p:nvSpPr>
          <p:cNvPr id="3" name="Content Placeholder 2"/>
          <p:cNvSpPr>
            <a:spLocks noGrp="1"/>
          </p:cNvSpPr>
          <p:nvPr>
            <p:ph idx="1"/>
          </p:nvPr>
        </p:nvSpPr>
        <p:spPr>
          <a:xfrm>
            <a:off x="251520" y="764704"/>
            <a:ext cx="8435280" cy="5361459"/>
          </a:xfrm>
        </p:spPr>
        <p:txBody>
          <a:bodyPr>
            <a:noAutofit/>
          </a:bodyPr>
          <a:lstStyle/>
          <a:p>
            <a:pPr marL="0" indent="0">
              <a:buNone/>
            </a:pPr>
            <a:r>
              <a:rPr lang="en-GB" sz="2400" dirty="0"/>
              <a:t>What is </a:t>
            </a:r>
            <a:r>
              <a:rPr lang="en-GB" sz="2400" b="1" dirty="0"/>
              <a:t>the origin or occasion</a:t>
            </a:r>
            <a:r>
              <a:rPr lang="en-GB" sz="2400" dirty="0"/>
              <a:t> of the creation of the source? </a:t>
            </a:r>
          </a:p>
          <a:p>
            <a:r>
              <a:rPr lang="en-GB" sz="2400" dirty="0"/>
              <a:t>The historical situation? </a:t>
            </a:r>
          </a:p>
          <a:p>
            <a:r>
              <a:rPr lang="en-GB" sz="2400" dirty="0"/>
              <a:t>Who has written the text? Their background? Were they involved in what they reported about?</a:t>
            </a:r>
          </a:p>
          <a:p>
            <a:r>
              <a:rPr lang="en-GB" sz="2400" dirty="0"/>
              <a:t>What was the reason for drafting the document and writing the text? What was its function? </a:t>
            </a:r>
          </a:p>
          <a:p>
            <a:endParaRPr lang="en-GB" sz="2400" dirty="0"/>
          </a:p>
          <a:p>
            <a:pPr marL="0" indent="0">
              <a:buNone/>
            </a:pPr>
            <a:r>
              <a:rPr lang="en-GB" sz="2400" dirty="0"/>
              <a:t>How should </a:t>
            </a:r>
            <a:r>
              <a:rPr lang="en-GB" sz="2400" b="1" dirty="0"/>
              <a:t>the contents</a:t>
            </a:r>
            <a:r>
              <a:rPr lang="en-GB" sz="2400" dirty="0"/>
              <a:t> of the source be understood? </a:t>
            </a:r>
          </a:p>
          <a:p>
            <a:r>
              <a:rPr lang="en-GB" sz="2400" dirty="0"/>
              <a:t>What is it about and what is its meaning?</a:t>
            </a:r>
          </a:p>
          <a:p>
            <a:r>
              <a:rPr lang="en-GB" sz="2400" dirty="0"/>
              <a:t>What was/were the intentions of the author(s)? </a:t>
            </a:r>
          </a:p>
          <a:p>
            <a:r>
              <a:rPr lang="en-GB" sz="2400" dirty="0"/>
              <a:t>What kind of language, terminology and style is used? </a:t>
            </a:r>
          </a:p>
          <a:p>
            <a:pPr marL="0" indent="0">
              <a:buNone/>
            </a:pPr>
            <a:endParaRPr lang="en-GB" sz="2400" dirty="0"/>
          </a:p>
          <a:p>
            <a:pPr marL="0" indent="0">
              <a:buNone/>
            </a:pPr>
            <a:r>
              <a:rPr lang="en-GB" sz="2400" dirty="0"/>
              <a:t>What is the </a:t>
            </a:r>
            <a:r>
              <a:rPr lang="en-GB" sz="2400" b="1" dirty="0"/>
              <a:t>broader relevance</a:t>
            </a:r>
            <a:r>
              <a:rPr lang="en-GB" sz="2400" dirty="0"/>
              <a:t> of the source for particular interpretations of the past?</a:t>
            </a:r>
          </a:p>
          <a:p>
            <a:endParaRPr lang="nl-NL" b="1" dirty="0"/>
          </a:p>
          <a:p>
            <a:endParaRPr lang="en-GB" dirty="0"/>
          </a:p>
          <a:p>
            <a:pPr marL="0" lvl="0" indent="0">
              <a:buNone/>
            </a:pPr>
            <a:r>
              <a:rPr lang="en-GB" dirty="0"/>
              <a:t> </a:t>
            </a:r>
            <a:endParaRPr lang="nl-NL" b="1" dirty="0"/>
          </a:p>
        </p:txBody>
      </p:sp>
    </p:spTree>
    <p:extLst>
      <p:ext uri="{BB962C8B-B14F-4D97-AF65-F5344CB8AC3E}">
        <p14:creationId xmlns:p14="http://schemas.microsoft.com/office/powerpoint/2010/main" val="2584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are historical sources?</a:t>
            </a:r>
            <a:endParaRPr lang="nl-NL" dirty="0"/>
          </a:p>
        </p:txBody>
      </p:sp>
      <p:sp>
        <p:nvSpPr>
          <p:cNvPr id="3" name="Content Placeholder 2"/>
          <p:cNvSpPr>
            <a:spLocks noGrp="1"/>
          </p:cNvSpPr>
          <p:nvPr>
            <p:ph idx="1"/>
          </p:nvPr>
        </p:nvSpPr>
        <p:spPr/>
        <p:txBody>
          <a:bodyPr>
            <a:noAutofit/>
          </a:bodyPr>
          <a:lstStyle/>
          <a:p>
            <a:pPr marL="0" indent="0">
              <a:buNone/>
            </a:pPr>
            <a:r>
              <a:rPr lang="en-GB" sz="2000" b="1" dirty="0"/>
              <a:t>Remnants or traces from the past about that same past:</a:t>
            </a:r>
          </a:p>
          <a:p>
            <a:pPr>
              <a:buFontTx/>
              <a:buChar char="-"/>
            </a:pPr>
            <a:r>
              <a:rPr lang="en-GB" sz="2000" dirty="0"/>
              <a:t>conveying </a:t>
            </a:r>
            <a:r>
              <a:rPr lang="en-GB" sz="2000" i="1" dirty="0"/>
              <a:t>direct</a:t>
            </a:r>
            <a:r>
              <a:rPr lang="en-GB" sz="2000" dirty="0"/>
              <a:t> information (ideally the equivalent of an eye-witness account); </a:t>
            </a:r>
          </a:p>
          <a:p>
            <a:pPr>
              <a:buFontTx/>
              <a:buChar char="-"/>
            </a:pPr>
            <a:r>
              <a:rPr lang="en-GB" sz="2000" dirty="0"/>
              <a:t>close to the events, acts, situations or views they refer to.</a:t>
            </a:r>
          </a:p>
          <a:p>
            <a:pPr marL="0" indent="0">
              <a:buNone/>
            </a:pPr>
            <a:endParaRPr lang="en-GB" sz="2000" dirty="0"/>
          </a:p>
          <a:p>
            <a:pPr>
              <a:buFont typeface="Wingdings"/>
              <a:buChar char="à"/>
            </a:pPr>
            <a:r>
              <a:rPr lang="en-GB" sz="2000" dirty="0"/>
              <a:t>Handwritten and printed documents, but also pictures, archaeological relicts and architectural remains, and other artefacts. </a:t>
            </a:r>
          </a:p>
          <a:p>
            <a:pPr>
              <a:buFont typeface="Wingdings"/>
              <a:buChar char="à"/>
            </a:pPr>
            <a:r>
              <a:rPr lang="en-GB" sz="2000" dirty="0"/>
              <a:t>We will only deal with texts: they are the main sources for historians contrary to archaeologists who rely on artefacts and traces in the landscape. </a:t>
            </a:r>
          </a:p>
          <a:p>
            <a:pPr>
              <a:buFont typeface="Wingdings"/>
              <a:buChar char="à"/>
            </a:pPr>
            <a:r>
              <a:rPr lang="en-GB" sz="2000" dirty="0"/>
              <a:t>Visual sources, which are plenty available about the French Revolution, require specific and detailed knowledge and entail particular methodological difficulties.</a:t>
            </a:r>
          </a:p>
          <a:p>
            <a:endParaRPr lang="nl-NL" dirty="0"/>
          </a:p>
        </p:txBody>
      </p:sp>
    </p:spTree>
    <p:extLst>
      <p:ext uri="{BB962C8B-B14F-4D97-AF65-F5344CB8AC3E}">
        <p14:creationId xmlns:p14="http://schemas.microsoft.com/office/powerpoint/2010/main" val="3144138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Examples of (written) sources </a:t>
            </a:r>
            <a:br>
              <a:rPr lang="nl-NL" b="1" dirty="0"/>
            </a:br>
            <a:endParaRPr lang="nl-NL" dirty="0"/>
          </a:p>
        </p:txBody>
      </p:sp>
      <p:sp>
        <p:nvSpPr>
          <p:cNvPr id="3" name="Content Placeholder 2"/>
          <p:cNvSpPr>
            <a:spLocks noGrp="1"/>
          </p:cNvSpPr>
          <p:nvPr>
            <p:ph idx="1"/>
          </p:nvPr>
        </p:nvSpPr>
        <p:spPr/>
        <p:txBody>
          <a:bodyPr>
            <a:normAutofit fontScale="62500" lnSpcReduction="20000"/>
          </a:bodyPr>
          <a:lstStyle/>
          <a:p>
            <a:r>
              <a:rPr lang="en-GB" dirty="0"/>
              <a:t>laws and regulations, contracts, treaties, charters and privileges;</a:t>
            </a:r>
            <a:endParaRPr lang="nl-NL" b="1" dirty="0"/>
          </a:p>
          <a:p>
            <a:r>
              <a:rPr lang="en-GB" dirty="0"/>
              <a:t>bureaucratic and diplomatic records, administrative files;</a:t>
            </a:r>
          </a:p>
          <a:p>
            <a:r>
              <a:rPr lang="en-GB" dirty="0"/>
              <a:t>records of legal proceedings, sentences and confessions, police records;</a:t>
            </a:r>
            <a:endParaRPr lang="nl-NL" dirty="0"/>
          </a:p>
          <a:p>
            <a:r>
              <a:rPr lang="en-GB" dirty="0"/>
              <a:t>memoranda, minutes and proceedings of assemblies and meetings;</a:t>
            </a:r>
            <a:endParaRPr lang="nl-NL" b="1" dirty="0"/>
          </a:p>
          <a:p>
            <a:r>
              <a:rPr lang="en-GB" dirty="0"/>
              <a:t>party manifestos and programmes, speeches, petitions, plaints, pamphlets;</a:t>
            </a:r>
            <a:endParaRPr lang="nl-NL" b="1" dirty="0"/>
          </a:p>
          <a:p>
            <a:r>
              <a:rPr lang="en-GB" dirty="0"/>
              <a:t>newspapers and journals, opinion polls;</a:t>
            </a:r>
            <a:endParaRPr lang="nl-NL" b="1" dirty="0"/>
          </a:p>
          <a:p>
            <a:r>
              <a:rPr lang="en-GB" dirty="0"/>
              <a:t>municipal, parish and land registers, tax and statistic records; </a:t>
            </a:r>
          </a:p>
          <a:p>
            <a:r>
              <a:rPr lang="en-GB" dirty="0"/>
              <a:t>criminal and medical records;</a:t>
            </a:r>
            <a:endParaRPr lang="nl-NL" b="1" dirty="0"/>
          </a:p>
          <a:p>
            <a:r>
              <a:rPr lang="en-GB" dirty="0"/>
              <a:t>diaries, letters and other correspondence;</a:t>
            </a:r>
            <a:endParaRPr lang="nl-NL" b="1" dirty="0"/>
          </a:p>
          <a:p>
            <a:r>
              <a:rPr lang="en-GB" dirty="0"/>
              <a:t>memoirs, (auto-) biographies, annals, chronicles, travel-reports;</a:t>
            </a:r>
            <a:endParaRPr lang="nl-NL" b="1" dirty="0"/>
          </a:p>
          <a:p>
            <a:r>
              <a:rPr lang="en-GB" dirty="0"/>
              <a:t>bills, checks, accounts, bookkeeping systems, wills, inventories;</a:t>
            </a:r>
          </a:p>
          <a:p>
            <a:r>
              <a:rPr lang="en-GB" dirty="0"/>
              <a:t>reference works, dictionaries;</a:t>
            </a:r>
          </a:p>
          <a:p>
            <a:r>
              <a:rPr lang="en-GB" dirty="0"/>
              <a:t>fictional stories, folk tales, popular legends, poems and songs. </a:t>
            </a:r>
            <a:endParaRPr lang="nl-NL" dirty="0"/>
          </a:p>
          <a:p>
            <a:endParaRPr lang="nl-NL" dirty="0"/>
          </a:p>
        </p:txBody>
      </p:sp>
    </p:spTree>
    <p:extLst>
      <p:ext uri="{BB962C8B-B14F-4D97-AF65-F5344CB8AC3E}">
        <p14:creationId xmlns:p14="http://schemas.microsoft.com/office/powerpoint/2010/main" val="1465624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Sources: not direct, unproblematic reflections of past reality;  no self-evident, fixed meaning! </a:t>
            </a:r>
            <a:endParaRPr lang="nl-NL" sz="3200" b="1" dirty="0"/>
          </a:p>
        </p:txBody>
      </p:sp>
      <p:sp>
        <p:nvSpPr>
          <p:cNvPr id="3" name="Content Placeholder 2"/>
          <p:cNvSpPr>
            <a:spLocks noGrp="1"/>
          </p:cNvSpPr>
          <p:nvPr>
            <p:ph idx="1"/>
          </p:nvPr>
        </p:nvSpPr>
        <p:spPr/>
        <p:txBody>
          <a:bodyPr>
            <a:noAutofit/>
          </a:bodyPr>
          <a:lstStyle/>
          <a:p>
            <a:pPr marL="0" indent="0">
              <a:buNone/>
            </a:pPr>
            <a:r>
              <a:rPr lang="en-GB" sz="2800" dirty="0"/>
              <a:t>Sources selected and coloured by history itself on 3 levels:</a:t>
            </a:r>
          </a:p>
          <a:p>
            <a:pPr marL="514350" indent="-514350">
              <a:buAutoNum type="arabicPeriod"/>
            </a:pPr>
            <a:r>
              <a:rPr lang="en-US" sz="2800" b="1" dirty="0"/>
              <a:t>Incomplete</a:t>
            </a:r>
            <a:r>
              <a:rPr lang="en-US" sz="2800" dirty="0"/>
              <a:t>: lost by accident or destroyed deliberately (for example, in 1789 French peasant destroyed legal documents about their rents, dues and obligations to their lords).</a:t>
            </a:r>
            <a:r>
              <a:rPr lang="en-GB" sz="2800" dirty="0"/>
              <a:t> </a:t>
            </a:r>
          </a:p>
          <a:p>
            <a:pPr marL="514350" indent="-514350">
              <a:buAutoNum type="arabicPeriod"/>
            </a:pPr>
            <a:r>
              <a:rPr lang="en-GB" sz="2800" b="1" dirty="0"/>
              <a:t>Selective</a:t>
            </a:r>
            <a:r>
              <a:rPr lang="en-GB" sz="2800" dirty="0"/>
              <a:t> on the basis of what people in the past considered relevant, useful and necessary to record (much of the past has not been documented).  </a:t>
            </a:r>
          </a:p>
          <a:p>
            <a:pPr marL="514350" indent="-514350">
              <a:buAutoNum type="arabicPeriod"/>
            </a:pPr>
            <a:r>
              <a:rPr lang="en-GB" sz="2800" dirty="0"/>
              <a:t>Form and contents shaped by </a:t>
            </a:r>
            <a:r>
              <a:rPr lang="en-GB" sz="2800" b="1" dirty="0"/>
              <a:t>unintended or intended perspectives and subjective views</a:t>
            </a:r>
            <a:r>
              <a:rPr lang="en-GB" sz="2800" dirty="0"/>
              <a:t>.</a:t>
            </a:r>
            <a:endParaRPr lang="nl-NL" sz="2800" b="1" dirty="0"/>
          </a:p>
          <a:p>
            <a:endParaRPr lang="nl-NL" dirty="0"/>
          </a:p>
        </p:txBody>
      </p:sp>
    </p:spTree>
    <p:extLst>
      <p:ext uri="{BB962C8B-B14F-4D97-AF65-F5344CB8AC3E}">
        <p14:creationId xmlns:p14="http://schemas.microsoft.com/office/powerpoint/2010/main" val="207877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Sources are selective</a:t>
            </a:r>
          </a:p>
        </p:txBody>
      </p:sp>
      <p:sp>
        <p:nvSpPr>
          <p:cNvPr id="3" name="Content Placeholder 2"/>
          <p:cNvSpPr>
            <a:spLocks noGrp="1"/>
          </p:cNvSpPr>
          <p:nvPr>
            <p:ph idx="1"/>
          </p:nvPr>
        </p:nvSpPr>
        <p:spPr/>
        <p:txBody>
          <a:bodyPr>
            <a:noAutofit/>
          </a:bodyPr>
          <a:lstStyle/>
          <a:p>
            <a:r>
              <a:rPr lang="en-GB" sz="2800" dirty="0"/>
              <a:t>People in the past recorded only what they considered necessary, useful or important for their (practical) purposes. </a:t>
            </a:r>
            <a:r>
              <a:rPr lang="en-GB" sz="2800" dirty="0">
                <a:sym typeface="Wingdings" panose="05000000000000000000" pitchFamily="2" charset="2"/>
              </a:rPr>
              <a:t> a </a:t>
            </a:r>
            <a:r>
              <a:rPr lang="en-GB" sz="2800" dirty="0"/>
              <a:t>lot that was not relevant or worth the effort for documenting – including all kinds of issues which may now interest historians.</a:t>
            </a:r>
          </a:p>
          <a:p>
            <a:r>
              <a:rPr lang="en-US" sz="2800" dirty="0"/>
              <a:t>Sources </a:t>
            </a:r>
            <a:r>
              <a:rPr lang="en-GB" sz="2800" dirty="0"/>
              <a:t>document only fragments of the past;</a:t>
            </a:r>
            <a:r>
              <a:rPr lang="en-US" sz="2800" dirty="0"/>
              <a:t> large parts have hardly left traces </a:t>
            </a:r>
            <a:r>
              <a:rPr lang="en-US" sz="2800" dirty="0">
                <a:sym typeface="Wingdings" panose="05000000000000000000" pitchFamily="2" charset="2"/>
              </a:rPr>
              <a:t> </a:t>
            </a:r>
            <a:r>
              <a:rPr lang="en-US" sz="2800" dirty="0"/>
              <a:t>much more sources about the affairs of the state, the Church, and towns, the thoughts and actions of the powerful, rich and literate than about the daily lives of the masses. </a:t>
            </a:r>
          </a:p>
          <a:p>
            <a:endParaRPr lang="en-GB" dirty="0"/>
          </a:p>
        </p:txBody>
      </p:sp>
    </p:spTree>
    <p:extLst>
      <p:ext uri="{BB962C8B-B14F-4D97-AF65-F5344CB8AC3E}">
        <p14:creationId xmlns:p14="http://schemas.microsoft.com/office/powerpoint/2010/main" val="411671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Sources are selective</a:t>
            </a:r>
            <a:endParaRPr lang="nl-NL"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‘Winners’ in history leaving more traces than ‘losers’: </a:t>
            </a:r>
          </a:p>
          <a:p>
            <a:pPr>
              <a:buFontTx/>
              <a:buChar char="-"/>
            </a:pPr>
            <a:r>
              <a:rPr lang="en-US" dirty="0"/>
              <a:t>We know more about the Romans than about the peoples and tribes they defeated and subjected (and what we know is mediated through what the Romans wrote down about them). </a:t>
            </a:r>
          </a:p>
          <a:p>
            <a:pPr>
              <a:buFontTx/>
              <a:buChar char="-"/>
            </a:pPr>
            <a:r>
              <a:rPr lang="en-GB" dirty="0"/>
              <a:t>What we know about the Middle Ages relies largely on texts written by the clergy or literate members of the ruling class.  (Were people in medieval times really as religious as the clerical sources tell us?)</a:t>
            </a:r>
            <a:endParaRPr lang="nl-NL" b="1" dirty="0"/>
          </a:p>
          <a:p>
            <a:endParaRPr lang="nl-NL" dirty="0"/>
          </a:p>
        </p:txBody>
      </p:sp>
    </p:spTree>
    <p:extLst>
      <p:ext uri="{BB962C8B-B14F-4D97-AF65-F5344CB8AC3E}">
        <p14:creationId xmlns:p14="http://schemas.microsoft.com/office/powerpoint/2010/main" val="2275131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Sources are selective</a:t>
            </a:r>
            <a:endParaRPr lang="nl-NL"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Sources  about ‘ordinary’ people: only if </a:t>
            </a:r>
            <a:r>
              <a:rPr lang="en-US" b="1" dirty="0"/>
              <a:t>something abnormal or extraordinary happened:</a:t>
            </a:r>
          </a:p>
          <a:p>
            <a:pPr>
              <a:buFontTx/>
              <a:buChar char="-"/>
            </a:pPr>
            <a:r>
              <a:rPr lang="en-US" dirty="0"/>
              <a:t>a conflict which got out of hand </a:t>
            </a:r>
            <a:r>
              <a:rPr lang="en-US" dirty="0">
                <a:sym typeface="Wingdings" panose="05000000000000000000" pitchFamily="2" charset="2"/>
              </a:rPr>
              <a:t> </a:t>
            </a:r>
            <a:r>
              <a:rPr lang="en-US" dirty="0"/>
              <a:t>intervention by authorities </a:t>
            </a:r>
            <a:r>
              <a:rPr lang="en-US" dirty="0">
                <a:sym typeface="Wingdings" panose="05000000000000000000" pitchFamily="2" charset="2"/>
              </a:rPr>
              <a:t> </a:t>
            </a:r>
            <a:r>
              <a:rPr lang="en-US" dirty="0"/>
              <a:t>administrative or legal records.</a:t>
            </a:r>
          </a:p>
          <a:p>
            <a:pPr>
              <a:buFontTx/>
              <a:buChar char="-"/>
            </a:pPr>
            <a:r>
              <a:rPr lang="en-US" dirty="0"/>
              <a:t>a crime prosecuted by a court of law </a:t>
            </a:r>
            <a:r>
              <a:rPr lang="en-US" dirty="0">
                <a:sym typeface="Wingdings" panose="05000000000000000000" pitchFamily="2" charset="2"/>
              </a:rPr>
              <a:t> </a:t>
            </a:r>
            <a:r>
              <a:rPr lang="en-US" dirty="0"/>
              <a:t>legal procedure and sentence recorded.</a:t>
            </a:r>
          </a:p>
          <a:p>
            <a:pPr>
              <a:buFontTx/>
              <a:buChar char="-"/>
            </a:pPr>
            <a:r>
              <a:rPr lang="en-US" dirty="0"/>
              <a:t>suspicion of heresy </a:t>
            </a:r>
            <a:r>
              <a:rPr lang="en-US" dirty="0">
                <a:sym typeface="Wingdings" panose="05000000000000000000" pitchFamily="2" charset="2"/>
              </a:rPr>
              <a:t> investigation by clergymen  </a:t>
            </a:r>
            <a:r>
              <a:rPr lang="en-US" dirty="0"/>
              <a:t>Church archives.</a:t>
            </a:r>
          </a:p>
          <a:p>
            <a:pPr>
              <a:buFontTx/>
              <a:buChar char="-"/>
            </a:pPr>
            <a:r>
              <a:rPr lang="en-US" dirty="0"/>
              <a:t>abnormality </a:t>
            </a:r>
            <a:r>
              <a:rPr lang="en-US" dirty="0">
                <a:sym typeface="Wingdings" panose="05000000000000000000" pitchFamily="2" charset="2"/>
              </a:rPr>
              <a:t> illness/madness</a:t>
            </a:r>
            <a:r>
              <a:rPr lang="en-US" dirty="0"/>
              <a:t> </a:t>
            </a:r>
            <a:r>
              <a:rPr lang="en-US" dirty="0">
                <a:sym typeface="Wingdings" panose="05000000000000000000" pitchFamily="2" charset="2"/>
              </a:rPr>
              <a:t> case histories.</a:t>
            </a:r>
            <a:endParaRPr lang="en-US" dirty="0"/>
          </a:p>
          <a:p>
            <a:endParaRPr lang="nl-NL" dirty="0"/>
          </a:p>
        </p:txBody>
      </p:sp>
    </p:spTree>
    <p:extLst>
      <p:ext uri="{BB962C8B-B14F-4D97-AF65-F5344CB8AC3E}">
        <p14:creationId xmlns:p14="http://schemas.microsoft.com/office/powerpoint/2010/main" val="302577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Richard Cobb: </a:t>
            </a:r>
            <a:r>
              <a:rPr lang="en-US" b="1" i="1" dirty="0"/>
              <a:t>Death in Paris</a:t>
            </a:r>
            <a:r>
              <a:rPr lang="en-US" b="1" dirty="0"/>
              <a:t> (1978)</a:t>
            </a:r>
            <a:endParaRPr lang="nl-NL" b="1" dirty="0"/>
          </a:p>
        </p:txBody>
      </p:sp>
      <p:sp>
        <p:nvSpPr>
          <p:cNvPr id="3" name="Content Placeholder 2"/>
          <p:cNvSpPr>
            <a:spLocks noGrp="1"/>
          </p:cNvSpPr>
          <p:nvPr>
            <p:ph idx="1"/>
          </p:nvPr>
        </p:nvSpPr>
        <p:spPr/>
        <p:txBody>
          <a:bodyPr>
            <a:normAutofit/>
          </a:bodyPr>
          <a:lstStyle/>
          <a:p>
            <a:pPr marL="2628900" lvl="6" indent="0">
              <a:buNone/>
            </a:pPr>
            <a:r>
              <a:rPr lang="en-US" sz="2800" dirty="0"/>
              <a:t>Richard Cobb, expert of the French Revolution and nineteenth-century France </a:t>
            </a:r>
            <a:r>
              <a:rPr lang="en-US" sz="2800" dirty="0">
                <a:sym typeface="Wingdings" panose="05000000000000000000" pitchFamily="2" charset="2"/>
              </a:rPr>
              <a:t> </a:t>
            </a:r>
            <a:r>
              <a:rPr lang="en-US" sz="2800" dirty="0"/>
              <a:t>book about ordinary people in nineteenth century Paris on the basis of police reports about dead bodies found in the Seine; </a:t>
            </a:r>
          </a:p>
          <a:p>
            <a:pPr marL="2628900" lvl="6" indent="0">
              <a:buNone/>
            </a:pPr>
            <a:r>
              <a:rPr lang="en-US" sz="2800" dirty="0">
                <a:sym typeface="Wingdings" panose="05000000000000000000" pitchFamily="2" charset="2"/>
              </a:rPr>
              <a:t> if these people had not died in an  ‘abnormal’ way, we would now not even know that they had ever lived.</a:t>
            </a:r>
            <a:endParaRPr lang="en-US" sz="2800"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584" y="1633170"/>
            <a:ext cx="3882979" cy="3882979"/>
          </a:xfrm>
          <a:prstGeom prst="rect">
            <a:avLst/>
          </a:prstGeom>
        </p:spPr>
      </p:pic>
    </p:spTree>
    <p:extLst>
      <p:ext uri="{BB962C8B-B14F-4D97-AF65-F5344CB8AC3E}">
        <p14:creationId xmlns:p14="http://schemas.microsoft.com/office/powerpoint/2010/main" val="250468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Emmanuel Le Roy </a:t>
            </a:r>
            <a:r>
              <a:rPr lang="en-US" sz="2800" b="1" dirty="0" err="1"/>
              <a:t>Ladurie</a:t>
            </a:r>
            <a:r>
              <a:rPr lang="en-US" sz="2800" b="1" dirty="0"/>
              <a:t>: </a:t>
            </a:r>
            <a:br>
              <a:rPr lang="en-US" sz="2800" b="1" dirty="0"/>
            </a:br>
            <a:r>
              <a:rPr lang="en-US" sz="2800" b="1" i="1" dirty="0" err="1"/>
              <a:t>Montaillou</a:t>
            </a:r>
            <a:r>
              <a:rPr lang="en-US" sz="2800" b="1" i="1" dirty="0"/>
              <a:t>: </a:t>
            </a:r>
            <a:r>
              <a:rPr lang="en-US" sz="2800" b="1" i="1" dirty="0" err="1"/>
              <a:t>Cathars</a:t>
            </a:r>
            <a:r>
              <a:rPr lang="en-US" sz="2800" b="1" i="1" dirty="0"/>
              <a:t> and Catholics in a French Village, 1294-1324</a:t>
            </a:r>
            <a:r>
              <a:rPr lang="en-US" sz="2800" b="1" dirty="0"/>
              <a:t> (1976)</a:t>
            </a:r>
            <a:endParaRPr lang="nl-NL" sz="2800" b="1" dirty="0"/>
          </a:p>
        </p:txBody>
      </p:sp>
      <p:sp>
        <p:nvSpPr>
          <p:cNvPr id="3" name="Content Placeholder 2"/>
          <p:cNvSpPr>
            <a:spLocks noGrp="1"/>
          </p:cNvSpPr>
          <p:nvPr>
            <p:ph idx="1"/>
          </p:nvPr>
        </p:nvSpPr>
        <p:spPr/>
        <p:txBody>
          <a:bodyPr>
            <a:normAutofit lnSpcReduction="10000"/>
          </a:bodyPr>
          <a:lstStyle/>
          <a:p>
            <a:pPr marL="2628900" lvl="6" indent="0">
              <a:buNone/>
            </a:pPr>
            <a:r>
              <a:rPr lang="en-US" sz="2400" dirty="0"/>
              <a:t>Famous historical study on the lives of ordinary people in an insignificant medieval village in the south of France. Why do we know about them? Because the people in the region were so-called </a:t>
            </a:r>
            <a:r>
              <a:rPr lang="en-US" sz="2400" dirty="0" err="1"/>
              <a:t>Cathars</a:t>
            </a:r>
            <a:r>
              <a:rPr lang="en-US" sz="2400" dirty="0"/>
              <a:t>, followers of a heresy which the Catholic Church and the French king considered as a threat to Christian orthodoxy and the social order. </a:t>
            </a:r>
          </a:p>
          <a:p>
            <a:pPr marL="2628900" lvl="6" indent="0">
              <a:buNone/>
            </a:pPr>
            <a:r>
              <a:rPr lang="en-US" sz="2400" dirty="0">
                <a:sym typeface="Wingdings" panose="05000000000000000000" pitchFamily="2" charset="2"/>
              </a:rPr>
              <a:t> Villagers </a:t>
            </a:r>
            <a:r>
              <a:rPr lang="en-US" sz="2400" dirty="0"/>
              <a:t>subjected to an investigation by the Inquisition, which was documented; </a:t>
            </a:r>
            <a:r>
              <a:rPr lang="en-US" sz="2400" dirty="0">
                <a:sym typeface="Wingdings" panose="05000000000000000000" pitchFamily="2" charset="2"/>
              </a:rPr>
              <a:t> </a:t>
            </a:r>
          </a:p>
          <a:p>
            <a:pPr marL="2628900" lvl="6" indent="0">
              <a:buNone/>
            </a:pPr>
            <a:r>
              <a:rPr lang="en-US" sz="2400" dirty="0">
                <a:sym typeface="Wingdings" panose="05000000000000000000" pitchFamily="2" charset="2"/>
              </a:rPr>
              <a:t> </a:t>
            </a:r>
            <a:r>
              <a:rPr lang="en-US" sz="2400" dirty="0"/>
              <a:t>detailed information about their way of thinking, their habits and the social relations in the village. </a:t>
            </a:r>
            <a:endParaRPr lang="nl-NL" sz="2400" dirty="0"/>
          </a:p>
          <a:p>
            <a:endParaRPr lang="nl-NL"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576" y="1916832"/>
            <a:ext cx="3677394" cy="3677394"/>
          </a:xfrm>
          <a:prstGeom prst="rect">
            <a:avLst/>
          </a:prstGeom>
        </p:spPr>
      </p:pic>
    </p:spTree>
    <p:extLst>
      <p:ext uri="{BB962C8B-B14F-4D97-AF65-F5344CB8AC3E}">
        <p14:creationId xmlns:p14="http://schemas.microsoft.com/office/powerpoint/2010/main" val="4278046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TotalTime>
  <Words>1722</Words>
  <Application>Microsoft Office PowerPoint</Application>
  <PresentationFormat>On-screen Show (4:3)</PresentationFormat>
  <Paragraphs>118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Dealing with historical sources </vt:lpstr>
      <vt:lpstr>What are historical sources?</vt:lpstr>
      <vt:lpstr>Examples of (written) sources  </vt:lpstr>
      <vt:lpstr>Sources: not direct, unproblematic reflections of past reality;  no self-evident, fixed meaning! </vt:lpstr>
      <vt:lpstr>Sources are selective</vt:lpstr>
      <vt:lpstr>Sources are selective</vt:lpstr>
      <vt:lpstr>Sources are selective</vt:lpstr>
      <vt:lpstr>Richard Cobb: Death in Paris (1978)</vt:lpstr>
      <vt:lpstr>Emmanuel Le Roy Ladurie:  Montaillou: Cathars and Catholics in a French Village, 1294-1324 (1976)</vt:lpstr>
      <vt:lpstr>Carlo Ginzburg: The Cheese and the Worms: The Cosmos of a Sixteenth-Century Miller (1976)</vt:lpstr>
      <vt:lpstr>The abnormal, the unusual, the extraordinary as the gateway to the past  </vt:lpstr>
      <vt:lpstr>The contents of sources are coloured by unintended or intended perspectives</vt:lpstr>
      <vt:lpstr>Primary and secondary sources</vt:lpstr>
      <vt:lpstr>Example: Friedrich Engels,  The conditions of the English Working Class (1845) </vt:lpstr>
      <vt:lpstr>Both primary and secondary sources:  selective and colored interpretations</vt:lpstr>
      <vt:lpstr>Sources  possibly different and contradictory interpretations by historians</vt:lpstr>
      <vt:lpstr>Information in the sources restricts the range of possible interpretations by historians, but sources cannot fully determine how historians should understand the past.</vt:lpstr>
      <vt:lpstr>The historical method:  Study sources cautiously and with suspicion; take nothing for true just like that </vt:lpstr>
      <vt:lpstr>Basic questions about sources</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Oosterhuis Harry (HISTORY)</dc:creator>
  <cp:lastModifiedBy>Oosterhuis, Harry (HISTORY)</cp:lastModifiedBy>
  <cp:revision>99</cp:revision>
  <cp:lastPrinted>2017-02-15T17:41:59Z</cp:lastPrinted>
  <dcterms:created xsi:type="dcterms:W3CDTF">2013-02-27T09:33:11Z</dcterms:created>
  <dcterms:modified xsi:type="dcterms:W3CDTF">2024-12-30T10:42:29Z</dcterms:modified>
</cp:coreProperties>
</file>