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1400" y="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nl-NL"/>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A77CBF9C-EAB8-4187-986A-1824DD925613}"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23074817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A77CBF9C-EAB8-4187-986A-1824DD925613}"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3967182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A77CBF9C-EAB8-4187-986A-1824DD925613}"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1905778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A77CBF9C-EAB8-4187-986A-1824DD925613}"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36755659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nl-N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77CBF9C-EAB8-4187-986A-1824DD925613}" type="datetimeFigureOut">
              <a:rPr lang="nl-NL" smtClean="0"/>
              <a:t>27-12-2024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4132953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A77CBF9C-EAB8-4187-986A-1824DD925613}"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2951596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nl-N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A77CBF9C-EAB8-4187-986A-1824DD925613}" type="datetimeFigureOut">
              <a:rPr lang="nl-NL" smtClean="0"/>
              <a:t>27-12-2024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10061515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A77CBF9C-EAB8-4187-986A-1824DD925613}" type="datetimeFigureOut">
              <a:rPr lang="nl-NL" smtClean="0"/>
              <a:t>27-12-2024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37858836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7CBF9C-EAB8-4187-986A-1824DD925613}" type="datetimeFigureOut">
              <a:rPr lang="nl-NL" smtClean="0"/>
              <a:t>27-12-2024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865900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nl-NL"/>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7CBF9C-EAB8-4187-986A-1824DD925613}"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873723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nl-NL"/>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77CBF9C-EAB8-4187-986A-1824DD925613}" type="datetimeFigureOut">
              <a:rPr lang="nl-NL" smtClean="0"/>
              <a:t>27-12-2024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804774A8-FE0F-452F-ACF4-40D73DEEEC3F}" type="slidenum">
              <a:rPr lang="nl-NL" smtClean="0"/>
              <a:t>‹#›</a:t>
            </a:fld>
            <a:endParaRPr lang="nl-NL"/>
          </a:p>
        </p:txBody>
      </p:sp>
    </p:spTree>
    <p:extLst>
      <p:ext uri="{BB962C8B-B14F-4D97-AF65-F5344CB8AC3E}">
        <p14:creationId xmlns:p14="http://schemas.microsoft.com/office/powerpoint/2010/main" val="1711750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7CBF9C-EAB8-4187-986A-1824DD925613}" type="datetimeFigureOut">
              <a:rPr lang="nl-NL" smtClean="0"/>
              <a:t>27-12-2024</a:t>
            </a:fld>
            <a:endParaRPr lang="nl-NL"/>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4774A8-FE0F-452F-ACF4-40D73DEEEC3F}" type="slidenum">
              <a:rPr lang="nl-NL" smtClean="0"/>
              <a:t>‹#›</a:t>
            </a:fld>
            <a:endParaRPr lang="nl-NL"/>
          </a:p>
        </p:txBody>
      </p:sp>
    </p:spTree>
    <p:extLst>
      <p:ext uri="{BB962C8B-B14F-4D97-AF65-F5344CB8AC3E}">
        <p14:creationId xmlns:p14="http://schemas.microsoft.com/office/powerpoint/2010/main" val="1652136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DEMOCRACY IN THE ERA OF GLOBAL CAPITALISM AND NEOLIBERALISM</a:t>
            </a:r>
            <a:br>
              <a:rPr lang="nl-NL" b="1" dirty="0"/>
            </a:br>
            <a:endParaRPr lang="nl-NL" b="1" dirty="0"/>
          </a:p>
        </p:txBody>
      </p:sp>
      <p:sp>
        <p:nvSpPr>
          <p:cNvPr id="3" name="Subtitle 2"/>
          <p:cNvSpPr>
            <a:spLocks noGrp="1"/>
          </p:cNvSpPr>
          <p:nvPr>
            <p:ph type="subTitle" idx="1"/>
          </p:nvPr>
        </p:nvSpPr>
        <p:spPr/>
        <p:txBody>
          <a:bodyPr/>
          <a:lstStyle/>
          <a:p>
            <a:r>
              <a:rPr lang="nl-NL" dirty="0"/>
              <a:t>Harry Oosterhuis</a:t>
            </a:r>
          </a:p>
        </p:txBody>
      </p:sp>
    </p:spTree>
    <p:extLst>
      <p:ext uri="{BB962C8B-B14F-4D97-AF65-F5344CB8AC3E}">
        <p14:creationId xmlns:p14="http://schemas.microsoft.com/office/powerpoint/2010/main" val="218299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Cultural undermining of the nation-state as arena for social cohesion and solidarity</a:t>
            </a:r>
            <a:endParaRPr lang="nl-NL" sz="3200" b="1" dirty="0"/>
          </a:p>
        </p:txBody>
      </p:sp>
      <p:sp>
        <p:nvSpPr>
          <p:cNvPr id="3" name="Content Placeholder 2"/>
          <p:cNvSpPr>
            <a:spLocks noGrp="1"/>
          </p:cNvSpPr>
          <p:nvPr>
            <p:ph idx="1"/>
          </p:nvPr>
        </p:nvSpPr>
        <p:spPr/>
        <p:txBody>
          <a:bodyPr>
            <a:normAutofit fontScale="85000" lnSpcReduction="10000"/>
          </a:bodyPr>
          <a:lstStyle/>
          <a:p>
            <a:r>
              <a:rPr lang="en-US" dirty="0"/>
              <a:t>Growing cultural, religious and ethnic diversity and division </a:t>
            </a:r>
            <a:r>
              <a:rPr lang="en-US" dirty="0">
                <a:sym typeface="Wingdings" panose="05000000000000000000" pitchFamily="2" charset="2"/>
              </a:rPr>
              <a:t> undermining </a:t>
            </a:r>
            <a:r>
              <a:rPr lang="en-US" dirty="0"/>
              <a:t>consensus about the public good and social-economic solidarity. </a:t>
            </a:r>
          </a:p>
          <a:p>
            <a:r>
              <a:rPr lang="en-US" dirty="0"/>
              <a:t>Political controversies have moved from social-economic issues to cultural, ethnic and religious identities and moral issues.</a:t>
            </a:r>
          </a:p>
          <a:p>
            <a:r>
              <a:rPr lang="en-US" dirty="0"/>
              <a:t>Fear that social cohesion on the basis of shared traditions and attachments, habits and customs is jeopardized </a:t>
            </a:r>
            <a:r>
              <a:rPr lang="en-US" dirty="0">
                <a:sym typeface="Wingdings" panose="05000000000000000000" pitchFamily="2" charset="2"/>
              </a:rPr>
              <a:t> </a:t>
            </a:r>
            <a:r>
              <a:rPr lang="en-US" dirty="0"/>
              <a:t>fuels populism and nationalism.</a:t>
            </a:r>
          </a:p>
          <a:p>
            <a:r>
              <a:rPr lang="en-US" dirty="0"/>
              <a:t>Lower classes feel culturally and economically threatened by internationalization and globalization. </a:t>
            </a:r>
            <a:endParaRPr lang="nl-NL" dirty="0"/>
          </a:p>
          <a:p>
            <a:endParaRPr lang="nl-NL" dirty="0"/>
          </a:p>
        </p:txBody>
      </p:sp>
    </p:spTree>
    <p:extLst>
      <p:ext uri="{BB962C8B-B14F-4D97-AF65-F5344CB8AC3E}">
        <p14:creationId xmlns:p14="http://schemas.microsoft.com/office/powerpoint/2010/main" val="536219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Increasing socioeconomic </a:t>
            </a:r>
            <a:br>
              <a:rPr lang="en-US" b="1" dirty="0"/>
            </a:br>
            <a:r>
              <a:rPr lang="en-US" b="1" dirty="0"/>
              <a:t>and cultural inequalities</a:t>
            </a:r>
            <a:endParaRPr lang="nl-NL" b="1" dirty="0"/>
          </a:p>
        </p:txBody>
      </p:sp>
      <p:sp>
        <p:nvSpPr>
          <p:cNvPr id="3" name="Content Placeholder 2"/>
          <p:cNvSpPr>
            <a:spLocks noGrp="1"/>
          </p:cNvSpPr>
          <p:nvPr>
            <p:ph idx="1"/>
          </p:nvPr>
        </p:nvSpPr>
        <p:spPr>
          <a:xfrm>
            <a:off x="395536" y="1556792"/>
            <a:ext cx="8291264" cy="5301208"/>
          </a:xfrm>
        </p:spPr>
        <p:txBody>
          <a:bodyPr>
            <a:normAutofit fontScale="85000" lnSpcReduction="20000"/>
          </a:bodyPr>
          <a:lstStyle/>
          <a:p>
            <a:pPr marL="0" indent="0">
              <a:buNone/>
            </a:pPr>
            <a:r>
              <a:rPr lang="en-US" dirty="0"/>
              <a:t>Thomas Piketty: </a:t>
            </a:r>
            <a:r>
              <a:rPr lang="en-US" i="1" dirty="0"/>
              <a:t>Capital in the 21</a:t>
            </a:r>
            <a:r>
              <a:rPr lang="en-US" i="1" baseline="30000" dirty="0"/>
              <a:t>st</a:t>
            </a:r>
            <a:r>
              <a:rPr lang="en-US" i="1" dirty="0"/>
              <a:t> Century </a:t>
            </a:r>
            <a:r>
              <a:rPr lang="en-US" dirty="0"/>
              <a:t>(2013):</a:t>
            </a:r>
            <a:r>
              <a:rPr lang="en-US" i="1" dirty="0"/>
              <a:t> </a:t>
            </a:r>
          </a:p>
          <a:p>
            <a:pPr>
              <a:buFontTx/>
              <a:buChar char="-"/>
            </a:pPr>
            <a:r>
              <a:rPr lang="en-US" dirty="0"/>
              <a:t>increasing inequalities in wealth</a:t>
            </a:r>
          </a:p>
          <a:p>
            <a:pPr>
              <a:buFontTx/>
              <a:buChar char="-"/>
            </a:pPr>
            <a:r>
              <a:rPr lang="en-US" dirty="0"/>
              <a:t>decline of the middle class</a:t>
            </a:r>
          </a:p>
          <a:p>
            <a:pPr>
              <a:buFontTx/>
              <a:buChar char="-"/>
            </a:pPr>
            <a:endParaRPr lang="en-US" dirty="0"/>
          </a:p>
          <a:p>
            <a:pPr marL="0" indent="0">
              <a:buNone/>
            </a:pPr>
            <a:r>
              <a:rPr lang="en-US" dirty="0"/>
              <a:t>Widening gap in educational and cultural capital: winners and losers of modernity </a:t>
            </a:r>
            <a:r>
              <a:rPr lang="en-US" dirty="0">
                <a:sym typeface="Wingdings" panose="05000000000000000000" pitchFamily="2" charset="2"/>
              </a:rPr>
              <a:t> reflected in voting patterns and political polarization on the basis of conflicting values</a:t>
            </a:r>
            <a:r>
              <a:rPr lang="en-US" dirty="0"/>
              <a:t>.</a:t>
            </a:r>
          </a:p>
          <a:p>
            <a:pPr marL="0" indent="0">
              <a:buNone/>
            </a:pPr>
            <a:endParaRPr lang="en-US" dirty="0"/>
          </a:p>
          <a:p>
            <a:pPr marL="0" indent="0">
              <a:buNone/>
            </a:pPr>
            <a:r>
              <a:rPr lang="en-US" dirty="0"/>
              <a:t>Growing contradiction between the egalitarian ethos of meritocratic society, which is a precondition for democracy, and the harsh realities of the competitive neoliberal global capitalist economy and increasing gap between highly- and low-educated people.</a:t>
            </a:r>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08304" y="1146175"/>
            <a:ext cx="2619375" cy="1743075"/>
          </a:xfrm>
          <a:prstGeom prst="rect">
            <a:avLst/>
          </a:prstGeom>
        </p:spPr>
      </p:pic>
    </p:spTree>
    <p:extLst>
      <p:ext uri="{BB962C8B-B14F-4D97-AF65-F5344CB8AC3E}">
        <p14:creationId xmlns:p14="http://schemas.microsoft.com/office/powerpoint/2010/main" val="27824026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De-socialized and de-politicized individualism and the undermining of civil society</a:t>
            </a:r>
            <a:endParaRPr lang="nl-NL" sz="3200" b="1" dirty="0"/>
          </a:p>
        </p:txBody>
      </p:sp>
      <p:sp>
        <p:nvSpPr>
          <p:cNvPr id="3" name="Content Placeholder 2"/>
          <p:cNvSpPr>
            <a:spLocks noGrp="1"/>
          </p:cNvSpPr>
          <p:nvPr>
            <p:ph idx="1"/>
          </p:nvPr>
        </p:nvSpPr>
        <p:spPr>
          <a:xfrm>
            <a:off x="251520" y="1628800"/>
            <a:ext cx="8712968" cy="5328592"/>
          </a:xfrm>
        </p:spPr>
        <p:txBody>
          <a:bodyPr>
            <a:normAutofit fontScale="70000" lnSpcReduction="20000"/>
          </a:bodyPr>
          <a:lstStyle/>
          <a:p>
            <a:r>
              <a:rPr lang="en-US" dirty="0"/>
              <a:t>The neoliberal individual: the entrepreneur, the consumer and the psychological self rather than a political actor and citizen of a democratic collective. </a:t>
            </a:r>
          </a:p>
          <a:p>
            <a:r>
              <a:rPr lang="en-US" dirty="0"/>
              <a:t>The satisfaction of personal feelings and desires, of private demands and values has taken precedence over politics as the common responsibility and engagement for the public good and the shaping of our future society. </a:t>
            </a:r>
          </a:p>
          <a:p>
            <a:r>
              <a:rPr lang="en-US" dirty="0"/>
              <a:t>Problems and misfortunes articulated in the therapeutic language of psychobabble instead of in a critical political discourse (or sociological analysis) about the fundamental underlying structural causes. </a:t>
            </a:r>
            <a:endParaRPr lang="nl-NL" dirty="0"/>
          </a:p>
          <a:p>
            <a:r>
              <a:rPr lang="en-US" dirty="0"/>
              <a:t>Growing voter-apathy and detachment, declining membership of political parties and social organizations, skepticism about representative democracy and political parties. </a:t>
            </a:r>
            <a:endParaRPr lang="nl-NL" dirty="0"/>
          </a:p>
          <a:p>
            <a:r>
              <a:rPr lang="en-US" dirty="0"/>
              <a:t>Tocqueville’s argument about civil society as a crucial factor in democracy: unrestrained individualism combined with social and political apathy can jeopardize democracy. </a:t>
            </a:r>
            <a:endParaRPr lang="nl-NL" dirty="0"/>
          </a:p>
        </p:txBody>
      </p:sp>
    </p:spTree>
    <p:extLst>
      <p:ext uri="{BB962C8B-B14F-4D97-AF65-F5344CB8AC3E}">
        <p14:creationId xmlns:p14="http://schemas.microsoft.com/office/powerpoint/2010/main" val="25257060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Populism</a:t>
            </a:r>
            <a:endParaRPr lang="nl-NL" b="1" dirty="0"/>
          </a:p>
        </p:txBody>
      </p:sp>
      <p:sp>
        <p:nvSpPr>
          <p:cNvPr id="3" name="Content Placeholder 2"/>
          <p:cNvSpPr>
            <a:spLocks noGrp="1"/>
          </p:cNvSpPr>
          <p:nvPr>
            <p:ph idx="1"/>
          </p:nvPr>
        </p:nvSpPr>
        <p:spPr/>
        <p:txBody>
          <a:bodyPr>
            <a:normAutofit fontScale="92500"/>
          </a:bodyPr>
          <a:lstStyle/>
          <a:p>
            <a:r>
              <a:rPr lang="en-US" dirty="0"/>
              <a:t>Populism an inevitable consequence of mass-democracy?</a:t>
            </a:r>
          </a:p>
          <a:p>
            <a:r>
              <a:rPr lang="en-US" dirty="0"/>
              <a:t>Possible undemocratic tendencies in populism: (Tocqueville: ‘tyranny of the majority’) can they  be kept in check by the safety-valves of liberal democracy: rule of law, basic civil rights, indirect parliamentary representation, bureaucracy and expertise, </a:t>
            </a:r>
            <a:r>
              <a:rPr lang="en-GB" dirty="0"/>
              <a:t>framework for self-correction and compromise, free press?</a:t>
            </a:r>
            <a:endParaRPr lang="nl-NL" dirty="0"/>
          </a:p>
        </p:txBody>
      </p:sp>
    </p:spTree>
    <p:extLst>
      <p:ext uri="{BB962C8B-B14F-4D97-AF65-F5344CB8AC3E}">
        <p14:creationId xmlns:p14="http://schemas.microsoft.com/office/powerpoint/2010/main" val="10665705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87424"/>
            <a:ext cx="7992888" cy="1512168"/>
          </a:xfrm>
        </p:spPr>
        <p:txBody>
          <a:bodyPr/>
          <a:lstStyle/>
          <a:p>
            <a:r>
              <a:rPr lang="en-US" b="1" dirty="0"/>
              <a:t>Emotional politics</a:t>
            </a:r>
            <a:endParaRPr lang="nl-NL" dirty="0"/>
          </a:p>
        </p:txBody>
      </p:sp>
      <p:sp>
        <p:nvSpPr>
          <p:cNvPr id="3" name="Content Placeholder 2"/>
          <p:cNvSpPr>
            <a:spLocks noGrp="1"/>
          </p:cNvSpPr>
          <p:nvPr>
            <p:ph idx="1"/>
          </p:nvPr>
        </p:nvSpPr>
        <p:spPr>
          <a:xfrm>
            <a:off x="323528" y="1052736"/>
            <a:ext cx="8363272" cy="5805264"/>
          </a:xfrm>
        </p:spPr>
        <p:txBody>
          <a:bodyPr>
            <a:normAutofit fontScale="70000" lnSpcReduction="20000"/>
          </a:bodyPr>
          <a:lstStyle/>
          <a:p>
            <a:r>
              <a:rPr lang="en-US" dirty="0"/>
              <a:t>Tension between realistic, sensible and consensual decision-making and the often not so reasonable and not so well-informed public opinion.</a:t>
            </a:r>
          </a:p>
          <a:p>
            <a:r>
              <a:rPr lang="en-US" dirty="0"/>
              <a:t>How to communicate realistic, but unwelcome messages to voters and convince them of long-term visions?</a:t>
            </a:r>
          </a:p>
          <a:p>
            <a:r>
              <a:rPr lang="en-US" dirty="0"/>
              <a:t>The prominent role of the mass media in politics: focus on sentiments and sensations, radical but superficial opinions, emotional debate, on hypes, and politicians’ personality and image, on politics as show and drama.</a:t>
            </a:r>
          </a:p>
          <a:p>
            <a:r>
              <a:rPr lang="en-US" dirty="0"/>
              <a:t>Online social media: as much or even more misinformation than solid and reliable information; ill-founded opinions presented as facts; confirmation bias. </a:t>
            </a:r>
          </a:p>
          <a:p>
            <a:endParaRPr lang="en-US" dirty="0"/>
          </a:p>
          <a:p>
            <a:endParaRPr lang="en-US" dirty="0"/>
          </a:p>
          <a:p>
            <a:endParaRPr lang="en-US" dirty="0"/>
          </a:p>
          <a:p>
            <a:r>
              <a:rPr lang="en-US" dirty="0"/>
              <a:t>Democratic requirement of being informed, of making a serious effort to understand the issues about which one ventilates one’s views while also respecting other views. </a:t>
            </a:r>
            <a:endParaRPr lang="nl-NL" dirty="0"/>
          </a:p>
        </p:txBody>
      </p:sp>
      <p:sp>
        <p:nvSpPr>
          <p:cNvPr id="4" name="Up-Down Arrow 3"/>
          <p:cNvSpPr/>
          <p:nvPr/>
        </p:nvSpPr>
        <p:spPr>
          <a:xfrm>
            <a:off x="3491880" y="4293096"/>
            <a:ext cx="484632" cy="1216152"/>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1323760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Solutions?</a:t>
            </a:r>
            <a:endParaRPr lang="nl-NL" b="1" dirty="0"/>
          </a:p>
        </p:txBody>
      </p:sp>
      <p:sp>
        <p:nvSpPr>
          <p:cNvPr id="3" name="Content Placeholder 2"/>
          <p:cNvSpPr>
            <a:spLocks noGrp="1"/>
          </p:cNvSpPr>
          <p:nvPr>
            <p:ph idx="1"/>
          </p:nvPr>
        </p:nvSpPr>
        <p:spPr/>
        <p:txBody>
          <a:bodyPr>
            <a:normAutofit fontScale="92500" lnSpcReduction="20000"/>
          </a:bodyPr>
          <a:lstStyle/>
          <a:p>
            <a:r>
              <a:rPr lang="en-US" dirty="0"/>
              <a:t>Changing the attitudes of citizens </a:t>
            </a:r>
            <a:r>
              <a:rPr lang="en-US" dirty="0">
                <a:sym typeface="Wingdings" panose="05000000000000000000" pitchFamily="2" charset="2"/>
              </a:rPr>
              <a:t> </a:t>
            </a:r>
            <a:r>
              <a:rPr lang="en-US" dirty="0"/>
              <a:t>revitalization of classical-republican values and civic virtues through education and involvement. </a:t>
            </a:r>
          </a:p>
          <a:p>
            <a:r>
              <a:rPr lang="en-US" dirty="0"/>
              <a:t>More direct democratic procedures </a:t>
            </a:r>
            <a:r>
              <a:rPr lang="en-US" dirty="0">
                <a:sym typeface="Wingdings" panose="05000000000000000000" pitchFamily="2" charset="2"/>
              </a:rPr>
              <a:t> </a:t>
            </a:r>
            <a:r>
              <a:rPr lang="en-US" dirty="0"/>
              <a:t>participatory and deliberative democracy close to people’s daily lives; democracy as continuous social learning process.</a:t>
            </a:r>
          </a:p>
          <a:p>
            <a:r>
              <a:rPr lang="en-US" dirty="0"/>
              <a:t>Democracy cannot oblige or force people to be active citizens.</a:t>
            </a:r>
          </a:p>
          <a:p>
            <a:r>
              <a:rPr lang="en-US" dirty="0"/>
              <a:t>How to solve global problems in a democratic way without global political institutions? </a:t>
            </a:r>
            <a:endParaRPr lang="nl-NL" dirty="0"/>
          </a:p>
          <a:p>
            <a:endParaRPr lang="nl-NL" dirty="0"/>
          </a:p>
        </p:txBody>
      </p:sp>
    </p:spTree>
    <p:extLst>
      <p:ext uri="{BB962C8B-B14F-4D97-AF65-F5344CB8AC3E}">
        <p14:creationId xmlns:p14="http://schemas.microsoft.com/office/powerpoint/2010/main" val="8219142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err="1"/>
              <a:t>Introduction</a:t>
            </a:r>
            <a:endParaRPr lang="nl-NL" b="1" dirty="0"/>
          </a:p>
        </p:txBody>
      </p:sp>
      <p:sp>
        <p:nvSpPr>
          <p:cNvPr id="3" name="Content Placeholder 2"/>
          <p:cNvSpPr>
            <a:spLocks noGrp="1"/>
          </p:cNvSpPr>
          <p:nvPr>
            <p:ph idx="1"/>
          </p:nvPr>
        </p:nvSpPr>
        <p:spPr>
          <a:xfrm>
            <a:off x="323528" y="1196752"/>
            <a:ext cx="8363272" cy="5661248"/>
          </a:xfrm>
        </p:spPr>
        <p:txBody>
          <a:bodyPr>
            <a:normAutofit fontScale="85000" lnSpcReduction="20000"/>
          </a:bodyPr>
          <a:lstStyle/>
          <a:p>
            <a:pPr marL="0" lvl="0" indent="0">
              <a:buNone/>
            </a:pPr>
            <a:r>
              <a:rPr lang="en-US" dirty="0"/>
              <a:t>Criticism of democracy is part of its fundamental indefiniteness and openness:</a:t>
            </a:r>
            <a:endParaRPr lang="nl-NL" dirty="0"/>
          </a:p>
          <a:p>
            <a:pPr marL="0" indent="0">
              <a:buNone/>
            </a:pPr>
            <a:r>
              <a:rPr lang="en-US" dirty="0"/>
              <a:t> </a:t>
            </a:r>
            <a:endParaRPr lang="nl-NL" dirty="0"/>
          </a:p>
          <a:p>
            <a:r>
              <a:rPr lang="en-US" dirty="0"/>
              <a:t>Dissatisfaction is an intrinsic element of liberal democracy, it is never finished and completed.</a:t>
            </a:r>
          </a:p>
          <a:p>
            <a:r>
              <a:rPr lang="en-US" dirty="0"/>
              <a:t>Democracy implies that its own functioning should be open to criticism and debate. </a:t>
            </a:r>
          </a:p>
          <a:p>
            <a:r>
              <a:rPr lang="en-US" dirty="0"/>
              <a:t>Democracy by definition a cacophony of contradictory opinions and views </a:t>
            </a:r>
            <a:r>
              <a:rPr lang="en-US" dirty="0">
                <a:sym typeface="Wingdings" panose="05000000000000000000" pitchFamily="2" charset="2"/>
              </a:rPr>
              <a:t> </a:t>
            </a:r>
            <a:r>
              <a:rPr lang="en-US" dirty="0"/>
              <a:t>continuous criticism and dissatisfaction. </a:t>
            </a:r>
          </a:p>
          <a:p>
            <a:r>
              <a:rPr lang="en-US" dirty="0"/>
              <a:t>Democracy is never perfect; it can always be improved and the desire for more democracy shows that it is subject to continuously rising expectations – which makes it a typical modern phenomenon. </a:t>
            </a:r>
            <a:endParaRPr lang="nl-NL" dirty="0"/>
          </a:p>
        </p:txBody>
      </p:sp>
    </p:spTree>
    <p:extLst>
      <p:ext uri="{BB962C8B-B14F-4D97-AF65-F5344CB8AC3E}">
        <p14:creationId xmlns:p14="http://schemas.microsoft.com/office/powerpoint/2010/main" val="320376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Contemporary problems of democracy </a:t>
            </a:r>
            <a:endParaRPr lang="nl-NL" b="1" dirty="0"/>
          </a:p>
        </p:txBody>
      </p:sp>
      <p:sp>
        <p:nvSpPr>
          <p:cNvPr id="3" name="Content Placeholder 2"/>
          <p:cNvSpPr>
            <a:spLocks noGrp="1"/>
          </p:cNvSpPr>
          <p:nvPr>
            <p:ph idx="1"/>
          </p:nvPr>
        </p:nvSpPr>
        <p:spPr/>
        <p:txBody>
          <a:bodyPr>
            <a:normAutofit fontScale="92500" lnSpcReduction="10000"/>
          </a:bodyPr>
          <a:lstStyle/>
          <a:p>
            <a:pPr marL="0" lvl="0" indent="0">
              <a:buNone/>
            </a:pPr>
            <a:r>
              <a:rPr lang="en-US" dirty="0"/>
              <a:t> </a:t>
            </a:r>
            <a:endParaRPr lang="nl-NL" dirty="0"/>
          </a:p>
          <a:p>
            <a:pPr lvl="0"/>
            <a:r>
              <a:rPr lang="en-US" dirty="0"/>
              <a:t>The crisis of the welfare state</a:t>
            </a:r>
            <a:endParaRPr lang="nl-NL" dirty="0"/>
          </a:p>
          <a:p>
            <a:pPr lvl="0"/>
            <a:r>
              <a:rPr lang="en-US" dirty="0"/>
              <a:t>Global capitalism and neoliberalism</a:t>
            </a:r>
            <a:endParaRPr lang="nl-NL" dirty="0"/>
          </a:p>
          <a:p>
            <a:pPr lvl="0"/>
            <a:r>
              <a:rPr lang="en-US" dirty="0"/>
              <a:t>The undermining of the nation-state as the arena of political decision-making</a:t>
            </a:r>
            <a:endParaRPr lang="nl-NL" dirty="0"/>
          </a:p>
          <a:p>
            <a:pPr lvl="0"/>
            <a:r>
              <a:rPr lang="en-US" dirty="0"/>
              <a:t>Increasing inequalities</a:t>
            </a:r>
            <a:endParaRPr lang="nl-NL" dirty="0"/>
          </a:p>
          <a:p>
            <a:pPr lvl="0"/>
            <a:r>
              <a:rPr lang="en-US" dirty="0"/>
              <a:t>De-socialized and de-politicized individualism and the undermining of civil society</a:t>
            </a:r>
            <a:endParaRPr lang="nl-NL" dirty="0"/>
          </a:p>
          <a:p>
            <a:pPr lvl="0"/>
            <a:r>
              <a:rPr lang="en-US" dirty="0"/>
              <a:t>Populism and emotional politics </a:t>
            </a:r>
            <a:endParaRPr lang="nl-NL" dirty="0"/>
          </a:p>
          <a:p>
            <a:endParaRPr lang="nl-NL" dirty="0"/>
          </a:p>
        </p:txBody>
      </p:sp>
    </p:spTree>
    <p:extLst>
      <p:ext uri="{BB962C8B-B14F-4D97-AF65-F5344CB8AC3E}">
        <p14:creationId xmlns:p14="http://schemas.microsoft.com/office/powerpoint/2010/main" val="25067725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b="1" dirty="0"/>
              <a:t>The </a:t>
            </a:r>
            <a:r>
              <a:rPr lang="nl-NL" b="1" dirty="0" err="1"/>
              <a:t>undermining</a:t>
            </a:r>
            <a:r>
              <a:rPr lang="nl-NL" b="1" dirty="0"/>
              <a:t> of welfare </a:t>
            </a:r>
            <a:r>
              <a:rPr lang="nl-NL" b="1" dirty="0" err="1"/>
              <a:t>democracy</a:t>
            </a:r>
            <a:endParaRPr lang="nl-NL" b="1" dirty="0"/>
          </a:p>
        </p:txBody>
      </p:sp>
      <p:sp>
        <p:nvSpPr>
          <p:cNvPr id="3" name="Content Placeholder 2"/>
          <p:cNvSpPr>
            <a:spLocks noGrp="1"/>
          </p:cNvSpPr>
          <p:nvPr>
            <p:ph idx="1"/>
          </p:nvPr>
        </p:nvSpPr>
        <p:spPr/>
        <p:txBody>
          <a:bodyPr>
            <a:normAutofit/>
          </a:bodyPr>
          <a:lstStyle/>
          <a:p>
            <a:r>
              <a:rPr lang="en-US" dirty="0"/>
              <a:t>Leftist protest movement of the 1960s and 1970s: dissatisfaction with politics as technocratic management. </a:t>
            </a:r>
          </a:p>
          <a:p>
            <a:r>
              <a:rPr lang="en-US" dirty="0"/>
              <a:t>Economic crisis of the 1970s: welfare arrangements not financially affordable anymore. </a:t>
            </a:r>
            <a:endParaRPr lang="nl-NL" dirty="0"/>
          </a:p>
          <a:p>
            <a:r>
              <a:rPr lang="en-US" dirty="0"/>
              <a:t>Underlying cause </a:t>
            </a:r>
            <a:r>
              <a:rPr lang="en-US" dirty="0">
                <a:sym typeface="Wingdings" panose="05000000000000000000" pitchFamily="2" charset="2"/>
              </a:rPr>
              <a:t></a:t>
            </a:r>
            <a:r>
              <a:rPr lang="en-US" dirty="0"/>
              <a:t> the welfare state’s ‘perverse’ dynamics.</a:t>
            </a:r>
          </a:p>
          <a:p>
            <a:endParaRPr lang="nl-NL" dirty="0"/>
          </a:p>
        </p:txBody>
      </p:sp>
    </p:spTree>
    <p:extLst>
      <p:ext uri="{BB962C8B-B14F-4D97-AF65-F5344CB8AC3E}">
        <p14:creationId xmlns:p14="http://schemas.microsoft.com/office/powerpoint/2010/main" val="2511129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37530"/>
          </a:xfrm>
        </p:spPr>
        <p:txBody>
          <a:bodyPr>
            <a:noAutofit/>
          </a:bodyPr>
          <a:lstStyle/>
          <a:p>
            <a:r>
              <a:rPr lang="nl-NL" sz="4000" b="1" dirty="0" err="1"/>
              <a:t>Self-destructive</a:t>
            </a:r>
            <a:r>
              <a:rPr lang="nl-NL" sz="4000" b="1" dirty="0"/>
              <a:t> </a:t>
            </a:r>
            <a:r>
              <a:rPr lang="nl-NL" sz="4000" b="1" dirty="0" err="1"/>
              <a:t>dynamics</a:t>
            </a:r>
            <a:r>
              <a:rPr lang="nl-NL" sz="4000" b="1" dirty="0"/>
              <a:t> </a:t>
            </a:r>
            <a:br>
              <a:rPr lang="nl-NL" sz="4000" b="1" dirty="0"/>
            </a:br>
            <a:r>
              <a:rPr lang="nl-NL" sz="4000" b="1" dirty="0"/>
              <a:t>of </a:t>
            </a:r>
            <a:r>
              <a:rPr lang="nl-NL" sz="4000" b="1" dirty="0" err="1"/>
              <a:t>the</a:t>
            </a:r>
            <a:r>
              <a:rPr lang="nl-NL" sz="4000" b="1" dirty="0"/>
              <a:t> welfare state</a:t>
            </a:r>
          </a:p>
        </p:txBody>
      </p:sp>
      <p:sp>
        <p:nvSpPr>
          <p:cNvPr id="3" name="Content Placeholder 2"/>
          <p:cNvSpPr>
            <a:spLocks noGrp="1"/>
          </p:cNvSpPr>
          <p:nvPr>
            <p:ph idx="1"/>
          </p:nvPr>
        </p:nvSpPr>
        <p:spPr/>
        <p:txBody>
          <a:bodyPr>
            <a:normAutofit fontScale="77500" lnSpcReduction="20000"/>
          </a:bodyPr>
          <a:lstStyle/>
          <a:p>
            <a:pPr marL="0" indent="0">
              <a:buNone/>
            </a:pPr>
            <a:r>
              <a:rPr lang="en-US" sz="2400" dirty="0"/>
              <a:t>The promises of elected politicians to provide collective welfare </a:t>
            </a:r>
          </a:p>
          <a:p>
            <a:pPr marL="0" indent="0">
              <a:buNone/>
            </a:pPr>
            <a:endParaRPr lang="en-US" sz="2400" dirty="0"/>
          </a:p>
          <a:p>
            <a:pPr marL="0" indent="0">
              <a:buNone/>
            </a:pPr>
            <a:r>
              <a:rPr lang="en-US" sz="2400" dirty="0"/>
              <a:t>Rising expectations and claims of citizens </a:t>
            </a:r>
          </a:p>
          <a:p>
            <a:pPr marL="0" indent="0">
              <a:buNone/>
            </a:pPr>
            <a:endParaRPr lang="en-US" sz="2400" dirty="0"/>
          </a:p>
          <a:p>
            <a:pPr marL="0" indent="0">
              <a:buNone/>
            </a:pPr>
            <a:r>
              <a:rPr lang="en-US" sz="2400" dirty="0"/>
              <a:t>The reluctance of elected politicians to withstand this pressure </a:t>
            </a:r>
          </a:p>
          <a:p>
            <a:pPr marL="0" indent="0">
              <a:buNone/>
            </a:pPr>
            <a:endParaRPr lang="en-US" sz="2400" dirty="0"/>
          </a:p>
          <a:p>
            <a:pPr marL="0" indent="0">
              <a:buNone/>
            </a:pPr>
            <a:r>
              <a:rPr lang="en-US" sz="2400" dirty="0"/>
              <a:t>Ever higher government spending</a:t>
            </a:r>
          </a:p>
          <a:p>
            <a:pPr marL="0" indent="0">
              <a:buNone/>
            </a:pPr>
            <a:endParaRPr lang="en-US" sz="2400" dirty="0"/>
          </a:p>
          <a:p>
            <a:pPr marL="0" indent="0">
              <a:buNone/>
            </a:pPr>
            <a:r>
              <a:rPr lang="en-US" sz="2400" dirty="0"/>
              <a:t>Raising taxes, inflation and growing deficits undermining economic growth </a:t>
            </a:r>
          </a:p>
          <a:p>
            <a:pPr marL="0" indent="0">
              <a:buNone/>
            </a:pPr>
            <a:endParaRPr lang="en-US" sz="2400" dirty="0"/>
          </a:p>
          <a:p>
            <a:pPr marL="0" indent="0">
              <a:buNone/>
            </a:pPr>
            <a:r>
              <a:rPr lang="en-US" sz="2400" dirty="0"/>
              <a:t>The need to cut on social benefits </a:t>
            </a:r>
          </a:p>
          <a:p>
            <a:pPr marL="0" indent="0">
              <a:buNone/>
            </a:pPr>
            <a:endParaRPr lang="en-US" sz="2400" dirty="0"/>
          </a:p>
          <a:p>
            <a:pPr marL="0" indent="0">
              <a:buNone/>
            </a:pPr>
            <a:r>
              <a:rPr lang="en-US" sz="2400" dirty="0"/>
              <a:t>Dissatisfaction among citizens </a:t>
            </a:r>
          </a:p>
          <a:p>
            <a:pPr marL="0" indent="0">
              <a:buNone/>
            </a:pPr>
            <a:endParaRPr lang="en-US" sz="2400" dirty="0"/>
          </a:p>
          <a:p>
            <a:pPr marL="0" indent="0">
              <a:buNone/>
            </a:pPr>
            <a:r>
              <a:rPr lang="en-US" sz="2400" dirty="0"/>
              <a:t>Loss of trust in politics and democracy. </a:t>
            </a:r>
            <a:endParaRPr lang="nl-NL" sz="2400" dirty="0"/>
          </a:p>
          <a:p>
            <a:endParaRPr lang="nl-NL" dirty="0"/>
          </a:p>
        </p:txBody>
      </p:sp>
      <p:sp>
        <p:nvSpPr>
          <p:cNvPr id="4" name="Down Arrow 3"/>
          <p:cNvSpPr/>
          <p:nvPr/>
        </p:nvSpPr>
        <p:spPr>
          <a:xfrm>
            <a:off x="2699792" y="191683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Down Arrow 4"/>
          <p:cNvSpPr/>
          <p:nvPr/>
        </p:nvSpPr>
        <p:spPr>
          <a:xfrm>
            <a:off x="2708176" y="2492896"/>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Down Arrow 5"/>
          <p:cNvSpPr/>
          <p:nvPr/>
        </p:nvSpPr>
        <p:spPr>
          <a:xfrm>
            <a:off x="2700250" y="3068960"/>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Down Arrow 6"/>
          <p:cNvSpPr/>
          <p:nvPr/>
        </p:nvSpPr>
        <p:spPr>
          <a:xfrm>
            <a:off x="2708176" y="3645024"/>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Down Arrow 7"/>
          <p:cNvSpPr/>
          <p:nvPr/>
        </p:nvSpPr>
        <p:spPr>
          <a:xfrm>
            <a:off x="2700250" y="4221088"/>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Down Arrow 8"/>
          <p:cNvSpPr/>
          <p:nvPr/>
        </p:nvSpPr>
        <p:spPr>
          <a:xfrm>
            <a:off x="2699792" y="4797152"/>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Down Arrow 9"/>
          <p:cNvSpPr/>
          <p:nvPr/>
        </p:nvSpPr>
        <p:spPr>
          <a:xfrm>
            <a:off x="2685136" y="5373216"/>
            <a:ext cx="144016" cy="28803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1094333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br>
              <a:rPr lang="en-US" b="1" dirty="0"/>
            </a:br>
            <a:r>
              <a:rPr lang="en-US" b="1" dirty="0"/>
              <a:t>Neoliberal and New Rightist criticism of welfare democracy</a:t>
            </a:r>
            <a:br>
              <a:rPr lang="nl-NL" b="1" dirty="0"/>
            </a:br>
            <a:endParaRPr lang="nl-NL" b="1" dirty="0"/>
          </a:p>
        </p:txBody>
      </p:sp>
      <p:sp>
        <p:nvSpPr>
          <p:cNvPr id="3" name="Content Placeholder 2"/>
          <p:cNvSpPr>
            <a:spLocks noGrp="1"/>
          </p:cNvSpPr>
          <p:nvPr>
            <p:ph idx="1"/>
          </p:nvPr>
        </p:nvSpPr>
        <p:spPr/>
        <p:txBody>
          <a:bodyPr>
            <a:normAutofit fontScale="92500" lnSpcReduction="20000"/>
          </a:bodyPr>
          <a:lstStyle/>
          <a:p>
            <a:pPr marL="0" lvl="2" indent="0">
              <a:buNone/>
            </a:pPr>
            <a:r>
              <a:rPr lang="en-US" dirty="0"/>
              <a:t>19</a:t>
            </a:r>
            <a:r>
              <a:rPr lang="en-US" baseline="30000" dirty="0"/>
              <a:t>th</a:t>
            </a:r>
            <a:r>
              <a:rPr lang="en-US" dirty="0"/>
              <a:t>-century economist Claude Frédéric </a:t>
            </a:r>
            <a:r>
              <a:rPr lang="en-US" dirty="0" err="1"/>
              <a:t>Bastiat</a:t>
            </a:r>
            <a:r>
              <a:rPr lang="en-US" dirty="0"/>
              <a:t>: </a:t>
            </a:r>
            <a:r>
              <a:rPr lang="en-US" i="1" dirty="0"/>
              <a:t>the modern state as the great illusion by which everybody tries to have others bear the costs of one’s living.</a:t>
            </a:r>
          </a:p>
          <a:p>
            <a:pPr marL="0" indent="0">
              <a:buNone/>
            </a:pPr>
            <a:endParaRPr lang="en-US" dirty="0"/>
          </a:p>
          <a:p>
            <a:pPr marL="0" indent="0">
              <a:buNone/>
            </a:pPr>
            <a:r>
              <a:rPr lang="en-US" dirty="0"/>
              <a:t>Neo-liberalism and the New Right: the welfare state (‘nanny-state’) unjustly prioritizes social equality (collective self-determination) above individual liberty (individual self-determination).</a:t>
            </a:r>
          </a:p>
          <a:p>
            <a:pPr marL="0" indent="0">
              <a:buNone/>
            </a:pPr>
            <a:endParaRPr lang="en-US" sz="2600" dirty="0"/>
          </a:p>
          <a:p>
            <a:pPr marL="0" indent="0">
              <a:buNone/>
            </a:pPr>
            <a:r>
              <a:rPr lang="en-US" sz="2600" dirty="0"/>
              <a:t>Thatcher: </a:t>
            </a:r>
            <a:r>
              <a:rPr lang="en-US" sz="2600" i="1" dirty="0"/>
              <a:t>there is no such thing as society, </a:t>
            </a:r>
          </a:p>
          <a:p>
            <a:pPr marL="0" indent="0">
              <a:buNone/>
            </a:pPr>
            <a:r>
              <a:rPr lang="en-US" sz="2600" i="1" dirty="0"/>
              <a:t>there are only individuals</a:t>
            </a:r>
            <a:r>
              <a:rPr lang="en-US" sz="2600" dirty="0"/>
              <a:t>.’ </a:t>
            </a:r>
          </a:p>
          <a:p>
            <a:pPr marL="0" indent="0">
              <a:buNone/>
            </a:pPr>
            <a:r>
              <a:rPr lang="en-US" sz="2600" dirty="0"/>
              <a:t>And: </a:t>
            </a:r>
            <a:r>
              <a:rPr lang="en-US" sz="2600" i="1" dirty="0"/>
              <a:t>Less state, more money in the pocket.</a:t>
            </a:r>
            <a:endParaRPr lang="en-US" sz="2600" dirty="0"/>
          </a:p>
          <a:p>
            <a:pPr marL="0" indent="0">
              <a:buNone/>
            </a:pPr>
            <a:endParaRPr lang="nl-NL" dirty="0"/>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224" y="4215066"/>
            <a:ext cx="1773936" cy="2368296"/>
          </a:xfrm>
          <a:prstGeom prst="rect">
            <a:avLst/>
          </a:prstGeom>
        </p:spPr>
      </p:pic>
    </p:spTree>
    <p:extLst>
      <p:ext uri="{BB962C8B-B14F-4D97-AF65-F5344CB8AC3E}">
        <p14:creationId xmlns:p14="http://schemas.microsoft.com/office/powerpoint/2010/main" val="20047187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b="1" dirty="0"/>
              <a:t>Return </a:t>
            </a:r>
            <a:r>
              <a:rPr lang="nl-NL" b="1" dirty="0" err="1"/>
              <a:t>to</a:t>
            </a:r>
            <a:r>
              <a:rPr lang="nl-NL" b="1" dirty="0"/>
              <a:t> </a:t>
            </a:r>
            <a:r>
              <a:rPr lang="nl-NL" b="1" dirty="0" err="1"/>
              <a:t>protective</a:t>
            </a:r>
            <a:r>
              <a:rPr lang="nl-NL" b="1" dirty="0"/>
              <a:t> </a:t>
            </a:r>
            <a:r>
              <a:rPr lang="nl-NL" b="1" dirty="0" err="1"/>
              <a:t>liberalism</a:t>
            </a:r>
            <a:r>
              <a:rPr lang="nl-NL" b="1" dirty="0"/>
              <a:t>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An instrumental form of democratic politics as a means, minimizing the role of the state and maximizing individual self-determination and economic initiative.</a:t>
            </a:r>
          </a:p>
          <a:p>
            <a:pPr marL="0" indent="0">
              <a:buNone/>
            </a:pPr>
            <a:endParaRPr lang="en-US" dirty="0"/>
          </a:p>
          <a:p>
            <a:pPr marL="0" indent="0">
              <a:buNone/>
            </a:pPr>
            <a:endParaRPr lang="en-US" dirty="0"/>
          </a:p>
          <a:p>
            <a:pPr marL="0" indent="0">
              <a:buNone/>
            </a:pPr>
            <a:r>
              <a:rPr lang="en-US" dirty="0"/>
              <a:t>1990s: demise of communism </a:t>
            </a:r>
            <a:r>
              <a:rPr lang="en-US" dirty="0">
                <a:sym typeface="Wingdings" panose="05000000000000000000" pitchFamily="2" charset="2"/>
              </a:rPr>
              <a:t></a:t>
            </a:r>
            <a:r>
              <a:rPr lang="en-US" dirty="0"/>
              <a:t> celebration of the superiority of liberal democracy and free-market capitalism (Francis Fukuyama, </a:t>
            </a:r>
            <a:r>
              <a:rPr lang="en-US" i="1" dirty="0"/>
              <a:t>The End of History)</a:t>
            </a:r>
            <a:r>
              <a:rPr lang="en-US" dirty="0"/>
              <a:t>, putting social-democracy into the defensive.</a:t>
            </a:r>
            <a:endParaRPr lang="nl-NL"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48064" y="3068960"/>
            <a:ext cx="2314575" cy="1296162"/>
          </a:xfrm>
          <a:prstGeom prst="rect">
            <a:avLst/>
          </a:prstGeom>
        </p:spPr>
      </p:pic>
    </p:spTree>
    <p:extLst>
      <p:ext uri="{BB962C8B-B14F-4D97-AF65-F5344CB8AC3E}">
        <p14:creationId xmlns:p14="http://schemas.microsoft.com/office/powerpoint/2010/main" val="38133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74638"/>
            <a:ext cx="8291264" cy="778098"/>
          </a:xfrm>
        </p:spPr>
        <p:txBody>
          <a:bodyPr>
            <a:normAutofit fontScale="90000"/>
          </a:bodyPr>
          <a:lstStyle/>
          <a:p>
            <a:pPr lvl="0"/>
            <a:r>
              <a:rPr lang="en-US" b="1" dirty="0"/>
              <a:t>Global capitalism and neoliberalism</a:t>
            </a:r>
            <a:br>
              <a:rPr lang="nl-NL" b="1" dirty="0"/>
            </a:br>
            <a:endParaRPr lang="nl-NL" b="1" dirty="0"/>
          </a:p>
        </p:txBody>
      </p:sp>
      <p:sp>
        <p:nvSpPr>
          <p:cNvPr id="3" name="Content Placeholder 2"/>
          <p:cNvSpPr>
            <a:spLocks noGrp="1"/>
          </p:cNvSpPr>
          <p:nvPr>
            <p:ph idx="1"/>
          </p:nvPr>
        </p:nvSpPr>
        <p:spPr>
          <a:xfrm>
            <a:off x="395536" y="692696"/>
            <a:ext cx="8291264" cy="6264696"/>
          </a:xfrm>
        </p:spPr>
        <p:txBody>
          <a:bodyPr>
            <a:noAutofit/>
          </a:bodyPr>
          <a:lstStyle/>
          <a:p>
            <a:pPr marL="0" indent="0">
              <a:buNone/>
            </a:pPr>
            <a:r>
              <a:rPr lang="en-US" sz="2400" b="1" dirty="0"/>
              <a:t>Tocqueville</a:t>
            </a:r>
            <a:r>
              <a:rPr lang="en-US" sz="2400" dirty="0"/>
              <a:t>: ambivalent relation between democracy and capitalism: </a:t>
            </a:r>
          </a:p>
          <a:p>
            <a:pPr>
              <a:buFont typeface="Wingdings"/>
              <a:buChar char="à"/>
            </a:pPr>
            <a:r>
              <a:rPr lang="en-US" sz="2400" dirty="0"/>
              <a:t>spurring social democratization by undermining traditional hierarchies and collectives.</a:t>
            </a:r>
          </a:p>
          <a:p>
            <a:pPr>
              <a:buFont typeface="Wingdings"/>
              <a:buChar char="à"/>
            </a:pPr>
            <a:r>
              <a:rPr lang="en-US" sz="2400" dirty="0"/>
              <a:t>growing preoccupation with economic self-interest and consumption at the cost of political engagement.</a:t>
            </a:r>
          </a:p>
          <a:p>
            <a:pPr marL="0" indent="0">
              <a:buNone/>
            </a:pPr>
            <a:endParaRPr lang="en-US" sz="2400" dirty="0"/>
          </a:p>
          <a:p>
            <a:pPr marL="0" indent="0">
              <a:buNone/>
            </a:pPr>
            <a:r>
              <a:rPr lang="en-US" sz="2400" b="1" dirty="0"/>
              <a:t>Neoliberal society</a:t>
            </a:r>
            <a:r>
              <a:rPr lang="en-US" sz="2400" dirty="0"/>
              <a:t>: individual withdrawal from the public good and democratic participation:  </a:t>
            </a:r>
          </a:p>
          <a:p>
            <a:pPr>
              <a:buFont typeface="Wingdings"/>
              <a:buChar char="à"/>
            </a:pPr>
            <a:r>
              <a:rPr lang="en-US" sz="2400" dirty="0"/>
              <a:t>focus on economic interests, enterprise and competition, costs and benefits.</a:t>
            </a:r>
          </a:p>
          <a:p>
            <a:pPr>
              <a:buFont typeface="Wingdings"/>
              <a:buChar char="à"/>
            </a:pPr>
            <a:r>
              <a:rPr lang="en-US" sz="2400" dirty="0"/>
              <a:t>materialist values, consumerism and commercialized entertainment and sports. </a:t>
            </a:r>
          </a:p>
          <a:p>
            <a:pPr>
              <a:buFont typeface="Wingdings"/>
              <a:buChar char="à"/>
            </a:pPr>
            <a:r>
              <a:rPr lang="en-US" sz="2400" dirty="0"/>
              <a:t>TINA-logic: no other choice than adaption to the requirements of the free market.</a:t>
            </a:r>
            <a:endParaRPr lang="nl-NL" sz="2400" dirty="0"/>
          </a:p>
          <a:p>
            <a:endParaRPr lang="nl-NL" dirty="0"/>
          </a:p>
        </p:txBody>
      </p:sp>
    </p:spTree>
    <p:extLst>
      <p:ext uri="{BB962C8B-B14F-4D97-AF65-F5344CB8AC3E}">
        <p14:creationId xmlns:p14="http://schemas.microsoft.com/office/powerpoint/2010/main" val="8936811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3200" b="1" dirty="0"/>
              <a:t>Economic undermining of the nation-state as arena for political decision-making</a:t>
            </a:r>
            <a:br>
              <a:rPr lang="nl-NL" sz="3200" b="1" dirty="0"/>
            </a:br>
            <a:endParaRPr lang="nl-NL" sz="3200" b="1" dirty="0"/>
          </a:p>
        </p:txBody>
      </p:sp>
      <p:sp>
        <p:nvSpPr>
          <p:cNvPr id="3" name="Content Placeholder 2"/>
          <p:cNvSpPr>
            <a:spLocks noGrp="1"/>
          </p:cNvSpPr>
          <p:nvPr>
            <p:ph idx="1"/>
          </p:nvPr>
        </p:nvSpPr>
        <p:spPr>
          <a:xfrm>
            <a:off x="323528" y="1417638"/>
            <a:ext cx="8568952" cy="5440362"/>
          </a:xfrm>
        </p:spPr>
        <p:txBody>
          <a:bodyPr>
            <a:noAutofit/>
          </a:bodyPr>
          <a:lstStyle/>
          <a:p>
            <a:r>
              <a:rPr lang="en-US" sz="2000" dirty="0"/>
              <a:t>Global capitalist market and powerful multinationals: democratic nation-state economically and financially disempowered. </a:t>
            </a:r>
          </a:p>
          <a:p>
            <a:r>
              <a:rPr lang="en-US" sz="2000" dirty="0"/>
              <a:t>Shift of power from national state to international financial markets, investment funds and corporate business interests, the ‘Wall Street-US Treasury-World Bank complex’, international and European institutions and agencies, unelected experts and technocrats, multinational corporations and financial interests. </a:t>
            </a:r>
          </a:p>
          <a:p>
            <a:r>
              <a:rPr lang="en-US" sz="2000" dirty="0"/>
              <a:t>Financial markets put pressure on national governments to implement policies, such as austerity programs, which is not in the interest of citizens. </a:t>
            </a:r>
          </a:p>
          <a:p>
            <a:r>
              <a:rPr lang="en-US" sz="2000" dirty="0"/>
              <a:t>Greedy and irresponsible bankers, businessmen and top-managers. </a:t>
            </a:r>
            <a:endParaRPr lang="nl-NL" sz="2000" dirty="0"/>
          </a:p>
          <a:p>
            <a:r>
              <a:rPr lang="en-US" sz="2000" dirty="0"/>
              <a:t>In whose interest is the dominant neoliberal There-is-No-Alternative doctrine? </a:t>
            </a:r>
          </a:p>
          <a:p>
            <a:r>
              <a:rPr lang="en-US" sz="2000" i="1" dirty="0"/>
              <a:t>Post-Democracy </a:t>
            </a:r>
            <a:r>
              <a:rPr lang="en-US" sz="2000" dirty="0"/>
              <a:t>(Colin Crouch)</a:t>
            </a:r>
            <a:r>
              <a:rPr lang="en-US" sz="2000" i="1" dirty="0"/>
              <a:t> </a:t>
            </a:r>
            <a:r>
              <a:rPr lang="en-US" sz="2000" i="1" dirty="0">
                <a:sym typeface="Wingdings" panose="05000000000000000000" pitchFamily="2" charset="2"/>
              </a:rPr>
              <a:t> </a:t>
            </a:r>
            <a:r>
              <a:rPr lang="en-US" sz="2000" dirty="0"/>
              <a:t>economic and also political power is increasingly flowing into the hands of privileged and cosmopolitan elites.</a:t>
            </a:r>
            <a:endParaRPr lang="nl-NL" sz="2000" dirty="0"/>
          </a:p>
        </p:txBody>
      </p:sp>
    </p:spTree>
    <p:extLst>
      <p:ext uri="{BB962C8B-B14F-4D97-AF65-F5344CB8AC3E}">
        <p14:creationId xmlns:p14="http://schemas.microsoft.com/office/powerpoint/2010/main" val="2695158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336</TotalTime>
  <Words>1214</Words>
  <Application>Microsoft Office PowerPoint</Application>
  <PresentationFormat>On-screen Show (4:3)</PresentationFormat>
  <Paragraphs>102</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Wingdings</vt:lpstr>
      <vt:lpstr>Office Theme</vt:lpstr>
      <vt:lpstr>DEMOCRACY IN THE ERA OF GLOBAL CAPITALISM AND NEOLIBERALISM </vt:lpstr>
      <vt:lpstr>Introduction</vt:lpstr>
      <vt:lpstr>Contemporary problems of democracy </vt:lpstr>
      <vt:lpstr>The undermining of welfare democracy</vt:lpstr>
      <vt:lpstr>Self-destructive dynamics  of the welfare state</vt:lpstr>
      <vt:lpstr> Neoliberal and New Rightist criticism of welfare democracy </vt:lpstr>
      <vt:lpstr>Return to protective liberalism </vt:lpstr>
      <vt:lpstr>Global capitalism and neoliberalism </vt:lpstr>
      <vt:lpstr>Economic undermining of the nation-state as arena for political decision-making </vt:lpstr>
      <vt:lpstr>Cultural undermining of the nation-state as arena for social cohesion and solidarity</vt:lpstr>
      <vt:lpstr>Increasing socioeconomic  and cultural inequalities</vt:lpstr>
      <vt:lpstr>De-socialized and de-politicized individualism and the undermining of civil society</vt:lpstr>
      <vt:lpstr>Populism</vt:lpstr>
      <vt:lpstr>Emotional politics</vt:lpstr>
      <vt:lpstr>Solutions?</vt:lpstr>
    </vt:vector>
  </TitlesOfParts>
  <Company>Universiteit Maastricht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DEMOCRACY IN THE ERA OF GLOBAL CAPITALISM AND NEOLIBERALISM</dc:title>
  <dc:creator>Oosterhuis Harry (HISTORY)</dc:creator>
  <cp:lastModifiedBy>Oosterhuis, Harry (HISTORY)</cp:lastModifiedBy>
  <cp:revision>20</cp:revision>
  <dcterms:created xsi:type="dcterms:W3CDTF">2016-02-03T17:21:08Z</dcterms:created>
  <dcterms:modified xsi:type="dcterms:W3CDTF">2024-12-27T20:33:31Z</dcterms:modified>
</cp:coreProperties>
</file>