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257" r:id="rId3"/>
    <p:sldId id="259" r:id="rId4"/>
    <p:sldId id="261" r:id="rId5"/>
    <p:sldId id="260" r:id="rId6"/>
    <p:sldId id="262" r:id="rId7"/>
    <p:sldId id="267" r:id="rId8"/>
    <p:sldId id="268" r:id="rId9"/>
    <p:sldId id="269" r:id="rId10"/>
    <p:sldId id="274" r:id="rId11"/>
    <p:sldId id="275" r:id="rId12"/>
    <p:sldId id="264" r:id="rId13"/>
    <p:sldId id="266" r:id="rId14"/>
    <p:sldId id="284" r:id="rId15"/>
    <p:sldId id="270" r:id="rId16"/>
    <p:sldId id="277" r:id="rId17"/>
    <p:sldId id="278" r:id="rId18"/>
    <p:sldId id="282" r:id="rId19"/>
    <p:sldId id="299" r:id="rId20"/>
    <p:sldId id="279" r:id="rId21"/>
    <p:sldId id="283" r:id="rId22"/>
    <p:sldId id="271" r:id="rId23"/>
    <p:sldId id="280" r:id="rId24"/>
  </p:sldIdLst>
  <p:sldSz cx="9144000" cy="6858000" type="screen4x3"/>
  <p:notesSz cx="6794500" cy="9931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398193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414819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78276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1241314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5684D2-8F1D-425C-99B7-BCAC6EA74574}"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88022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EF5684D2-8F1D-425C-99B7-BCAC6EA74574}"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954178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EF5684D2-8F1D-425C-99B7-BCAC6EA74574}" type="datetimeFigureOut">
              <a:rPr lang="nl-NL" smtClean="0"/>
              <a:t>30-12-2024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474035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EF5684D2-8F1D-425C-99B7-BCAC6EA74574}" type="datetimeFigureOut">
              <a:rPr lang="nl-NL" smtClean="0"/>
              <a:t>30-12-2024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71077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684D2-8F1D-425C-99B7-BCAC6EA74574}" type="datetimeFigureOut">
              <a:rPr lang="nl-NL" smtClean="0"/>
              <a:t>30-12-2024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1426524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5684D2-8F1D-425C-99B7-BCAC6EA74574}"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1185874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5684D2-8F1D-425C-99B7-BCAC6EA74574}"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24902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684D2-8F1D-425C-99B7-BCAC6EA74574}" type="datetimeFigureOut">
              <a:rPr lang="nl-NL" smtClean="0"/>
              <a:t>30-12-2024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9FE25-263A-4A56-A4A2-9D460F5537DF}" type="slidenum">
              <a:rPr lang="nl-NL" smtClean="0"/>
              <a:t>‹#›</a:t>
            </a:fld>
            <a:endParaRPr lang="nl-NL"/>
          </a:p>
        </p:txBody>
      </p:sp>
    </p:spTree>
    <p:extLst>
      <p:ext uri="{BB962C8B-B14F-4D97-AF65-F5344CB8AC3E}">
        <p14:creationId xmlns:p14="http://schemas.microsoft.com/office/powerpoint/2010/main" val="2953132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l-NL" b="1" dirty="0" err="1"/>
              <a:t>Historical</a:t>
            </a:r>
            <a:r>
              <a:rPr lang="nl-NL" b="1" dirty="0"/>
              <a:t> background of </a:t>
            </a:r>
            <a:br>
              <a:rPr lang="nl-NL" b="1" dirty="0"/>
            </a:br>
            <a:r>
              <a:rPr lang="nl-NL" b="1" dirty="0" err="1"/>
              <a:t>biology</a:t>
            </a:r>
            <a:r>
              <a:rPr lang="nl-NL" b="1" dirty="0"/>
              <a:t> and </a:t>
            </a:r>
            <a:r>
              <a:rPr lang="nl-NL" b="1"/>
              <a:t>physiology</a:t>
            </a:r>
            <a:br>
              <a:rPr lang="nl-NL" dirty="0"/>
            </a:br>
            <a:endParaRPr lang="nl-NL" dirty="0"/>
          </a:p>
        </p:txBody>
      </p:sp>
      <p:sp>
        <p:nvSpPr>
          <p:cNvPr id="3" name="Subtitle 2"/>
          <p:cNvSpPr>
            <a:spLocks noGrp="1"/>
          </p:cNvSpPr>
          <p:nvPr>
            <p:ph type="subTitle" idx="1"/>
          </p:nvPr>
        </p:nvSpPr>
        <p:spPr/>
        <p:txBody>
          <a:bodyPr>
            <a:normAutofit/>
          </a:bodyPr>
          <a:lstStyle/>
          <a:p>
            <a:endParaRPr lang="nl-NL" dirty="0"/>
          </a:p>
          <a:p>
            <a:r>
              <a:rPr lang="en-US" b="1" dirty="0"/>
              <a:t>Harry Oosterhuis</a:t>
            </a:r>
          </a:p>
          <a:p>
            <a:endParaRPr lang="en-US" sz="6000" b="1" dirty="0"/>
          </a:p>
          <a:p>
            <a:endParaRPr lang="nl-NL" sz="8600" dirty="0"/>
          </a:p>
        </p:txBody>
      </p:sp>
    </p:spTree>
    <p:extLst>
      <p:ext uri="{BB962C8B-B14F-4D97-AF65-F5344CB8AC3E}">
        <p14:creationId xmlns:p14="http://schemas.microsoft.com/office/powerpoint/2010/main" val="285831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Biology</a:t>
            </a:r>
            <a:r>
              <a:rPr lang="nl-NL" b="1" dirty="0"/>
              <a:t> as </a:t>
            </a:r>
            <a:r>
              <a:rPr lang="nl-NL" b="1" dirty="0" err="1"/>
              <a:t>an</a:t>
            </a:r>
            <a:r>
              <a:rPr lang="nl-NL" b="1" dirty="0"/>
              <a:t> </a:t>
            </a:r>
            <a:r>
              <a:rPr lang="nl-NL" b="1" dirty="0" err="1"/>
              <a:t>empirical</a:t>
            </a:r>
            <a:r>
              <a:rPr lang="nl-NL" b="1" dirty="0"/>
              <a:t> </a:t>
            </a:r>
            <a:r>
              <a:rPr lang="nl-NL" b="1" dirty="0" err="1"/>
              <a:t>science</a:t>
            </a:r>
            <a:endParaRPr lang="nl-NL" b="1" dirty="0"/>
          </a:p>
        </p:txBody>
      </p:sp>
      <p:sp>
        <p:nvSpPr>
          <p:cNvPr id="3" name="Content Placeholder 2"/>
          <p:cNvSpPr>
            <a:spLocks noGrp="1"/>
          </p:cNvSpPr>
          <p:nvPr>
            <p:ph idx="1"/>
          </p:nvPr>
        </p:nvSpPr>
        <p:spPr/>
        <p:txBody>
          <a:bodyPr>
            <a:normAutofit/>
          </a:bodyPr>
          <a:lstStyle/>
          <a:p>
            <a:r>
              <a:rPr lang="nl-NL" dirty="0" err="1"/>
              <a:t>Biology</a:t>
            </a:r>
            <a:r>
              <a:rPr lang="nl-NL" dirty="0"/>
              <a:t> </a:t>
            </a:r>
            <a:r>
              <a:rPr lang="nl-NL" dirty="0" err="1"/>
              <a:t>adopts</a:t>
            </a:r>
            <a:r>
              <a:rPr lang="nl-NL" dirty="0"/>
              <a:t> </a:t>
            </a:r>
            <a:r>
              <a:rPr lang="nl-NL" dirty="0" err="1"/>
              <a:t>Romantic</a:t>
            </a:r>
            <a:r>
              <a:rPr lang="nl-NL" dirty="0"/>
              <a:t> </a:t>
            </a:r>
            <a:r>
              <a:rPr lang="nl-NL" dirty="0" err="1"/>
              <a:t>styles</a:t>
            </a:r>
            <a:r>
              <a:rPr lang="nl-NL" dirty="0"/>
              <a:t> of </a:t>
            </a:r>
            <a:r>
              <a:rPr lang="nl-NL" dirty="0" err="1"/>
              <a:t>thought</a:t>
            </a:r>
            <a:r>
              <a:rPr lang="nl-NL" dirty="0"/>
              <a:t> as </a:t>
            </a:r>
            <a:r>
              <a:rPr lang="nl-NL" dirty="0" err="1"/>
              <a:t>heuristic</a:t>
            </a:r>
            <a:r>
              <a:rPr lang="nl-NL" dirty="0"/>
              <a:t> </a:t>
            </a:r>
            <a:r>
              <a:rPr lang="nl-NL" dirty="0" err="1"/>
              <a:t>metaphors</a:t>
            </a:r>
            <a:r>
              <a:rPr lang="nl-NL" dirty="0"/>
              <a:t> and </a:t>
            </a:r>
            <a:r>
              <a:rPr lang="nl-NL" dirty="0" err="1"/>
              <a:t>analogies</a:t>
            </a:r>
            <a:r>
              <a:rPr lang="nl-NL" dirty="0"/>
              <a:t>.</a:t>
            </a:r>
          </a:p>
          <a:p>
            <a:r>
              <a:rPr lang="nl-NL" dirty="0"/>
              <a:t>But as </a:t>
            </a:r>
            <a:r>
              <a:rPr lang="nl-NL" dirty="0" err="1"/>
              <a:t>an</a:t>
            </a:r>
            <a:r>
              <a:rPr lang="nl-NL" dirty="0"/>
              <a:t> </a:t>
            </a:r>
            <a:r>
              <a:rPr lang="nl-NL" dirty="0" err="1"/>
              <a:t>empirical</a:t>
            </a:r>
            <a:r>
              <a:rPr lang="nl-NL" dirty="0"/>
              <a:t> </a:t>
            </a:r>
            <a:r>
              <a:rPr lang="nl-NL" dirty="0" err="1"/>
              <a:t>science</a:t>
            </a:r>
            <a:r>
              <a:rPr lang="nl-NL" dirty="0"/>
              <a:t>, </a:t>
            </a:r>
            <a:r>
              <a:rPr lang="nl-NL" dirty="0" err="1"/>
              <a:t>biology</a:t>
            </a:r>
            <a:r>
              <a:rPr lang="nl-NL" dirty="0"/>
              <a:t> </a:t>
            </a:r>
            <a:r>
              <a:rPr lang="nl-NL" dirty="0" err="1"/>
              <a:t>should</a:t>
            </a:r>
            <a:r>
              <a:rPr lang="nl-NL" dirty="0"/>
              <a:t> </a:t>
            </a:r>
            <a:r>
              <a:rPr lang="nl-NL" dirty="0" err="1"/>
              <a:t>not</a:t>
            </a:r>
            <a:r>
              <a:rPr lang="nl-NL" dirty="0"/>
              <a:t> </a:t>
            </a:r>
            <a:r>
              <a:rPr lang="nl-NL" dirty="0" err="1"/>
              <a:t>be</a:t>
            </a:r>
            <a:r>
              <a:rPr lang="nl-NL" dirty="0"/>
              <a:t> </a:t>
            </a:r>
            <a:r>
              <a:rPr lang="nl-NL" dirty="0" err="1"/>
              <a:t>confused</a:t>
            </a:r>
            <a:r>
              <a:rPr lang="nl-NL" dirty="0"/>
              <a:t> </a:t>
            </a:r>
            <a:r>
              <a:rPr lang="nl-NL" dirty="0" err="1"/>
              <a:t>with</a:t>
            </a:r>
            <a:r>
              <a:rPr lang="nl-NL" dirty="0"/>
              <a:t> the </a:t>
            </a:r>
            <a:r>
              <a:rPr lang="nl-NL" dirty="0" err="1"/>
              <a:t>speculative</a:t>
            </a:r>
            <a:r>
              <a:rPr lang="nl-NL" dirty="0"/>
              <a:t> </a:t>
            </a:r>
            <a:r>
              <a:rPr lang="nl-NL" dirty="0" err="1"/>
              <a:t>Romantic</a:t>
            </a:r>
            <a:r>
              <a:rPr lang="nl-NL" dirty="0"/>
              <a:t> </a:t>
            </a:r>
            <a:r>
              <a:rPr lang="nl-NL" dirty="0" err="1"/>
              <a:t>philosophy</a:t>
            </a:r>
            <a:r>
              <a:rPr lang="nl-NL" dirty="0"/>
              <a:t> of nature.</a:t>
            </a:r>
          </a:p>
          <a:p>
            <a:r>
              <a:rPr lang="nl-NL" dirty="0" err="1"/>
              <a:t>Epistemological</a:t>
            </a:r>
            <a:r>
              <a:rPr lang="nl-NL" dirty="0"/>
              <a:t> foundation of </a:t>
            </a:r>
            <a:r>
              <a:rPr lang="nl-NL" dirty="0" err="1"/>
              <a:t>scientific</a:t>
            </a:r>
            <a:r>
              <a:rPr lang="nl-NL" dirty="0"/>
              <a:t> </a:t>
            </a:r>
            <a:r>
              <a:rPr lang="nl-NL" dirty="0" err="1"/>
              <a:t>biology</a:t>
            </a:r>
            <a:r>
              <a:rPr lang="nl-NL" dirty="0"/>
              <a:t>: </a:t>
            </a:r>
            <a:r>
              <a:rPr lang="nl-NL" dirty="0" err="1"/>
              <a:t>not</a:t>
            </a:r>
            <a:r>
              <a:rPr lang="nl-NL" dirty="0"/>
              <a:t> </a:t>
            </a:r>
            <a:r>
              <a:rPr lang="nl-NL" dirty="0" err="1"/>
              <a:t>Romantic</a:t>
            </a:r>
            <a:r>
              <a:rPr lang="nl-NL" dirty="0"/>
              <a:t> </a:t>
            </a:r>
            <a:r>
              <a:rPr lang="nl-NL" dirty="0" err="1"/>
              <a:t>philosophy</a:t>
            </a:r>
            <a:r>
              <a:rPr lang="nl-NL" dirty="0"/>
              <a:t> of nature but </a:t>
            </a:r>
            <a:r>
              <a:rPr lang="nl-NL" dirty="0" err="1"/>
              <a:t>Kant’s</a:t>
            </a:r>
            <a:r>
              <a:rPr lang="nl-NL" dirty="0"/>
              <a:t> </a:t>
            </a:r>
            <a:r>
              <a:rPr lang="nl-NL" dirty="0" err="1"/>
              <a:t>notion</a:t>
            </a:r>
            <a:r>
              <a:rPr lang="nl-NL" dirty="0"/>
              <a:t> of </a:t>
            </a:r>
            <a:r>
              <a:rPr lang="nl-NL" dirty="0" err="1"/>
              <a:t>teleo-mechanicism</a:t>
            </a:r>
            <a:r>
              <a:rPr lang="nl-NL" dirty="0"/>
              <a:t>.   </a:t>
            </a:r>
          </a:p>
        </p:txBody>
      </p:sp>
    </p:spTree>
    <p:extLst>
      <p:ext uri="{BB962C8B-B14F-4D97-AF65-F5344CB8AC3E}">
        <p14:creationId xmlns:p14="http://schemas.microsoft.com/office/powerpoint/2010/main" val="3419363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b="1" dirty="0"/>
            </a:br>
            <a:r>
              <a:rPr lang="en-GB" sz="4000" b="1" dirty="0"/>
              <a:t>Immanuel Kant: </a:t>
            </a:r>
            <a:br>
              <a:rPr lang="en-GB" sz="4000" b="1" dirty="0"/>
            </a:br>
            <a:r>
              <a:rPr lang="en-GB" sz="4000" b="1" i="1" dirty="0" err="1"/>
              <a:t>Kritik</a:t>
            </a:r>
            <a:r>
              <a:rPr lang="en-GB" sz="4000" b="1" i="1" dirty="0"/>
              <a:t> der </a:t>
            </a:r>
            <a:r>
              <a:rPr lang="en-GB" sz="4000" b="1" i="1" dirty="0" err="1"/>
              <a:t>reinen</a:t>
            </a:r>
            <a:r>
              <a:rPr lang="en-GB" sz="4000" b="1" i="1" dirty="0"/>
              <a:t> </a:t>
            </a:r>
            <a:r>
              <a:rPr lang="en-GB" sz="4000" b="1" i="1" dirty="0" err="1"/>
              <a:t>Vernunft</a:t>
            </a:r>
            <a:r>
              <a:rPr lang="en-GB" sz="4000" b="1" dirty="0"/>
              <a:t> (1781)</a:t>
            </a:r>
            <a:br>
              <a:rPr lang="en-GB" sz="4000" b="1" dirty="0"/>
            </a:br>
            <a:endParaRPr lang="nl-NL" sz="4000" dirty="0"/>
          </a:p>
        </p:txBody>
      </p:sp>
      <p:sp>
        <p:nvSpPr>
          <p:cNvPr id="3" name="Content Placeholder 2"/>
          <p:cNvSpPr>
            <a:spLocks noGrp="1"/>
          </p:cNvSpPr>
          <p:nvPr>
            <p:ph idx="1"/>
          </p:nvPr>
        </p:nvSpPr>
        <p:spPr>
          <a:xfrm>
            <a:off x="457200" y="1268760"/>
            <a:ext cx="8229600" cy="5589240"/>
          </a:xfrm>
        </p:spPr>
        <p:txBody>
          <a:bodyPr>
            <a:noAutofit/>
          </a:bodyPr>
          <a:lstStyle/>
          <a:p>
            <a:pPr marL="0" indent="0">
              <a:buNone/>
            </a:pPr>
            <a:r>
              <a:rPr lang="en-GB" sz="1800" b="1" dirty="0"/>
              <a:t>Linking empiricism and rational idealism:</a:t>
            </a:r>
          </a:p>
          <a:p>
            <a:pPr>
              <a:buFontTx/>
              <a:buChar char="-"/>
            </a:pPr>
            <a:r>
              <a:rPr lang="en-GB" sz="1800" dirty="0"/>
              <a:t>Scientific knowledge depends on (1) empirical information and (2) the processing and structuring of observations by the mind on the basis of </a:t>
            </a:r>
            <a:r>
              <a:rPr lang="en-GB" sz="1800" b="1" dirty="0"/>
              <a:t>the intrinsic, a-priori characteristics of human reason</a:t>
            </a:r>
            <a:r>
              <a:rPr lang="en-GB" sz="1800" dirty="0"/>
              <a:t>.</a:t>
            </a:r>
          </a:p>
          <a:p>
            <a:pPr>
              <a:buFontTx/>
              <a:buChar char="-"/>
            </a:pPr>
            <a:r>
              <a:rPr lang="en-GB" sz="1800" dirty="0">
                <a:sym typeface="Wingdings" panose="05000000000000000000" pitchFamily="2" charset="2"/>
              </a:rPr>
              <a:t>Human reason is an </a:t>
            </a:r>
            <a:r>
              <a:rPr lang="en-GB" sz="1800" dirty="0"/>
              <a:t>active, selective, filtering and synthetic force that organizes and shapes the way how we perceive and understand reality through:</a:t>
            </a:r>
          </a:p>
          <a:p>
            <a:pPr marL="0" indent="0">
              <a:buNone/>
            </a:pPr>
            <a:r>
              <a:rPr lang="en-GB" sz="1800" dirty="0"/>
              <a:t>	- </a:t>
            </a:r>
            <a:r>
              <a:rPr lang="en-GB" sz="1800" b="1" dirty="0"/>
              <a:t>the a-priori forms of experience</a:t>
            </a:r>
            <a:r>
              <a:rPr lang="en-GB" sz="1800" dirty="0"/>
              <a:t>: space and time; </a:t>
            </a:r>
          </a:p>
          <a:p>
            <a:pPr marL="0" indent="0">
              <a:buNone/>
            </a:pPr>
            <a:r>
              <a:rPr lang="en-GB" sz="1800" dirty="0"/>
              <a:t>	- </a:t>
            </a:r>
            <a:r>
              <a:rPr lang="en-GB" sz="1800" b="1" dirty="0"/>
              <a:t>the a-priori categories of rational thought</a:t>
            </a:r>
            <a:r>
              <a:rPr lang="en-GB" sz="1800" dirty="0"/>
              <a:t>: substance, property, cause and    </a:t>
            </a:r>
          </a:p>
          <a:p>
            <a:pPr marL="0" indent="0">
              <a:buNone/>
            </a:pPr>
            <a:r>
              <a:rPr lang="en-GB" sz="1800" dirty="0"/>
              <a:t> 	  effect, movement, whole and part, quantity etc.  </a:t>
            </a:r>
          </a:p>
          <a:p>
            <a:pPr marL="0" indent="0">
              <a:buNone/>
            </a:pPr>
            <a:endParaRPr lang="en-GB" sz="1800" dirty="0"/>
          </a:p>
          <a:p>
            <a:pPr marL="0" indent="0">
              <a:buNone/>
            </a:pPr>
            <a:r>
              <a:rPr lang="en-GB" sz="1800" b="1" dirty="0"/>
              <a:t>Unknowable and knowable reality:</a:t>
            </a:r>
            <a:r>
              <a:rPr lang="en-GB" sz="1800" dirty="0"/>
              <a:t> </a:t>
            </a:r>
          </a:p>
          <a:p>
            <a:pPr>
              <a:buFontTx/>
              <a:buChar char="-"/>
            </a:pPr>
            <a:r>
              <a:rPr lang="en-GB" sz="1800" dirty="0"/>
              <a:t>Reality </a:t>
            </a:r>
            <a:r>
              <a:rPr lang="en-GB" sz="1800" i="1" dirty="0"/>
              <a:t>an </a:t>
            </a:r>
            <a:r>
              <a:rPr lang="en-GB" sz="1800" i="1" dirty="0" err="1"/>
              <a:t>sich</a:t>
            </a:r>
            <a:r>
              <a:rPr lang="en-GB" sz="1800" i="1" dirty="0"/>
              <a:t> </a:t>
            </a:r>
            <a:r>
              <a:rPr lang="en-GB" sz="1800" dirty="0"/>
              <a:t>(in itself):</a:t>
            </a:r>
            <a:r>
              <a:rPr lang="en-GB" sz="1800" i="1" dirty="0"/>
              <a:t> </a:t>
            </a:r>
            <a:r>
              <a:rPr lang="en-GB" sz="1800" dirty="0"/>
              <a:t>the source of empirical observations, but the essence of which cannot be known.</a:t>
            </a:r>
          </a:p>
          <a:p>
            <a:pPr>
              <a:buFontTx/>
              <a:buChar char="-"/>
            </a:pPr>
            <a:r>
              <a:rPr lang="en-GB" sz="1800" dirty="0"/>
              <a:t>Reality</a:t>
            </a:r>
            <a:r>
              <a:rPr lang="en-GB" sz="1800" i="1" dirty="0"/>
              <a:t> </a:t>
            </a:r>
            <a:r>
              <a:rPr lang="en-GB" sz="1800" i="1" dirty="0" err="1"/>
              <a:t>für</a:t>
            </a:r>
            <a:r>
              <a:rPr lang="en-GB" sz="1800" i="1" dirty="0"/>
              <a:t> </a:t>
            </a:r>
            <a:r>
              <a:rPr lang="en-GB" sz="1800" i="1" dirty="0" err="1"/>
              <a:t>sich</a:t>
            </a:r>
            <a:r>
              <a:rPr lang="en-GB" sz="1800" i="1" dirty="0"/>
              <a:t> </a:t>
            </a:r>
            <a:r>
              <a:rPr lang="en-GB" sz="1800" dirty="0"/>
              <a:t>(for itself): the world as it is perceived and known by the human mind, as it is filtered and shaped through the a-priori forms of experience and categories of rational thinking. Therefore, knowledge is not an objective reflection of reality as it is for itself, but it is a categorized version of reality.  </a:t>
            </a:r>
          </a:p>
          <a:p>
            <a:endParaRPr lang="nl-NL" dirty="0"/>
          </a:p>
        </p:txBody>
      </p:sp>
    </p:spTree>
    <p:extLst>
      <p:ext uri="{BB962C8B-B14F-4D97-AF65-F5344CB8AC3E}">
        <p14:creationId xmlns:p14="http://schemas.microsoft.com/office/powerpoint/2010/main" val="2209646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b="1" dirty="0" err="1"/>
              <a:t>Kant’s</a:t>
            </a:r>
            <a:r>
              <a:rPr lang="nl-NL" sz="3600" b="1" dirty="0"/>
              <a:t> </a:t>
            </a:r>
            <a:r>
              <a:rPr lang="en-US" sz="3600" b="1" i="1" dirty="0" err="1"/>
              <a:t>Kritik</a:t>
            </a:r>
            <a:r>
              <a:rPr lang="en-US" sz="3600" b="1" i="1" dirty="0"/>
              <a:t> der </a:t>
            </a:r>
            <a:r>
              <a:rPr lang="en-US" sz="3600" b="1" i="1" dirty="0" err="1"/>
              <a:t>Urteilskraft</a:t>
            </a:r>
            <a:r>
              <a:rPr lang="en-US" sz="3600" b="1" i="1" dirty="0"/>
              <a:t> </a:t>
            </a:r>
            <a:r>
              <a:rPr lang="en-US" sz="3600" b="1" dirty="0"/>
              <a:t>(1790):</a:t>
            </a:r>
            <a:r>
              <a:rPr lang="en-US" sz="3600" b="1" dirty="0">
                <a:sym typeface="Wingdings" panose="05000000000000000000" pitchFamily="2" charset="2"/>
              </a:rPr>
              <a:t> </a:t>
            </a:r>
            <a:r>
              <a:rPr lang="nl-NL" sz="3600" b="1" dirty="0" err="1"/>
              <a:t>epistemological</a:t>
            </a:r>
            <a:r>
              <a:rPr lang="nl-NL" sz="3600" b="1" dirty="0"/>
              <a:t> foundation of </a:t>
            </a:r>
            <a:r>
              <a:rPr lang="nl-NL" sz="3600" b="1" dirty="0" err="1"/>
              <a:t>biology</a:t>
            </a:r>
            <a:endParaRPr lang="nl-NL" sz="3600" b="1" dirty="0"/>
          </a:p>
        </p:txBody>
      </p:sp>
      <p:sp>
        <p:nvSpPr>
          <p:cNvPr id="3" name="Content Placeholder 2"/>
          <p:cNvSpPr>
            <a:spLocks noGrp="1"/>
          </p:cNvSpPr>
          <p:nvPr>
            <p:ph idx="1"/>
          </p:nvPr>
        </p:nvSpPr>
        <p:spPr/>
        <p:txBody>
          <a:bodyPr>
            <a:noAutofit/>
          </a:bodyPr>
          <a:lstStyle/>
          <a:p>
            <a:pPr marL="0" indent="0">
              <a:buNone/>
            </a:pPr>
            <a:r>
              <a:rPr lang="en-US" sz="1800" dirty="0"/>
              <a:t>Reintroduction of teleological thinking, but in a sophisticated and refined way </a:t>
            </a:r>
            <a:r>
              <a:rPr lang="en-US" sz="1800" dirty="0">
                <a:sym typeface="Wingdings" panose="05000000000000000000" pitchFamily="2" charset="2"/>
              </a:rPr>
              <a:t> </a:t>
            </a:r>
            <a:r>
              <a:rPr lang="en-US" sz="1800" b="1" dirty="0" err="1"/>
              <a:t>Teleo-mechanicism</a:t>
            </a:r>
            <a:r>
              <a:rPr lang="en-US" sz="1800" b="1" dirty="0"/>
              <a:t>. </a:t>
            </a:r>
            <a:r>
              <a:rPr lang="en-US" sz="1800" dirty="0"/>
              <a:t> </a:t>
            </a:r>
          </a:p>
          <a:p>
            <a:pPr>
              <a:buFontTx/>
              <a:buChar char="-"/>
            </a:pPr>
            <a:r>
              <a:rPr lang="en-US" sz="1800" dirty="0"/>
              <a:t>The methods of physics and chemistry should be applied in biological research, but they cannot result in a complete understanding of organic life. </a:t>
            </a:r>
          </a:p>
          <a:p>
            <a:pPr>
              <a:buFontTx/>
              <a:buChar char="-"/>
            </a:pPr>
            <a:r>
              <a:rPr lang="en-US" sz="1800" dirty="0"/>
              <a:t>The way life-processes relate to, interact and depend on each other cannot be reduced to the mechanical laws of physics and chemistry, because they are </a:t>
            </a:r>
            <a:r>
              <a:rPr lang="en-US" sz="1800" b="1" dirty="0"/>
              <a:t>organized by a goal-oriented and self-organizing vital force</a:t>
            </a:r>
            <a:r>
              <a:rPr lang="en-US" sz="1800" dirty="0"/>
              <a:t>.  </a:t>
            </a:r>
          </a:p>
          <a:p>
            <a:pPr>
              <a:buFontTx/>
              <a:buChar char="-"/>
            </a:pPr>
            <a:r>
              <a:rPr lang="en-US" sz="1800" dirty="0"/>
              <a:t>The organization of the whole living being is more than the sum of the partial physical and chemical functional processes of life.</a:t>
            </a:r>
          </a:p>
          <a:p>
            <a:pPr>
              <a:buFontTx/>
              <a:buChar char="-"/>
            </a:pPr>
            <a:r>
              <a:rPr lang="en-US" sz="1800" dirty="0"/>
              <a:t>The linear causality which explains the operation of the inorganic material word (A</a:t>
            </a:r>
            <a:r>
              <a:rPr lang="en-US" sz="1800" dirty="0">
                <a:sym typeface="Wingdings" panose="05000000000000000000" pitchFamily="2" charset="2"/>
              </a:rPr>
              <a:t>BCD etc.) does not apply in living nature: </a:t>
            </a:r>
            <a:r>
              <a:rPr lang="en-US" sz="1800" b="1" dirty="0" err="1">
                <a:sym typeface="Wingdings" panose="05000000000000000000" pitchFamily="2" charset="2"/>
              </a:rPr>
              <a:t>biocausality</a:t>
            </a:r>
            <a:r>
              <a:rPr lang="en-US" sz="1800" b="1" dirty="0">
                <a:sym typeface="Wingdings" panose="05000000000000000000" pitchFamily="2" charset="2"/>
              </a:rPr>
              <a:t> is interactive and circular</a:t>
            </a:r>
            <a:r>
              <a:rPr lang="en-US" sz="1800" dirty="0">
                <a:sym typeface="Wingdings" panose="05000000000000000000" pitchFamily="2" charset="2"/>
              </a:rPr>
              <a:t> (ABCA) and includes feedback processes, in which effects can also be causes and causes can be effects.</a:t>
            </a:r>
            <a:r>
              <a:rPr lang="en-US" sz="1800" dirty="0"/>
              <a:t>  </a:t>
            </a:r>
          </a:p>
          <a:p>
            <a:pPr>
              <a:buFontTx/>
              <a:buChar char="-"/>
            </a:pPr>
            <a:r>
              <a:rPr lang="en-US" sz="1800" dirty="0"/>
              <a:t>The hypothesized telos (the assumption that life is goal-oriented) is not part of the reality of nature but </a:t>
            </a:r>
            <a:r>
              <a:rPr lang="en-US" sz="1800" b="1" dirty="0"/>
              <a:t>an indispensable logical a-priori guide for understanding life</a:t>
            </a:r>
            <a:r>
              <a:rPr lang="en-US" sz="1800" dirty="0"/>
              <a:t>.</a:t>
            </a:r>
          </a:p>
          <a:p>
            <a:pPr>
              <a:buFontTx/>
              <a:buChar char="-"/>
            </a:pPr>
            <a:r>
              <a:rPr lang="en-US" sz="1800" dirty="0"/>
              <a:t>Machines (the technical dimension: designable) </a:t>
            </a:r>
            <a:r>
              <a:rPr lang="en-US" sz="1800" dirty="0">
                <a:sym typeface="Wingdings" panose="05000000000000000000" pitchFamily="2" charset="2"/>
              </a:rPr>
              <a:t> </a:t>
            </a:r>
            <a:r>
              <a:rPr lang="en-US" sz="1800" b="1" dirty="0">
                <a:sym typeface="Wingdings" panose="05000000000000000000" pitchFamily="2" charset="2"/>
              </a:rPr>
              <a:t>Organisms (the biological 					dimension: beyond engineering)</a:t>
            </a:r>
            <a:r>
              <a:rPr lang="en-US" sz="1800" dirty="0">
                <a:sym typeface="Wingdings" panose="05000000000000000000" pitchFamily="2" charset="2"/>
              </a:rPr>
              <a:t>.</a:t>
            </a:r>
            <a:r>
              <a:rPr lang="en-US" sz="1800" dirty="0"/>
              <a:t> </a:t>
            </a:r>
          </a:p>
          <a:p>
            <a:pPr marL="0" indent="0">
              <a:buNone/>
            </a:pPr>
            <a:endParaRPr lang="nl-NL" sz="1200" dirty="0"/>
          </a:p>
        </p:txBody>
      </p:sp>
    </p:spTree>
    <p:extLst>
      <p:ext uri="{BB962C8B-B14F-4D97-AF65-F5344CB8AC3E}">
        <p14:creationId xmlns:p14="http://schemas.microsoft.com/office/powerpoint/2010/main" val="307290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Teleo-mechanical</a:t>
            </a:r>
            <a:r>
              <a:rPr lang="nl-NL" b="1" dirty="0"/>
              <a:t> </a:t>
            </a:r>
            <a:r>
              <a:rPr lang="nl-NL" b="1" dirty="0" err="1"/>
              <a:t>biology</a:t>
            </a:r>
            <a:r>
              <a:rPr lang="nl-NL" b="1" dirty="0"/>
              <a:t> in Germany</a:t>
            </a:r>
            <a:br>
              <a:rPr lang="nl-NL" b="1" dirty="0"/>
            </a:br>
            <a:r>
              <a:rPr lang="nl-NL" sz="3100" b="1" dirty="0"/>
              <a:t>(late 18th </a:t>
            </a:r>
            <a:r>
              <a:rPr lang="nl-NL" sz="3100" b="1" dirty="0" err="1"/>
              <a:t>century</a:t>
            </a:r>
            <a:r>
              <a:rPr lang="nl-NL" sz="3100" b="1" dirty="0"/>
              <a:t> – 1860)</a:t>
            </a:r>
          </a:p>
        </p:txBody>
      </p:sp>
      <p:sp>
        <p:nvSpPr>
          <p:cNvPr id="3" name="Content Placeholder 2"/>
          <p:cNvSpPr>
            <a:spLocks noGrp="1"/>
          </p:cNvSpPr>
          <p:nvPr>
            <p:ph idx="1"/>
          </p:nvPr>
        </p:nvSpPr>
        <p:spPr/>
        <p:txBody>
          <a:bodyPr>
            <a:noAutofit/>
          </a:bodyPr>
          <a:lstStyle/>
          <a:p>
            <a:pPr marL="0" indent="0">
              <a:buNone/>
            </a:pPr>
            <a:r>
              <a:rPr lang="en-GB" sz="2800" dirty="0"/>
              <a:t>Studying living organisms through scientific-empirical research and explaining live in a </a:t>
            </a:r>
            <a:r>
              <a:rPr lang="en-GB" sz="2800" dirty="0" err="1"/>
              <a:t>teleo</a:t>
            </a:r>
            <a:r>
              <a:rPr lang="en-GB" sz="2800" dirty="0"/>
              <a:t>-mechanistic way: </a:t>
            </a:r>
          </a:p>
          <a:p>
            <a:pPr>
              <a:buFontTx/>
              <a:buChar char="-"/>
            </a:pPr>
            <a:r>
              <a:rPr lang="en-GB" sz="2800" dirty="0">
                <a:sym typeface="Wingdings" panose="05000000000000000000" pitchFamily="2" charset="2"/>
              </a:rPr>
              <a:t>The methods of physics and chemistry can be applied in biology, but biological explanations cannot be reduced to the laws of physics and chemistry.</a:t>
            </a:r>
          </a:p>
          <a:p>
            <a:pPr>
              <a:buFontTx/>
              <a:buChar char="-"/>
            </a:pPr>
            <a:r>
              <a:rPr lang="en-GB" sz="2800" dirty="0">
                <a:sym typeface="Wingdings" panose="05000000000000000000" pitchFamily="2" charset="2"/>
              </a:rPr>
              <a:t>Vital forces cannot be separated from organic matter (vital materialism  animism: life spirits or organic soul).</a:t>
            </a:r>
          </a:p>
          <a:p>
            <a:pPr>
              <a:buFontTx/>
              <a:buChar char="-"/>
            </a:pPr>
            <a:r>
              <a:rPr lang="en-GB" sz="2800" dirty="0">
                <a:sym typeface="Wingdings" panose="05000000000000000000" pitchFamily="2" charset="2"/>
              </a:rPr>
              <a:t>The assumption of a special bio-causality (vital forces) is inevitable.  </a:t>
            </a:r>
          </a:p>
          <a:p>
            <a:pPr marL="0" indent="0">
              <a:buNone/>
            </a:pPr>
            <a:endParaRPr lang="en-GB" sz="2800" dirty="0">
              <a:sym typeface="Wingdings" panose="05000000000000000000" pitchFamily="2" charset="2"/>
            </a:endParaRPr>
          </a:p>
          <a:p>
            <a:pPr marL="0" indent="0">
              <a:buNone/>
            </a:pPr>
            <a:r>
              <a:rPr lang="en-GB" sz="2800" dirty="0"/>
              <a:t>  </a:t>
            </a:r>
          </a:p>
        </p:txBody>
      </p:sp>
    </p:spTree>
    <p:extLst>
      <p:ext uri="{BB962C8B-B14F-4D97-AF65-F5344CB8AC3E}">
        <p14:creationId xmlns:p14="http://schemas.microsoft.com/office/powerpoint/2010/main" val="108972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Teleo-mechanicism</a:t>
            </a:r>
            <a:r>
              <a:rPr lang="nl-NL" b="1" dirty="0"/>
              <a:t>: </a:t>
            </a:r>
            <a:r>
              <a:rPr lang="nl-NL" b="1" dirty="0" err="1"/>
              <a:t>what</a:t>
            </a:r>
            <a:r>
              <a:rPr lang="nl-NL" b="1" dirty="0"/>
              <a:t> is the </a:t>
            </a:r>
            <a:r>
              <a:rPr lang="nl-NL" b="1" dirty="0" err="1"/>
              <a:t>vital</a:t>
            </a:r>
            <a:r>
              <a:rPr lang="nl-NL" b="1" dirty="0"/>
              <a:t> force? </a:t>
            </a:r>
            <a:r>
              <a:rPr lang="nl-NL" b="1" dirty="0">
                <a:sym typeface="Wingdings" panose="05000000000000000000" pitchFamily="2" charset="2"/>
              </a:rPr>
              <a:t> </a:t>
            </a:r>
            <a:r>
              <a:rPr lang="nl-NL" b="1" dirty="0" err="1">
                <a:sym typeface="Wingdings" panose="05000000000000000000" pitchFamily="2" charset="2"/>
              </a:rPr>
              <a:t>various</a:t>
            </a:r>
            <a:r>
              <a:rPr lang="nl-NL" b="1" dirty="0">
                <a:sym typeface="Wingdings" panose="05000000000000000000" pitchFamily="2" charset="2"/>
              </a:rPr>
              <a:t> </a:t>
            </a:r>
            <a:r>
              <a:rPr lang="nl-NL" b="1" dirty="0" err="1">
                <a:sym typeface="Wingdings" panose="05000000000000000000" pitchFamily="2" charset="2"/>
              </a:rPr>
              <a:t>answers</a:t>
            </a:r>
            <a:endParaRPr lang="nl-NL" b="1" dirty="0"/>
          </a:p>
        </p:txBody>
      </p:sp>
      <p:sp>
        <p:nvSpPr>
          <p:cNvPr id="3" name="Content Placeholder 2"/>
          <p:cNvSpPr>
            <a:spLocks noGrp="1"/>
          </p:cNvSpPr>
          <p:nvPr>
            <p:ph idx="1"/>
          </p:nvPr>
        </p:nvSpPr>
        <p:spPr/>
        <p:txBody>
          <a:bodyPr>
            <a:noAutofit/>
          </a:bodyPr>
          <a:lstStyle/>
          <a:p>
            <a:pPr lvl="0"/>
            <a:r>
              <a:rPr lang="en-GB" sz="2400" dirty="0"/>
              <a:t>overarching </a:t>
            </a:r>
            <a:r>
              <a:rPr lang="en-GB" sz="2400" b="1" dirty="0"/>
              <a:t>self-regulating system</a:t>
            </a:r>
            <a:r>
              <a:rPr lang="en-GB" sz="2400" dirty="0"/>
              <a:t> of physical and chemical processes in organisms; </a:t>
            </a:r>
            <a:r>
              <a:rPr lang="en-US" sz="2400" dirty="0"/>
              <a:t>an organizational system of conditions and processes, which work together to a common end; </a:t>
            </a:r>
            <a:endParaRPr lang="nl-NL" sz="2400" dirty="0"/>
          </a:p>
          <a:p>
            <a:pPr lvl="0"/>
            <a:r>
              <a:rPr lang="en-GB" sz="2400" b="1" dirty="0"/>
              <a:t>constitutive precondition</a:t>
            </a:r>
            <a:r>
              <a:rPr lang="en-GB" sz="2400" dirty="0"/>
              <a:t> of the well-adjusted organisation of processes of life;</a:t>
            </a:r>
            <a:endParaRPr lang="nl-NL" sz="2400" dirty="0"/>
          </a:p>
          <a:p>
            <a:pPr lvl="0"/>
            <a:r>
              <a:rPr lang="en-GB" sz="2400" b="1" dirty="0"/>
              <a:t>emergent property</a:t>
            </a:r>
            <a:r>
              <a:rPr lang="en-GB" sz="2400" dirty="0"/>
              <a:t> of the functional self-organisation of life;</a:t>
            </a:r>
            <a:endParaRPr lang="nl-NL" sz="2400" dirty="0"/>
          </a:p>
          <a:p>
            <a:pPr lvl="0"/>
            <a:r>
              <a:rPr lang="en-GB" sz="2400" b="1" dirty="0"/>
              <a:t>dynamic system of checks and balances</a:t>
            </a:r>
            <a:r>
              <a:rPr lang="en-GB" sz="2400" dirty="0"/>
              <a:t> in order to maintain the functional equilibrium and stability of the organism in order to resist destructive influences;</a:t>
            </a:r>
            <a:endParaRPr lang="nl-NL" sz="2400" dirty="0"/>
          </a:p>
          <a:p>
            <a:pPr lvl="0"/>
            <a:r>
              <a:rPr lang="en-GB" sz="2400" dirty="0"/>
              <a:t>specific way bodies produce </a:t>
            </a:r>
            <a:r>
              <a:rPr lang="en-GB" sz="2400" b="1" dirty="0"/>
              <a:t>organic chemical elements and reactions</a:t>
            </a:r>
            <a:r>
              <a:rPr lang="en-GB" sz="2400" dirty="0"/>
              <a:t> not found in inorganic nature. </a:t>
            </a:r>
            <a:endParaRPr lang="nl-NL" sz="2400" dirty="0"/>
          </a:p>
          <a:p>
            <a:pPr marL="0" indent="0">
              <a:buNone/>
            </a:pPr>
            <a:endParaRPr lang="en-GB" dirty="0"/>
          </a:p>
        </p:txBody>
      </p:sp>
    </p:spTree>
    <p:extLst>
      <p:ext uri="{BB962C8B-B14F-4D97-AF65-F5344CB8AC3E}">
        <p14:creationId xmlns:p14="http://schemas.microsoft.com/office/powerpoint/2010/main" val="563141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Main research fields in </a:t>
            </a:r>
            <a:r>
              <a:rPr lang="en-GB" b="1" dirty="0" err="1"/>
              <a:t>teleomechanicist</a:t>
            </a:r>
            <a:r>
              <a:rPr lang="en-GB" b="1" dirty="0"/>
              <a:t> </a:t>
            </a:r>
            <a:r>
              <a:rPr lang="en-GB" b="1" dirty="0" err="1"/>
              <a:t>vitalist</a:t>
            </a:r>
            <a:r>
              <a:rPr lang="en-GB" b="1" dirty="0"/>
              <a:t> biology</a:t>
            </a:r>
          </a:p>
        </p:txBody>
      </p:sp>
      <p:sp>
        <p:nvSpPr>
          <p:cNvPr id="3" name="Content Placeholder 2"/>
          <p:cNvSpPr>
            <a:spLocks noGrp="1"/>
          </p:cNvSpPr>
          <p:nvPr>
            <p:ph idx="1"/>
          </p:nvPr>
        </p:nvSpPr>
        <p:spPr>
          <a:xfrm>
            <a:off x="457200" y="1458163"/>
            <a:ext cx="8229600" cy="4525963"/>
          </a:xfrm>
        </p:spPr>
        <p:txBody>
          <a:bodyPr>
            <a:normAutofit fontScale="85000" lnSpcReduction="20000"/>
          </a:bodyPr>
          <a:lstStyle/>
          <a:p>
            <a:endParaRPr lang="en-GB" dirty="0"/>
          </a:p>
          <a:p>
            <a:r>
              <a:rPr lang="en-GB" dirty="0"/>
              <a:t>Embryology</a:t>
            </a:r>
          </a:p>
          <a:p>
            <a:pPr marL="0" indent="0">
              <a:buNone/>
            </a:pPr>
            <a:r>
              <a:rPr lang="en-GB" dirty="0"/>
              <a:t>                                                	recapitulation</a:t>
            </a:r>
          </a:p>
          <a:p>
            <a:r>
              <a:rPr lang="en-GB" dirty="0"/>
              <a:t>Evolution of species</a:t>
            </a:r>
          </a:p>
          <a:p>
            <a:endParaRPr lang="en-GB" dirty="0"/>
          </a:p>
          <a:p>
            <a:r>
              <a:rPr lang="en-GB" dirty="0"/>
              <a:t>Morphology: Organic forms 		Life functions</a:t>
            </a:r>
          </a:p>
          <a:p>
            <a:pPr marL="0" indent="0">
              <a:buNone/>
            </a:pPr>
            <a:endParaRPr lang="en-GB" dirty="0"/>
          </a:p>
          <a:p>
            <a:r>
              <a:rPr lang="en-GB" dirty="0"/>
              <a:t>The cell as the fundamental unit of self-organizing life</a:t>
            </a:r>
          </a:p>
          <a:p>
            <a:pPr marL="0" indent="0">
              <a:buNone/>
            </a:pPr>
            <a:endParaRPr lang="en-GB" dirty="0"/>
          </a:p>
          <a:p>
            <a:r>
              <a:rPr lang="en-GB" dirty="0"/>
              <a:t>Organic chemistry </a:t>
            </a:r>
            <a:r>
              <a:rPr lang="en-GB" dirty="0">
                <a:sym typeface="Wingdings" panose="05000000000000000000" pitchFamily="2" charset="2"/>
              </a:rPr>
              <a:t> 	the body as a self-sustaining 				chemical plant </a:t>
            </a:r>
            <a:endParaRPr lang="en-GB" dirty="0"/>
          </a:p>
        </p:txBody>
      </p:sp>
      <p:sp>
        <p:nvSpPr>
          <p:cNvPr id="5" name="Right Brace 4"/>
          <p:cNvSpPr/>
          <p:nvPr/>
        </p:nvSpPr>
        <p:spPr>
          <a:xfrm>
            <a:off x="4112735" y="1772816"/>
            <a:ext cx="648072" cy="12241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8" name="Right Arrow 7"/>
          <p:cNvSpPr/>
          <p:nvPr/>
        </p:nvSpPr>
        <p:spPr>
          <a:xfrm>
            <a:off x="4939809" y="3385347"/>
            <a:ext cx="910184"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Left Arrow 8"/>
          <p:cNvSpPr/>
          <p:nvPr/>
        </p:nvSpPr>
        <p:spPr>
          <a:xfrm>
            <a:off x="4906833" y="3742073"/>
            <a:ext cx="935391" cy="2423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29735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800" b="1" dirty="0" err="1"/>
              <a:t>Scientific</a:t>
            </a:r>
            <a:r>
              <a:rPr lang="nl-NL" sz="2800" b="1" dirty="0"/>
              <a:t> </a:t>
            </a:r>
            <a:r>
              <a:rPr lang="nl-NL" sz="2800" b="1" dirty="0" err="1"/>
              <a:t>reaction</a:t>
            </a:r>
            <a:r>
              <a:rPr lang="nl-NL" sz="2800" b="1" dirty="0"/>
              <a:t> </a:t>
            </a:r>
            <a:r>
              <a:rPr lang="nl-NL" sz="2800" b="1" dirty="0" err="1"/>
              <a:t>to</a:t>
            </a:r>
            <a:r>
              <a:rPr lang="nl-NL" sz="2800" b="1" dirty="0"/>
              <a:t> </a:t>
            </a:r>
            <a:r>
              <a:rPr lang="nl-NL" sz="2800" b="1" dirty="0" err="1"/>
              <a:t>vitalism</a:t>
            </a:r>
            <a:r>
              <a:rPr lang="nl-NL" sz="2800" b="1" dirty="0"/>
              <a:t>: </a:t>
            </a:r>
            <a:r>
              <a:rPr lang="nl-NL" sz="2800" b="1" dirty="0" err="1"/>
              <a:t>rise</a:t>
            </a:r>
            <a:r>
              <a:rPr lang="nl-NL" sz="2800" b="1" dirty="0"/>
              <a:t> of reductionist </a:t>
            </a:r>
            <a:r>
              <a:rPr lang="nl-NL" sz="2800" b="1" dirty="0" err="1"/>
              <a:t>experimental</a:t>
            </a:r>
            <a:r>
              <a:rPr lang="nl-NL" sz="2800" b="1" dirty="0"/>
              <a:t> </a:t>
            </a:r>
            <a:r>
              <a:rPr lang="nl-NL" sz="2800" b="1" dirty="0" err="1"/>
              <a:t>physiology</a:t>
            </a:r>
            <a:r>
              <a:rPr lang="nl-NL" sz="2800" b="1" dirty="0"/>
              <a:t> in Germany</a:t>
            </a:r>
          </a:p>
        </p:txBody>
      </p:sp>
      <p:sp>
        <p:nvSpPr>
          <p:cNvPr id="3" name="Content Placeholder 2"/>
          <p:cNvSpPr>
            <a:spLocks noGrp="1"/>
          </p:cNvSpPr>
          <p:nvPr>
            <p:ph idx="1"/>
          </p:nvPr>
        </p:nvSpPr>
        <p:spPr/>
        <p:txBody>
          <a:bodyPr>
            <a:noAutofit/>
          </a:bodyPr>
          <a:lstStyle/>
          <a:p>
            <a:pPr marL="0" indent="0">
              <a:buNone/>
            </a:pPr>
            <a:r>
              <a:rPr lang="en-GB" sz="2000" dirty="0"/>
              <a:t>1840s in Berlin: DuBois-</a:t>
            </a:r>
            <a:r>
              <a:rPr lang="en-GB" sz="2000" dirty="0" err="1"/>
              <a:t>Reymond</a:t>
            </a:r>
            <a:r>
              <a:rPr lang="en-GB" sz="2000" dirty="0"/>
              <a:t>, Helmholtz, </a:t>
            </a:r>
            <a:r>
              <a:rPr lang="en-GB" sz="2000" dirty="0" err="1"/>
              <a:t>Brücke</a:t>
            </a:r>
            <a:r>
              <a:rPr lang="en-GB" sz="2000" dirty="0"/>
              <a:t>, Ludwig, Schleiden and in 1850s in France: Bernard </a:t>
            </a:r>
            <a:r>
              <a:rPr lang="en-GB" sz="2000" dirty="0">
                <a:sym typeface="Wingdings" panose="05000000000000000000" pitchFamily="2" charset="2"/>
              </a:rPr>
              <a:t> </a:t>
            </a:r>
            <a:r>
              <a:rPr lang="en-GB" sz="2000" b="1" dirty="0">
                <a:sym typeface="Wingdings" panose="05000000000000000000" pitchFamily="2" charset="2"/>
              </a:rPr>
              <a:t>rejection of </a:t>
            </a:r>
            <a:r>
              <a:rPr lang="en-GB" sz="2000" b="1" dirty="0" err="1">
                <a:sym typeface="Wingdings" panose="05000000000000000000" pitchFamily="2" charset="2"/>
              </a:rPr>
              <a:t>vitalist</a:t>
            </a:r>
            <a:r>
              <a:rPr lang="en-GB" sz="2000" b="1" dirty="0">
                <a:sym typeface="Wingdings" panose="05000000000000000000" pitchFamily="2" charset="2"/>
              </a:rPr>
              <a:t> biology as ‘unscientific’</a:t>
            </a:r>
            <a:r>
              <a:rPr lang="en-GB" sz="2000" dirty="0">
                <a:sym typeface="Wingdings" panose="05000000000000000000" pitchFamily="2" charset="2"/>
              </a:rPr>
              <a:t> (framing it as part of the Romantic philosophy of nature):</a:t>
            </a:r>
            <a:endParaRPr lang="en-GB" sz="2000" dirty="0"/>
          </a:p>
          <a:p>
            <a:pPr lvl="0"/>
            <a:r>
              <a:rPr lang="en-GB" sz="2000" b="1" dirty="0"/>
              <a:t>Epistemological claim</a:t>
            </a:r>
            <a:r>
              <a:rPr lang="en-GB" sz="2000" dirty="0"/>
              <a:t> </a:t>
            </a:r>
            <a:r>
              <a:rPr lang="en-GB" sz="2000" dirty="0">
                <a:sym typeface="Wingdings"/>
              </a:rPr>
              <a:t></a:t>
            </a:r>
            <a:r>
              <a:rPr lang="en-GB" sz="2000" dirty="0"/>
              <a:t> </a:t>
            </a:r>
            <a:r>
              <a:rPr lang="en-GB" sz="2000" b="1" dirty="0"/>
              <a:t>reductionism</a:t>
            </a:r>
            <a:r>
              <a:rPr lang="en-GB" sz="2000" dirty="0"/>
              <a:t>: life can eventually be explained on the basis of the </a:t>
            </a:r>
            <a:r>
              <a:rPr lang="en-US" sz="2000" dirty="0"/>
              <a:t>causal-deterministic </a:t>
            </a:r>
            <a:r>
              <a:rPr lang="en-GB" sz="2000" dirty="0"/>
              <a:t>laws of physics and chemistry since organic matter is not different from inorganic matter and can be analysed in terms of moving particles and mechanical causes (see Dubois-</a:t>
            </a:r>
            <a:r>
              <a:rPr lang="en-GB" sz="2000" dirty="0" err="1"/>
              <a:t>Reymond</a:t>
            </a:r>
            <a:r>
              <a:rPr lang="en-GB" sz="2000" dirty="0"/>
              <a:t> in text assignment 2A).</a:t>
            </a:r>
          </a:p>
          <a:p>
            <a:pPr lvl="0"/>
            <a:r>
              <a:rPr lang="en-GB" sz="2000" b="1" dirty="0"/>
              <a:t>Methodological claim</a:t>
            </a:r>
            <a:r>
              <a:rPr lang="en-GB" sz="2000" dirty="0"/>
              <a:t> </a:t>
            </a:r>
            <a:r>
              <a:rPr lang="en-GB" sz="2000" dirty="0">
                <a:sym typeface="Wingdings"/>
              </a:rPr>
              <a:t></a:t>
            </a:r>
            <a:r>
              <a:rPr lang="en-GB" sz="2000" dirty="0"/>
              <a:t> </a:t>
            </a:r>
            <a:r>
              <a:rPr lang="en-GB" sz="2000" b="1" dirty="0"/>
              <a:t>laboratory experimentation</a:t>
            </a:r>
            <a:r>
              <a:rPr lang="en-GB" sz="2000" dirty="0"/>
              <a:t>: life can be researched by applying the techniques of physics and chemistry </a:t>
            </a:r>
            <a:r>
              <a:rPr lang="en-GB" sz="2000" dirty="0">
                <a:sym typeface="Wingdings" panose="05000000000000000000" pitchFamily="2" charset="2"/>
              </a:rPr>
              <a:t></a:t>
            </a:r>
            <a:r>
              <a:rPr lang="en-GB" sz="2000" dirty="0"/>
              <a:t> testing a hypothesis by constructing experiments, measuring, quantification, </a:t>
            </a:r>
            <a:r>
              <a:rPr lang="en-US" sz="2000" dirty="0"/>
              <a:t>analyzing (reducing the whole to the smallest parts), </a:t>
            </a:r>
            <a:r>
              <a:rPr lang="en-GB" sz="2000" dirty="0"/>
              <a:t>repeating and verifying experiments) and by intervening in, manipulating, controlling and predicting life processes (vivisection, chemical analysis). Experimental methods require technical instruments and know-how, and imply </a:t>
            </a:r>
            <a:r>
              <a:rPr lang="en-GB" sz="2000" b="1" dirty="0"/>
              <a:t>that life is open for manipulation and design</a:t>
            </a:r>
            <a:r>
              <a:rPr lang="en-GB" sz="2000" dirty="0"/>
              <a:t>. </a:t>
            </a:r>
            <a:endParaRPr lang="nl-NL" sz="2000" dirty="0"/>
          </a:p>
          <a:p>
            <a:pPr marL="0" indent="0">
              <a:buNone/>
            </a:pPr>
            <a:endParaRPr lang="en-GB" dirty="0"/>
          </a:p>
        </p:txBody>
      </p:sp>
    </p:spTree>
    <p:extLst>
      <p:ext uri="{BB962C8B-B14F-4D97-AF65-F5344CB8AC3E}">
        <p14:creationId xmlns:p14="http://schemas.microsoft.com/office/powerpoint/2010/main" val="3120604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1800" dirty="0"/>
              <a:t> </a:t>
            </a:r>
            <a:r>
              <a:rPr lang="nl-NL" sz="2800" b="1" dirty="0" err="1"/>
              <a:t>Experimental</a:t>
            </a:r>
            <a:r>
              <a:rPr lang="nl-NL" sz="2800" b="1" dirty="0"/>
              <a:t> </a:t>
            </a:r>
            <a:r>
              <a:rPr lang="nl-NL" sz="2800" b="1" dirty="0" err="1"/>
              <a:t>physiology</a:t>
            </a:r>
            <a:r>
              <a:rPr lang="nl-NL" sz="2800" b="1" dirty="0"/>
              <a:t> </a:t>
            </a:r>
            <a:r>
              <a:rPr lang="nl-NL" sz="2800" b="1" dirty="0">
                <a:sym typeface="Wingdings" panose="05000000000000000000" pitchFamily="2" charset="2"/>
              </a:rPr>
              <a:t> reductionist view of man</a:t>
            </a:r>
            <a:endParaRPr lang="nl-NL" sz="2800" b="1" dirty="0"/>
          </a:p>
        </p:txBody>
      </p:sp>
      <p:sp>
        <p:nvSpPr>
          <p:cNvPr id="3" name="Content Placeholder 2"/>
          <p:cNvSpPr>
            <a:spLocks noGrp="1"/>
          </p:cNvSpPr>
          <p:nvPr>
            <p:ph idx="1"/>
          </p:nvPr>
        </p:nvSpPr>
        <p:spPr/>
        <p:txBody>
          <a:bodyPr>
            <a:noAutofit/>
          </a:bodyPr>
          <a:lstStyle/>
          <a:p>
            <a:pPr marL="0" indent="0">
              <a:buNone/>
            </a:pPr>
            <a:r>
              <a:rPr lang="nl-NL" sz="1400" b="1" dirty="0"/>
              <a:t>CARTESIAN AND  VITALIST MODEL OF MAN </a:t>
            </a:r>
            <a:r>
              <a:rPr lang="nl-NL" sz="1400" dirty="0">
                <a:sym typeface="Wingdings" panose="05000000000000000000" pitchFamily="2" charset="2"/>
              </a:rPr>
              <a:t> </a:t>
            </a:r>
            <a:r>
              <a:rPr lang="en-GB" sz="1400" b="1" dirty="0"/>
              <a:t>REDUCTIONIST MODEL OF MAN (since the 1840s):</a:t>
            </a:r>
            <a:endParaRPr lang="nl-NL" sz="1400" dirty="0"/>
          </a:p>
          <a:p>
            <a:pPr marL="0" indent="0">
              <a:buNone/>
            </a:pPr>
            <a:endParaRPr lang="nl-NL" sz="1400" dirty="0"/>
          </a:p>
          <a:p>
            <a:pPr marL="0" indent="0">
              <a:buNone/>
            </a:pPr>
            <a:r>
              <a:rPr lang="en-GB" sz="1400" dirty="0"/>
              <a:t>Mind: object of psychology 					psychology</a:t>
            </a:r>
          </a:p>
          <a:p>
            <a:pPr marL="0" indent="0">
              <a:buNone/>
            </a:pPr>
            <a:r>
              <a:rPr lang="en-GB" sz="1400" dirty="0"/>
              <a:t>_ _ _ _ _ _ _ _ _ _ _ _ _ _ _ _ _ _ _ _ _ _ _ _ _ _ _ _ _ _ _ _ _ _ _ _ _ _ _ _ _ _ _ </a:t>
            </a:r>
            <a:endParaRPr lang="nl-NL" sz="1400" dirty="0"/>
          </a:p>
          <a:p>
            <a:pPr marL="0" indent="0">
              <a:buNone/>
            </a:pPr>
            <a:r>
              <a:rPr lang="en-GB" sz="1400" dirty="0"/>
              <a:t> </a:t>
            </a:r>
            <a:endParaRPr lang="nl-NL" sz="1400" dirty="0"/>
          </a:p>
          <a:p>
            <a:pPr marL="0" indent="0">
              <a:buNone/>
            </a:pPr>
            <a:r>
              <a:rPr lang="en-US" sz="1400" dirty="0"/>
              <a:t>Living, organic nature: </a:t>
            </a:r>
            <a:r>
              <a:rPr lang="en-GB" sz="1400" dirty="0"/>
              <a:t>object of </a:t>
            </a:r>
            <a:r>
              <a:rPr lang="en-US" sz="1400" dirty="0"/>
              <a:t>biology and experimental physiology		biology/physiology</a:t>
            </a:r>
            <a:endParaRPr lang="nl-NL" sz="1400" dirty="0"/>
          </a:p>
          <a:p>
            <a:pPr marL="0" indent="0">
              <a:buNone/>
            </a:pPr>
            <a:r>
              <a:rPr lang="en-GB" sz="1400" dirty="0"/>
              <a:t>_ _ _ _ _ _ _ _ _ _ _ _ _ _ _ _ _ _ _ _ _ _ _ _ _ _ _ _ _ _ _ _ _ _ _ _ _ _ _ _ _ _ _ </a:t>
            </a:r>
            <a:endParaRPr lang="nl-NL" sz="1400" dirty="0"/>
          </a:p>
          <a:p>
            <a:pPr marL="0" indent="0">
              <a:buNone/>
            </a:pPr>
            <a:r>
              <a:rPr lang="en-GB" sz="1400" dirty="0"/>
              <a:t> </a:t>
            </a:r>
            <a:endParaRPr lang="nl-NL" sz="1400" dirty="0"/>
          </a:p>
          <a:p>
            <a:pPr marL="0" indent="0">
              <a:buNone/>
            </a:pPr>
            <a:r>
              <a:rPr lang="en-GB" sz="1400" dirty="0"/>
              <a:t>Dead, inorganic nature: object of physics and chemistry 			physics/chemistry</a:t>
            </a:r>
            <a:endParaRPr lang="nl-NL" sz="1400" dirty="0"/>
          </a:p>
          <a:p>
            <a:pPr marL="0" indent="0">
              <a:buNone/>
            </a:pPr>
            <a:r>
              <a:rPr lang="en-GB" sz="1400" dirty="0"/>
              <a:t> </a:t>
            </a:r>
            <a:endParaRPr lang="nl-NL" sz="1400" dirty="0"/>
          </a:p>
          <a:p>
            <a:pPr marL="0" indent="0">
              <a:buNone/>
            </a:pPr>
            <a:r>
              <a:rPr lang="en-GB" sz="1800" dirty="0">
                <a:sym typeface="Wingdings" panose="05000000000000000000" pitchFamily="2" charset="2"/>
              </a:rPr>
              <a:t>Reductionism: </a:t>
            </a:r>
            <a:r>
              <a:rPr lang="en-GB" sz="1800" b="1" dirty="0">
                <a:sym typeface="Wingdings" panose="05000000000000000000" pitchFamily="2" charset="2"/>
              </a:rPr>
              <a:t>No absolute boundaries between these three dimensions</a:t>
            </a:r>
            <a:r>
              <a:rPr lang="en-GB" sz="1800" dirty="0">
                <a:sym typeface="Wingdings" panose="05000000000000000000" pitchFamily="2" charset="2"/>
              </a:rPr>
              <a:t> </a:t>
            </a:r>
            <a:r>
              <a:rPr lang="en-GB" sz="1800" b="1" dirty="0">
                <a:sym typeface="Wingdings" panose="05000000000000000000" pitchFamily="2" charset="2"/>
              </a:rPr>
              <a:t> m</a:t>
            </a:r>
            <a:r>
              <a:rPr lang="en-GB" sz="1800" b="1" dirty="0"/>
              <a:t>ind and organic and inorganic nature are subject to similar natural laws and can be investigated on the basis of the natural scientific method</a:t>
            </a:r>
            <a:r>
              <a:rPr lang="en-GB" sz="1800" dirty="0"/>
              <a:t> (analysis, divisibility, causality, determinism, predictability, manipulation). The functioning of the mind and the body are not fundamentally different from the mechanical workings of inorganic nature. Psychology, biology en physiology should build on the principles of physics and chemistry and can be reduced to natural-scientific laws.  </a:t>
            </a:r>
            <a:endParaRPr lang="nl-NL" sz="1800" dirty="0"/>
          </a:p>
          <a:p>
            <a:pPr marL="0" indent="0">
              <a:buNone/>
            </a:pPr>
            <a:endParaRPr lang="nl-NL" sz="1400" dirty="0"/>
          </a:p>
        </p:txBody>
      </p:sp>
      <p:sp>
        <p:nvSpPr>
          <p:cNvPr id="4" name="Up Arrow 3"/>
          <p:cNvSpPr/>
          <p:nvPr/>
        </p:nvSpPr>
        <p:spPr>
          <a:xfrm>
            <a:off x="7393632" y="3140968"/>
            <a:ext cx="108012"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Up Arrow 4"/>
          <p:cNvSpPr/>
          <p:nvPr/>
        </p:nvSpPr>
        <p:spPr>
          <a:xfrm>
            <a:off x="7393632" y="2348880"/>
            <a:ext cx="130206"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2393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562074"/>
          </a:xfrm>
        </p:spPr>
        <p:txBody>
          <a:bodyPr>
            <a:normAutofit fontScale="90000"/>
          </a:bodyPr>
          <a:lstStyle/>
          <a:p>
            <a:r>
              <a:rPr lang="nl-NL" sz="3200" b="1" dirty="0" err="1"/>
              <a:t>Methodological</a:t>
            </a:r>
            <a:r>
              <a:rPr lang="nl-NL" sz="3200" b="1" dirty="0"/>
              <a:t> </a:t>
            </a:r>
            <a:r>
              <a:rPr lang="nl-NL" sz="3200" b="1" dirty="0">
                <a:sym typeface="Wingdings" panose="05000000000000000000" pitchFamily="2" charset="2"/>
              </a:rPr>
              <a:t> </a:t>
            </a:r>
            <a:r>
              <a:rPr lang="nl-NL" sz="3200" b="1" dirty="0" err="1">
                <a:sym typeface="Wingdings" panose="05000000000000000000" pitchFamily="2" charset="2"/>
              </a:rPr>
              <a:t>ontological</a:t>
            </a:r>
            <a:r>
              <a:rPr lang="nl-NL" sz="3200" b="1" dirty="0">
                <a:sym typeface="Wingdings" panose="05000000000000000000" pitchFamily="2" charset="2"/>
              </a:rPr>
              <a:t> </a:t>
            </a:r>
            <a:r>
              <a:rPr lang="nl-NL" sz="3200" b="1" dirty="0" err="1">
                <a:sym typeface="Wingdings" panose="05000000000000000000" pitchFamily="2" charset="2"/>
              </a:rPr>
              <a:t>materialism</a:t>
            </a:r>
            <a:endParaRPr lang="nl-NL" sz="3200" b="1" dirty="0"/>
          </a:p>
        </p:txBody>
      </p:sp>
      <p:sp>
        <p:nvSpPr>
          <p:cNvPr id="3" name="Content Placeholder 2"/>
          <p:cNvSpPr>
            <a:spLocks noGrp="1"/>
          </p:cNvSpPr>
          <p:nvPr>
            <p:ph idx="1"/>
          </p:nvPr>
        </p:nvSpPr>
        <p:spPr>
          <a:xfrm>
            <a:off x="395536" y="1124744"/>
            <a:ext cx="8229600" cy="4525963"/>
          </a:xfrm>
        </p:spPr>
        <p:txBody>
          <a:bodyPr>
            <a:noAutofit/>
          </a:bodyPr>
          <a:lstStyle/>
          <a:p>
            <a:pPr marL="0" indent="0">
              <a:buNone/>
            </a:pPr>
            <a:r>
              <a:rPr lang="en-US" sz="1800" b="1" dirty="0"/>
              <a:t>Reductionist research methods and techniques successful </a:t>
            </a:r>
            <a:r>
              <a:rPr lang="en-US" sz="1800" dirty="0">
                <a:sym typeface="Wingdings" panose="05000000000000000000" pitchFamily="2" charset="2"/>
              </a:rPr>
              <a:t> extending and deepening knowledge about the operation of life and </a:t>
            </a:r>
            <a:r>
              <a:rPr lang="en-US" sz="1800" dirty="0"/>
              <a:t>expansion of the boundaries of what could be explained with the help of physics and chemistry in the scientific study of life.</a:t>
            </a:r>
          </a:p>
          <a:p>
            <a:pPr marL="0" indent="0">
              <a:buNone/>
            </a:pPr>
            <a:endParaRPr lang="en-US" sz="1800" dirty="0"/>
          </a:p>
          <a:p>
            <a:pPr marL="0" indent="0">
              <a:buNone/>
            </a:pPr>
            <a:r>
              <a:rPr lang="en-US" sz="1800" dirty="0"/>
              <a:t>However, </a:t>
            </a:r>
            <a:r>
              <a:rPr lang="en-US" sz="1800" b="1" dirty="0"/>
              <a:t>no final evidence of the epistemological claim </a:t>
            </a:r>
            <a:r>
              <a:rPr lang="en-US" sz="1800" dirty="0"/>
              <a:t>that living matter is not fundamentally different from inorganic matter and that the essence life can be explained on the basis of the reductionist laws of physics and chemistry </a:t>
            </a:r>
            <a:r>
              <a:rPr lang="en-US" sz="1800" dirty="0">
                <a:sym typeface="Wingdings" panose="05000000000000000000" pitchFamily="2" charset="2"/>
              </a:rPr>
              <a:t> </a:t>
            </a:r>
            <a:r>
              <a:rPr lang="en-US" sz="1800" dirty="0"/>
              <a:t>the discussion between </a:t>
            </a:r>
            <a:r>
              <a:rPr lang="en-US" sz="1800" dirty="0" err="1"/>
              <a:t>vitalists</a:t>
            </a:r>
            <a:r>
              <a:rPr lang="en-US" sz="1800" dirty="0"/>
              <a:t> and reductionists remained undecided </a:t>
            </a:r>
            <a:r>
              <a:rPr lang="en-US" sz="1800" dirty="0">
                <a:sym typeface="Wingdings" panose="05000000000000000000" pitchFamily="2" charset="2"/>
              </a:rPr>
              <a:t></a:t>
            </a:r>
            <a:r>
              <a:rPr lang="en-US" sz="1800" dirty="0"/>
              <a:t> late 19</a:t>
            </a:r>
            <a:r>
              <a:rPr lang="en-US" sz="1800" baseline="30000" dirty="0"/>
              <a:t>th</a:t>
            </a:r>
            <a:r>
              <a:rPr lang="en-US" sz="1800" dirty="0"/>
              <a:t> century: revival of vitalism in biology.</a:t>
            </a:r>
          </a:p>
          <a:p>
            <a:pPr marL="0" indent="0">
              <a:buNone/>
            </a:pPr>
            <a:endParaRPr lang="en-US" sz="1800" dirty="0"/>
          </a:p>
          <a:p>
            <a:pPr marL="0" indent="0">
              <a:buNone/>
            </a:pPr>
            <a:r>
              <a:rPr lang="en-US" sz="1800" dirty="0">
                <a:sym typeface="Wingdings" panose="05000000000000000000" pitchFamily="2" charset="2"/>
              </a:rPr>
              <a:t>Under the influence of Kant: </a:t>
            </a:r>
            <a:r>
              <a:rPr lang="en-US" sz="1800" b="1" dirty="0">
                <a:sym typeface="Wingdings" panose="05000000000000000000" pitchFamily="2" charset="2"/>
              </a:rPr>
              <a:t>epistemological refinement</a:t>
            </a:r>
            <a:r>
              <a:rPr lang="en-US" sz="1800" dirty="0">
                <a:sym typeface="Wingdings" panose="05000000000000000000" pitchFamily="2" charset="2"/>
              </a:rPr>
              <a:t>  </a:t>
            </a:r>
            <a:r>
              <a:rPr lang="en-US" sz="1800" b="1" dirty="0">
                <a:sym typeface="Wingdings" panose="05000000000000000000" pitchFamily="2" charset="2"/>
              </a:rPr>
              <a:t>not ontological materialism </a:t>
            </a:r>
            <a:r>
              <a:rPr lang="en-US" sz="1800" dirty="0">
                <a:sym typeface="Wingdings" panose="05000000000000000000" pitchFamily="2" charset="2"/>
              </a:rPr>
              <a:t>(the assumption that substantial ‘matter’ reflects the reality of nature), but </a:t>
            </a:r>
            <a:r>
              <a:rPr lang="en-US" sz="1800" b="1" dirty="0">
                <a:sym typeface="Wingdings" panose="05000000000000000000" pitchFamily="2" charset="2"/>
              </a:rPr>
              <a:t>methodological materialism: </a:t>
            </a:r>
            <a:r>
              <a:rPr lang="en-US" sz="1800" dirty="0">
                <a:sym typeface="Wingdings" panose="05000000000000000000" pitchFamily="2" charset="2"/>
              </a:rPr>
              <a:t>studying nature </a:t>
            </a:r>
            <a:r>
              <a:rPr lang="en-US" sz="1800" i="1" dirty="0">
                <a:sym typeface="Wingdings" panose="05000000000000000000" pitchFamily="2" charset="2"/>
              </a:rPr>
              <a:t>as if</a:t>
            </a:r>
            <a:r>
              <a:rPr lang="en-US" sz="1800" dirty="0">
                <a:sym typeface="Wingdings" panose="05000000000000000000" pitchFamily="2" charset="2"/>
              </a:rPr>
              <a:t> it is composed of moving material particles and considering ‘force’ not as a real thing but as a measuring-unit. </a:t>
            </a:r>
          </a:p>
          <a:p>
            <a:pPr marL="0" indent="0">
              <a:buNone/>
            </a:pPr>
            <a:endParaRPr lang="en-US" sz="1800" dirty="0">
              <a:sym typeface="Wingdings" panose="05000000000000000000" pitchFamily="2" charset="2"/>
            </a:endParaRPr>
          </a:p>
          <a:p>
            <a:pPr marL="0" indent="0">
              <a:buNone/>
            </a:pPr>
            <a:r>
              <a:rPr lang="en-US" sz="1800" dirty="0">
                <a:sym typeface="Wingdings" panose="05000000000000000000" pitchFamily="2" charset="2"/>
              </a:rPr>
              <a:t>Methodological materialism implies that the essence of (inorganic and living) matter and physical forces cannot be known  </a:t>
            </a:r>
            <a:r>
              <a:rPr lang="en-GB" sz="1800" b="1" dirty="0">
                <a:sym typeface="Wingdings" panose="05000000000000000000" pitchFamily="2" charset="2"/>
              </a:rPr>
              <a:t>Physiology as an empirical, technical and practicable discipline is about </a:t>
            </a:r>
            <a:r>
              <a:rPr lang="en-GB" sz="1800" b="1" i="1" dirty="0">
                <a:sym typeface="Wingdings" panose="05000000000000000000" pitchFamily="2" charset="2"/>
              </a:rPr>
              <a:t>how</a:t>
            </a:r>
            <a:r>
              <a:rPr lang="en-GB" sz="1800" b="1" dirty="0">
                <a:sym typeface="Wingdings" panose="05000000000000000000" pitchFamily="2" charset="2"/>
              </a:rPr>
              <a:t> life operates and not about </a:t>
            </a:r>
            <a:r>
              <a:rPr lang="en-GB" sz="1800" b="1" i="1" dirty="0">
                <a:sym typeface="Wingdings" panose="05000000000000000000" pitchFamily="2" charset="2"/>
              </a:rPr>
              <a:t>what</a:t>
            </a:r>
            <a:r>
              <a:rPr lang="en-GB" sz="1800" b="1" dirty="0">
                <a:sym typeface="Wingdings" panose="05000000000000000000" pitchFamily="2" charset="2"/>
              </a:rPr>
              <a:t> its essence is.</a:t>
            </a:r>
          </a:p>
          <a:p>
            <a:pPr marL="0" indent="0">
              <a:buNone/>
            </a:pPr>
            <a:r>
              <a:rPr lang="en-GB" dirty="0"/>
              <a:t> </a:t>
            </a:r>
            <a:r>
              <a:rPr lang="en-US" dirty="0">
                <a:sym typeface="Wingdings" panose="05000000000000000000" pitchFamily="2" charset="2"/>
              </a:rPr>
              <a:t>  </a:t>
            </a:r>
            <a:endParaRPr lang="en-US" dirty="0"/>
          </a:p>
          <a:p>
            <a:pPr marL="0" indent="0">
              <a:buNone/>
            </a:pPr>
            <a:endParaRPr lang="nl-NL" dirty="0"/>
          </a:p>
          <a:p>
            <a:endParaRPr lang="nl-NL" dirty="0"/>
          </a:p>
        </p:txBody>
      </p:sp>
    </p:spTree>
    <p:extLst>
      <p:ext uri="{BB962C8B-B14F-4D97-AF65-F5344CB8AC3E}">
        <p14:creationId xmlns:p14="http://schemas.microsoft.com/office/powerpoint/2010/main" val="3625115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The </a:t>
            </a:r>
            <a:r>
              <a:rPr lang="nl-NL" b="1" dirty="0" err="1"/>
              <a:t>rise</a:t>
            </a:r>
            <a:r>
              <a:rPr lang="nl-NL" b="1" dirty="0"/>
              <a:t> of </a:t>
            </a:r>
            <a:r>
              <a:rPr lang="nl-NL" b="1" dirty="0" err="1"/>
              <a:t>experimental</a:t>
            </a:r>
            <a:r>
              <a:rPr lang="nl-NL" b="1" dirty="0"/>
              <a:t> </a:t>
            </a:r>
            <a:r>
              <a:rPr lang="nl-NL" b="1" dirty="0" err="1"/>
              <a:t>physiology</a:t>
            </a:r>
            <a:r>
              <a:rPr lang="nl-NL" b="1" dirty="0"/>
              <a:t>: Claude Bernard </a:t>
            </a:r>
          </a:p>
        </p:txBody>
      </p:sp>
      <p:sp>
        <p:nvSpPr>
          <p:cNvPr id="3" name="Content Placeholder 2"/>
          <p:cNvSpPr>
            <a:spLocks noGrp="1"/>
          </p:cNvSpPr>
          <p:nvPr>
            <p:ph idx="1"/>
          </p:nvPr>
        </p:nvSpPr>
        <p:spPr>
          <a:xfrm>
            <a:off x="457200" y="1417638"/>
            <a:ext cx="8229600" cy="4708525"/>
          </a:xfrm>
        </p:spPr>
        <p:txBody>
          <a:bodyPr>
            <a:noAutofit/>
          </a:bodyPr>
          <a:lstStyle/>
          <a:p>
            <a:pPr marL="0" indent="0">
              <a:buNone/>
            </a:pPr>
            <a:r>
              <a:rPr lang="en-GB" sz="2400" b="1" dirty="0"/>
              <a:t>Boundary-work:</a:t>
            </a:r>
          </a:p>
          <a:p>
            <a:pPr marL="0" indent="0">
              <a:buNone/>
            </a:pPr>
            <a:r>
              <a:rPr lang="en-GB" sz="2400" dirty="0"/>
              <a:t>physiology </a:t>
            </a:r>
            <a:r>
              <a:rPr lang="en-GB" sz="2400" dirty="0">
                <a:sym typeface="Wingdings" panose="05000000000000000000" pitchFamily="2" charset="2"/>
              </a:rPr>
              <a:t> biological vitalism</a:t>
            </a:r>
          </a:p>
          <a:p>
            <a:pPr marL="0" indent="0">
              <a:buNone/>
            </a:pPr>
            <a:r>
              <a:rPr lang="en-GB" sz="2400" dirty="0">
                <a:sym typeface="Wingdings" panose="05000000000000000000" pitchFamily="2" charset="2"/>
              </a:rPr>
              <a:t>Physiology  p</a:t>
            </a:r>
            <a:r>
              <a:rPr lang="en-GB" sz="2400" dirty="0"/>
              <a:t>hysical and chemical reductionism</a:t>
            </a:r>
          </a:p>
          <a:p>
            <a:pPr marL="0" indent="0">
              <a:buNone/>
            </a:pPr>
            <a:r>
              <a:rPr lang="en-GB" sz="2400" b="1" dirty="0"/>
              <a:t>‘Agnostic’ epistemological position: </a:t>
            </a:r>
          </a:p>
          <a:p>
            <a:pPr>
              <a:buFontTx/>
              <a:buChar char="-"/>
            </a:pPr>
            <a:r>
              <a:rPr lang="en-GB" sz="2400" dirty="0">
                <a:sym typeface="Wingdings" panose="05000000000000000000" pitchFamily="2" charset="2"/>
              </a:rPr>
              <a:t>Physiology as an empirical, technical and practicable discipline is about </a:t>
            </a:r>
            <a:r>
              <a:rPr lang="en-GB" sz="2400" i="1" dirty="0">
                <a:sym typeface="Wingdings" panose="05000000000000000000" pitchFamily="2" charset="2"/>
              </a:rPr>
              <a:t>how</a:t>
            </a:r>
            <a:r>
              <a:rPr lang="en-GB" sz="2400" dirty="0">
                <a:sym typeface="Wingdings" panose="05000000000000000000" pitchFamily="2" charset="2"/>
              </a:rPr>
              <a:t> life operates and not about </a:t>
            </a:r>
            <a:r>
              <a:rPr lang="en-GB" sz="2400" i="1" dirty="0">
                <a:sym typeface="Wingdings" panose="05000000000000000000" pitchFamily="2" charset="2"/>
              </a:rPr>
              <a:t>what</a:t>
            </a:r>
            <a:r>
              <a:rPr lang="en-GB" sz="2400" dirty="0">
                <a:sym typeface="Wingdings" panose="05000000000000000000" pitchFamily="2" charset="2"/>
              </a:rPr>
              <a:t> its essence is.</a:t>
            </a:r>
          </a:p>
          <a:p>
            <a:pPr>
              <a:buFontTx/>
              <a:buChar char="-"/>
            </a:pPr>
            <a:r>
              <a:rPr lang="en-GB" sz="2400" dirty="0"/>
              <a:t>Reductionism can only be used as a method and does not provide an ontological basis for tracing the ultimate cause of life.</a:t>
            </a:r>
          </a:p>
          <a:p>
            <a:pPr>
              <a:buFontTx/>
              <a:buChar char="-"/>
            </a:pPr>
            <a:r>
              <a:rPr lang="en-GB" sz="2400" dirty="0"/>
              <a:t>The assumption of a </a:t>
            </a:r>
            <a:r>
              <a:rPr lang="en-GB" sz="2400" dirty="0" err="1"/>
              <a:t>vitalist</a:t>
            </a:r>
            <a:r>
              <a:rPr lang="en-GB" sz="2400" dirty="0"/>
              <a:t> force cannot be part of science, but is a (necessary) philosophical/epistemological presupposition (in Kantian terms: part of the reality </a:t>
            </a:r>
            <a:r>
              <a:rPr lang="en-GB" sz="2400" i="1" dirty="0"/>
              <a:t>an </a:t>
            </a:r>
            <a:r>
              <a:rPr lang="en-GB" sz="2400" i="1" dirty="0" err="1"/>
              <a:t>sich</a:t>
            </a:r>
            <a:r>
              <a:rPr lang="en-GB" sz="2400" dirty="0"/>
              <a:t> which is beyond rational comprehension).</a:t>
            </a:r>
          </a:p>
          <a:p>
            <a:pPr marL="0" indent="0">
              <a:buNone/>
            </a:pPr>
            <a:r>
              <a:rPr lang="en-GB" dirty="0"/>
              <a:t> </a:t>
            </a:r>
          </a:p>
        </p:txBody>
      </p:sp>
    </p:spTree>
    <p:extLst>
      <p:ext uri="{BB962C8B-B14F-4D97-AF65-F5344CB8AC3E}">
        <p14:creationId xmlns:p14="http://schemas.microsoft.com/office/powerpoint/2010/main" val="3619173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Autofit/>
          </a:bodyPr>
          <a:lstStyle/>
          <a:p>
            <a:endParaRPr lang="nl-NL" sz="6000" dirty="0"/>
          </a:p>
        </p:txBody>
      </p:sp>
      <p:sp>
        <p:nvSpPr>
          <p:cNvPr id="3" name="Content Placeholder 2"/>
          <p:cNvSpPr>
            <a:spLocks noGrp="1"/>
          </p:cNvSpPr>
          <p:nvPr>
            <p:ph idx="1"/>
          </p:nvPr>
        </p:nvSpPr>
        <p:spPr>
          <a:xfrm>
            <a:off x="323528" y="1124744"/>
            <a:ext cx="8363272" cy="5001419"/>
          </a:xfrm>
        </p:spPr>
        <p:txBody>
          <a:bodyPr>
            <a:normAutofit fontScale="92500" lnSpcReduction="10000"/>
          </a:bodyPr>
          <a:lstStyle/>
          <a:p>
            <a:r>
              <a:rPr lang="en-US" dirty="0"/>
              <a:t>How did the new disciplines of biology and physiology emerge as the fundamental life sciences and how are they related to each other and other fields of knowledge?</a:t>
            </a:r>
            <a:endParaRPr lang="nl-NL" dirty="0"/>
          </a:p>
          <a:p>
            <a:r>
              <a:rPr lang="en-US" dirty="0"/>
              <a:t>In what way was life explained in these sciences?</a:t>
            </a:r>
            <a:endParaRPr lang="nl-NL" dirty="0"/>
          </a:p>
          <a:p>
            <a:r>
              <a:rPr lang="en-US" dirty="0"/>
              <a:t>How did these sciences relate to Romanticism? </a:t>
            </a:r>
            <a:endParaRPr lang="nl-NL" dirty="0"/>
          </a:p>
          <a:p>
            <a:r>
              <a:rPr lang="en-US" dirty="0"/>
              <a:t>In what way did Kant’s philosophy of scientific knowledge influence these sciences?</a:t>
            </a:r>
            <a:endParaRPr lang="nl-NL" dirty="0"/>
          </a:p>
          <a:p>
            <a:r>
              <a:rPr lang="en-US" dirty="0"/>
              <a:t>In what way are biology and physiology related to the design of life?</a:t>
            </a:r>
            <a:endParaRPr lang="nl-NL" dirty="0"/>
          </a:p>
        </p:txBody>
      </p:sp>
    </p:spTree>
    <p:extLst>
      <p:ext uri="{BB962C8B-B14F-4D97-AF65-F5344CB8AC3E}">
        <p14:creationId xmlns:p14="http://schemas.microsoft.com/office/powerpoint/2010/main" val="3100302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nl-NL" sz="2400" b="1" dirty="0"/>
              <a:t>Reductionist view of man in </a:t>
            </a:r>
            <a:r>
              <a:rPr lang="nl-NL" sz="2400" b="1" dirty="0" err="1"/>
              <a:t>physiology</a:t>
            </a:r>
            <a:r>
              <a:rPr lang="nl-NL" sz="2400" b="1" dirty="0"/>
              <a:t>: </a:t>
            </a:r>
            <a:br>
              <a:rPr lang="nl-NL" sz="2400" b="1" dirty="0"/>
            </a:br>
            <a:r>
              <a:rPr lang="nl-NL" sz="2400" b="1" dirty="0" err="1"/>
              <a:t>the</a:t>
            </a:r>
            <a:r>
              <a:rPr lang="nl-NL" sz="2400" b="1" dirty="0"/>
              <a:t> </a:t>
            </a:r>
            <a:r>
              <a:rPr lang="nl-NL" sz="2400" b="1" dirty="0" err="1">
                <a:sym typeface="Wingdings" panose="05000000000000000000" pitchFamily="2" charset="2"/>
              </a:rPr>
              <a:t>steam</a:t>
            </a:r>
            <a:r>
              <a:rPr lang="nl-NL" sz="2400" b="1" dirty="0">
                <a:sym typeface="Wingdings" panose="05000000000000000000" pitchFamily="2" charset="2"/>
              </a:rPr>
              <a:t>-engine </a:t>
            </a:r>
            <a:r>
              <a:rPr lang="nl-NL" sz="2400" b="1" dirty="0" err="1">
                <a:sym typeface="Wingdings" panose="05000000000000000000" pitchFamily="2" charset="2"/>
              </a:rPr>
              <a:t>metaphor</a:t>
            </a:r>
            <a:endParaRPr lang="nl-NL" sz="2400" b="1" dirty="0"/>
          </a:p>
        </p:txBody>
      </p:sp>
      <p:sp>
        <p:nvSpPr>
          <p:cNvPr id="3" name="Content Placeholder 2"/>
          <p:cNvSpPr>
            <a:spLocks noGrp="1"/>
          </p:cNvSpPr>
          <p:nvPr>
            <p:ph idx="1"/>
          </p:nvPr>
        </p:nvSpPr>
        <p:spPr>
          <a:xfrm>
            <a:off x="467544" y="1268760"/>
            <a:ext cx="8229600" cy="4525963"/>
          </a:xfrm>
        </p:spPr>
        <p:txBody>
          <a:bodyPr>
            <a:normAutofit fontScale="25000" lnSpcReduction="20000"/>
          </a:bodyPr>
          <a:lstStyle/>
          <a:p>
            <a:pPr marL="0" indent="0">
              <a:buNone/>
            </a:pPr>
            <a:r>
              <a:rPr lang="nl-NL" sz="8000" dirty="0">
                <a:sym typeface="Wingdings" panose="05000000000000000000" pitchFamily="2" charset="2"/>
              </a:rPr>
              <a:t>17th-18th-c. </a:t>
            </a:r>
            <a:r>
              <a:rPr lang="nl-NL" sz="8000" dirty="0" err="1"/>
              <a:t>mechanical</a:t>
            </a:r>
            <a:r>
              <a:rPr lang="nl-NL" sz="8000" dirty="0"/>
              <a:t> </a:t>
            </a:r>
            <a:r>
              <a:rPr lang="nl-NL" sz="8000" dirty="0" err="1"/>
              <a:t>reductionism</a:t>
            </a:r>
            <a:r>
              <a:rPr lang="nl-NL" sz="8000" dirty="0"/>
              <a:t> </a:t>
            </a:r>
            <a:r>
              <a:rPr lang="nl-NL" sz="8000" dirty="0">
                <a:sym typeface="Wingdings" panose="05000000000000000000" pitchFamily="2" charset="2"/>
              </a:rPr>
              <a:t> </a:t>
            </a:r>
            <a:r>
              <a:rPr lang="nl-NL" sz="8000" dirty="0"/>
              <a:t>19th-c. </a:t>
            </a:r>
            <a:r>
              <a:rPr lang="nl-NL" sz="8000" dirty="0" err="1"/>
              <a:t>physiological</a:t>
            </a:r>
            <a:r>
              <a:rPr lang="nl-NL" sz="8000" dirty="0"/>
              <a:t> 						</a:t>
            </a:r>
            <a:r>
              <a:rPr lang="nl-NL" sz="8000" dirty="0" err="1"/>
              <a:t>reductionism</a:t>
            </a:r>
            <a:endParaRPr lang="nl-NL" sz="8000" dirty="0"/>
          </a:p>
          <a:p>
            <a:pPr marL="0" indent="0">
              <a:buNone/>
            </a:pPr>
            <a:r>
              <a:rPr lang="nl-NL" sz="8000" dirty="0"/>
              <a:t>Machine </a:t>
            </a:r>
            <a:r>
              <a:rPr lang="nl-NL" sz="8000" dirty="0" err="1"/>
              <a:t>metaphor</a:t>
            </a:r>
            <a:r>
              <a:rPr lang="nl-NL" sz="8000" dirty="0"/>
              <a:t>: </a:t>
            </a:r>
            <a:r>
              <a:rPr lang="nl-NL" sz="8000" b="1" dirty="0" err="1"/>
              <a:t>clock</a:t>
            </a:r>
            <a:r>
              <a:rPr lang="nl-NL" sz="8000" b="1" dirty="0"/>
              <a:t>		</a:t>
            </a:r>
            <a:r>
              <a:rPr lang="nl-NL" sz="8000" b="1" dirty="0">
                <a:sym typeface="Wingdings" panose="05000000000000000000" pitchFamily="2" charset="2"/>
              </a:rPr>
              <a:t></a:t>
            </a:r>
            <a:r>
              <a:rPr lang="nl-NL" sz="8000" b="1" dirty="0"/>
              <a:t>	</a:t>
            </a:r>
            <a:r>
              <a:rPr lang="nl-NL" sz="8000" b="1" dirty="0" err="1"/>
              <a:t>steam</a:t>
            </a:r>
            <a:r>
              <a:rPr lang="nl-NL" sz="8000" b="1" dirty="0"/>
              <a:t>-engine/</a:t>
            </a:r>
            <a:r>
              <a:rPr lang="nl-NL" sz="8000" dirty="0"/>
              <a:t> </a:t>
            </a:r>
            <a:r>
              <a:rPr lang="nl-NL" sz="8000" b="1" dirty="0" err="1"/>
              <a:t>combustion</a:t>
            </a:r>
            <a:r>
              <a:rPr lang="nl-NL" sz="8000" b="1" dirty="0"/>
              <a:t>-					motor</a:t>
            </a:r>
          </a:p>
          <a:p>
            <a:pPr marL="0" indent="0">
              <a:buNone/>
            </a:pPr>
            <a:r>
              <a:rPr lang="nl-NL" sz="8000" dirty="0"/>
              <a:t>	</a:t>
            </a:r>
          </a:p>
          <a:p>
            <a:pPr>
              <a:buFontTx/>
              <a:buChar char="-"/>
            </a:pPr>
            <a:endParaRPr lang="nl-NL" sz="8000" dirty="0"/>
          </a:p>
          <a:p>
            <a:pPr marL="0" indent="0">
              <a:buNone/>
            </a:pPr>
            <a:r>
              <a:rPr lang="nl-NL" sz="8000" dirty="0" err="1"/>
              <a:t>Romantic</a:t>
            </a:r>
            <a:r>
              <a:rPr lang="nl-NL" sz="8000" dirty="0"/>
              <a:t> </a:t>
            </a:r>
            <a:r>
              <a:rPr lang="nl-NL" sz="8000" dirty="0" err="1"/>
              <a:t>notion</a:t>
            </a:r>
            <a:r>
              <a:rPr lang="nl-NL" sz="8000" dirty="0"/>
              <a:t> of inherent </a:t>
            </a:r>
            <a:r>
              <a:rPr lang="nl-NL" sz="8000" dirty="0" err="1"/>
              <a:t>driving</a:t>
            </a:r>
            <a:r>
              <a:rPr lang="nl-NL" sz="8000" dirty="0"/>
              <a:t> or </a:t>
            </a:r>
            <a:r>
              <a:rPr lang="nl-NL" sz="8000" dirty="0" err="1"/>
              <a:t>pushing</a:t>
            </a:r>
            <a:r>
              <a:rPr lang="nl-NL" sz="8000" dirty="0"/>
              <a:t> </a:t>
            </a:r>
            <a:r>
              <a:rPr lang="nl-NL" sz="8000" dirty="0" err="1"/>
              <a:t>forces</a:t>
            </a:r>
            <a:r>
              <a:rPr lang="nl-NL" sz="8000" dirty="0"/>
              <a:t> + </a:t>
            </a:r>
            <a:r>
              <a:rPr lang="nl-NL" sz="8000" dirty="0" err="1"/>
              <a:t>Industrialisation</a:t>
            </a:r>
            <a:r>
              <a:rPr lang="nl-NL" sz="8000" dirty="0"/>
              <a:t>: energy, </a:t>
            </a:r>
            <a:r>
              <a:rPr lang="nl-NL" sz="8000" dirty="0" err="1"/>
              <a:t>movement</a:t>
            </a:r>
            <a:r>
              <a:rPr lang="nl-NL" sz="8000" dirty="0"/>
              <a:t>, </a:t>
            </a:r>
            <a:r>
              <a:rPr lang="nl-NL" sz="8000" dirty="0" err="1"/>
              <a:t>work</a:t>
            </a:r>
            <a:r>
              <a:rPr lang="nl-NL" sz="8000" dirty="0"/>
              <a:t> </a:t>
            </a:r>
            <a:r>
              <a:rPr lang="nl-NL" sz="8000" dirty="0" err="1"/>
              <a:t>and</a:t>
            </a:r>
            <a:r>
              <a:rPr lang="nl-NL" sz="8000" dirty="0"/>
              <a:t> </a:t>
            </a:r>
            <a:r>
              <a:rPr lang="nl-NL" sz="8000" dirty="0" err="1"/>
              <a:t>production</a:t>
            </a:r>
            <a:r>
              <a:rPr lang="nl-NL" sz="8000" dirty="0"/>
              <a:t>.</a:t>
            </a:r>
          </a:p>
          <a:p>
            <a:pPr>
              <a:buFontTx/>
              <a:buChar char="-"/>
            </a:pPr>
            <a:endParaRPr lang="nl-NL" sz="8000" dirty="0"/>
          </a:p>
          <a:p>
            <a:pPr marL="0" indent="0">
              <a:buNone/>
            </a:pPr>
            <a:endParaRPr lang="en-US" sz="8000" dirty="0"/>
          </a:p>
          <a:p>
            <a:pPr marL="0" indent="0">
              <a:buNone/>
            </a:pPr>
            <a:r>
              <a:rPr lang="en-US" sz="8000" dirty="0"/>
              <a:t>Living organisms conceptualized as </a:t>
            </a:r>
            <a:r>
              <a:rPr lang="en-US" sz="8000" b="1" dirty="0"/>
              <a:t>energy-transforming chemical machine: </a:t>
            </a:r>
            <a:r>
              <a:rPr lang="en-US" sz="8000" dirty="0"/>
              <a:t>fuel-consuming, metabolic and energy-producing creatures. </a:t>
            </a:r>
          </a:p>
          <a:p>
            <a:pPr marL="0" indent="0">
              <a:buNone/>
            </a:pPr>
            <a:endParaRPr lang="en-US" sz="8000" dirty="0"/>
          </a:p>
          <a:p>
            <a:pPr marL="0" indent="0">
              <a:buNone/>
            </a:pPr>
            <a:endParaRPr lang="en-US" sz="8000" dirty="0"/>
          </a:p>
          <a:p>
            <a:pPr marL="0" indent="0">
              <a:buNone/>
            </a:pPr>
            <a:r>
              <a:rPr lang="en-US" sz="8000" b="1" dirty="0"/>
              <a:t>New image of man against the background of the Industrial Revolution</a:t>
            </a:r>
            <a:r>
              <a:rPr lang="en-US" sz="8000" dirty="0"/>
              <a:t>: the energy of the body transformed into industrial productivity, man who realizes himself through </a:t>
            </a:r>
            <a:r>
              <a:rPr lang="en-US" sz="8000" dirty="0" err="1"/>
              <a:t>labour</a:t>
            </a:r>
            <a:r>
              <a:rPr lang="en-US" sz="8000" dirty="0"/>
              <a:t>: </a:t>
            </a:r>
            <a:r>
              <a:rPr lang="en-US" sz="8000" dirty="0">
                <a:sym typeface="Wingdings" panose="05000000000000000000" pitchFamily="2" charset="2"/>
              </a:rPr>
              <a:t> New research field of physiology in industry  the science of work: how can the energy of the body be used in the most efficient way?</a:t>
            </a:r>
            <a:r>
              <a:rPr lang="en-US" sz="8000" dirty="0"/>
              <a:t> </a:t>
            </a:r>
          </a:p>
          <a:p>
            <a:pPr marL="0" indent="0">
              <a:buNone/>
            </a:pPr>
            <a:r>
              <a:rPr lang="en-US" sz="4500" dirty="0"/>
              <a:t>   </a:t>
            </a:r>
            <a:endParaRPr lang="nl-NL" sz="4500" dirty="0"/>
          </a:p>
          <a:p>
            <a:pPr marL="0" indent="0">
              <a:buNone/>
            </a:pPr>
            <a:r>
              <a:rPr lang="en-US" sz="4500" dirty="0"/>
              <a:t> </a:t>
            </a:r>
            <a:endParaRPr lang="nl-NL" sz="4500" dirty="0"/>
          </a:p>
          <a:p>
            <a:pPr marL="0" indent="0">
              <a:buNone/>
            </a:pPr>
            <a:endParaRPr lang="nl-NL" dirty="0"/>
          </a:p>
        </p:txBody>
      </p:sp>
      <p:sp>
        <p:nvSpPr>
          <p:cNvPr id="4" name="Down Arrow 3"/>
          <p:cNvSpPr/>
          <p:nvPr/>
        </p:nvSpPr>
        <p:spPr>
          <a:xfrm>
            <a:off x="1746537" y="3645024"/>
            <a:ext cx="200910" cy="427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6233891" y="2348880"/>
            <a:ext cx="200910" cy="427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1706290" y="4797152"/>
            <a:ext cx="200910" cy="427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3930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200" b="1" dirty="0" err="1"/>
              <a:t>Institutional</a:t>
            </a:r>
            <a:r>
              <a:rPr lang="nl-NL" sz="3200" b="1" dirty="0"/>
              <a:t> and </a:t>
            </a:r>
            <a:r>
              <a:rPr lang="nl-NL" sz="3200" b="1" dirty="0" err="1"/>
              <a:t>sociopolitical</a:t>
            </a:r>
            <a:r>
              <a:rPr lang="nl-NL" sz="3200" b="1" dirty="0"/>
              <a:t>  background of the </a:t>
            </a:r>
            <a:r>
              <a:rPr lang="nl-NL" sz="3200" b="1" dirty="0" err="1"/>
              <a:t>emergence</a:t>
            </a:r>
            <a:r>
              <a:rPr lang="nl-NL" sz="3200" b="1" dirty="0"/>
              <a:t> of </a:t>
            </a:r>
            <a:r>
              <a:rPr lang="nl-NL" sz="3200" b="1" dirty="0" err="1"/>
              <a:t>physiology</a:t>
            </a:r>
            <a:endParaRPr lang="nl-NL" sz="3200" b="1" dirty="0"/>
          </a:p>
        </p:txBody>
      </p:sp>
      <p:sp>
        <p:nvSpPr>
          <p:cNvPr id="3" name="Content Placeholder 2"/>
          <p:cNvSpPr>
            <a:spLocks noGrp="1"/>
          </p:cNvSpPr>
          <p:nvPr>
            <p:ph idx="1"/>
          </p:nvPr>
        </p:nvSpPr>
        <p:spPr/>
        <p:txBody>
          <a:bodyPr>
            <a:normAutofit fontScale="25000" lnSpcReduction="20000"/>
          </a:bodyPr>
          <a:lstStyle/>
          <a:p>
            <a:pPr marL="0" indent="0">
              <a:buNone/>
            </a:pPr>
            <a:r>
              <a:rPr lang="en-GB" sz="6400" b="1" dirty="0"/>
              <a:t>Germany</a:t>
            </a:r>
            <a:r>
              <a:rPr lang="en-GB" sz="6400" dirty="0"/>
              <a:t>: </a:t>
            </a:r>
          </a:p>
          <a:p>
            <a:pPr>
              <a:buFontTx/>
              <a:buChar char="-"/>
            </a:pPr>
            <a:r>
              <a:rPr lang="en-GB" sz="6400" b="1" dirty="0"/>
              <a:t>Rivalry between older and younger generation</a:t>
            </a:r>
            <a:r>
              <a:rPr lang="en-GB" sz="6400" dirty="0"/>
              <a:t> </a:t>
            </a:r>
            <a:r>
              <a:rPr lang="en-GB" sz="6400" dirty="0">
                <a:sym typeface="Wingdings" panose="05000000000000000000" pitchFamily="2" charset="2"/>
              </a:rPr>
              <a:t></a:t>
            </a:r>
            <a:r>
              <a:rPr lang="en-GB" sz="6400" dirty="0"/>
              <a:t> younger generation establishing a niche at the German research university by distinguishing themselves on the basis of an epistemological claim, new experimental research methods and techniques and research institution (laboratory).</a:t>
            </a:r>
          </a:p>
          <a:p>
            <a:pPr>
              <a:buFontTx/>
              <a:buChar char="-"/>
            </a:pPr>
            <a:r>
              <a:rPr lang="en-GB" sz="6400" dirty="0"/>
              <a:t>The mechanistic-atomistic approach as a reflection of </a:t>
            </a:r>
            <a:r>
              <a:rPr lang="en-GB" sz="6400" b="1" dirty="0"/>
              <a:t>bourgeois emancipation, political liberalism (1848: liberal revolution) and individualism</a:t>
            </a:r>
            <a:r>
              <a:rPr lang="en-GB" sz="6400" dirty="0"/>
              <a:t>, while the </a:t>
            </a:r>
            <a:r>
              <a:rPr lang="en-GB" sz="6400" dirty="0" err="1"/>
              <a:t>vitalist</a:t>
            </a:r>
            <a:r>
              <a:rPr lang="en-GB" sz="6400" dirty="0"/>
              <a:t> approach was associated with metaphysical and a-political Romanticism and a conservative view of society as an integrated, hierarchical and collective organism.</a:t>
            </a:r>
          </a:p>
          <a:p>
            <a:pPr>
              <a:buFontTx/>
              <a:buChar char="-"/>
            </a:pPr>
            <a:endParaRPr lang="en-GB" sz="6400" dirty="0"/>
          </a:p>
          <a:p>
            <a:pPr marL="0" indent="0">
              <a:buNone/>
            </a:pPr>
            <a:r>
              <a:rPr lang="en-GB" sz="6400" b="1" dirty="0"/>
              <a:t>France</a:t>
            </a:r>
            <a:r>
              <a:rPr lang="en-GB" sz="6400" dirty="0"/>
              <a:t>: </a:t>
            </a:r>
          </a:p>
          <a:p>
            <a:pPr>
              <a:buFontTx/>
              <a:buChar char="-"/>
            </a:pPr>
            <a:r>
              <a:rPr lang="en-GB" sz="6400" dirty="0"/>
              <a:t>Physiology as an offshoot of empirical clinical medicine and the prominent role of surgery; development of physiology by Bernard supported by the state in order to compete with German physiology.</a:t>
            </a:r>
          </a:p>
          <a:p>
            <a:pPr marL="0" indent="0">
              <a:buNone/>
            </a:pPr>
            <a:endParaRPr lang="en-GB" sz="6400" dirty="0"/>
          </a:p>
          <a:p>
            <a:pPr marL="0" indent="0">
              <a:buNone/>
            </a:pPr>
            <a:r>
              <a:rPr lang="en-GB" sz="6400" b="1" dirty="0"/>
              <a:t>Britain</a:t>
            </a:r>
            <a:r>
              <a:rPr lang="en-GB" sz="6400" dirty="0"/>
              <a:t>: </a:t>
            </a:r>
          </a:p>
          <a:p>
            <a:pPr>
              <a:buFontTx/>
              <a:buChar char="-"/>
            </a:pPr>
            <a:r>
              <a:rPr lang="en-GB" sz="6400" dirty="0"/>
              <a:t>Development of experimental physiology hampered because of lack of interest in fundamental research at the traditional English universities, the influence of religious views (natural theology) and status hierarchies in medicine: academically trained doctors did not want to be involved in experiments (vivisection) since manual labour (also in surgery) was considered as inferior.</a:t>
            </a:r>
          </a:p>
          <a:p>
            <a:pPr marL="0" indent="0">
              <a:buNone/>
            </a:pPr>
            <a:r>
              <a:rPr lang="en-GB" sz="6400" dirty="0"/>
              <a:t>   </a:t>
            </a:r>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3444702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200" b="1" dirty="0"/>
              <a:t>The </a:t>
            </a:r>
            <a:r>
              <a:rPr lang="nl-NL" sz="3200" b="1" dirty="0" err="1"/>
              <a:t>rise</a:t>
            </a:r>
            <a:r>
              <a:rPr lang="nl-NL" sz="3200" b="1" dirty="0"/>
              <a:t> of </a:t>
            </a:r>
            <a:r>
              <a:rPr lang="nl-NL" sz="3200" b="1" dirty="0" err="1"/>
              <a:t>experimental</a:t>
            </a:r>
            <a:r>
              <a:rPr lang="nl-NL" sz="3200" b="1" dirty="0"/>
              <a:t> </a:t>
            </a:r>
            <a:r>
              <a:rPr lang="nl-NL" sz="3200" b="1" dirty="0" err="1"/>
              <a:t>physiology</a:t>
            </a:r>
            <a:r>
              <a:rPr lang="nl-NL" sz="3200" b="1" dirty="0"/>
              <a:t> </a:t>
            </a:r>
            <a:r>
              <a:rPr lang="nl-NL" sz="3200" b="1" dirty="0" err="1"/>
              <a:t>explained</a:t>
            </a:r>
            <a:r>
              <a:rPr lang="nl-NL" sz="3200" b="1" dirty="0"/>
              <a:t> as </a:t>
            </a:r>
            <a:r>
              <a:rPr lang="nl-NL" sz="3200" b="1" dirty="0" err="1"/>
              <a:t>boundary-work</a:t>
            </a:r>
            <a:r>
              <a:rPr lang="nl-NL" sz="3200" b="1" dirty="0"/>
              <a:t> </a:t>
            </a:r>
          </a:p>
        </p:txBody>
      </p:sp>
      <p:sp>
        <p:nvSpPr>
          <p:cNvPr id="3" name="Content Placeholder 2"/>
          <p:cNvSpPr>
            <a:spLocks noGrp="1"/>
          </p:cNvSpPr>
          <p:nvPr>
            <p:ph idx="1"/>
          </p:nvPr>
        </p:nvSpPr>
        <p:spPr/>
        <p:txBody>
          <a:bodyPr>
            <a:normAutofit fontScale="62500" lnSpcReduction="20000"/>
          </a:bodyPr>
          <a:lstStyle/>
          <a:p>
            <a:pPr marL="0" indent="0">
              <a:buNone/>
            </a:pPr>
            <a:endParaRPr lang="en-GB" b="1" dirty="0"/>
          </a:p>
          <a:p>
            <a:pPr marL="0" indent="0">
              <a:buNone/>
            </a:pPr>
            <a:r>
              <a:rPr lang="en-GB" b="1" dirty="0"/>
              <a:t>Biology:</a:t>
            </a:r>
            <a:r>
              <a:rPr lang="en-GB" dirty="0"/>
              <a:t> </a:t>
            </a:r>
          </a:p>
          <a:p>
            <a:pPr>
              <a:buFontTx/>
              <a:buChar char="-"/>
            </a:pPr>
            <a:r>
              <a:rPr lang="en-GB" dirty="0"/>
              <a:t>observing organisms in their natural habitat; </a:t>
            </a:r>
          </a:p>
          <a:p>
            <a:pPr>
              <a:buFontTx/>
              <a:buChar char="-"/>
            </a:pPr>
            <a:r>
              <a:rPr lang="en-GB" dirty="0"/>
              <a:t>rejection of artificial interventions in and manipulation of life because they injure or destroy the self-organizing life force; </a:t>
            </a:r>
          </a:p>
          <a:p>
            <a:pPr>
              <a:buFontTx/>
              <a:buChar char="-"/>
            </a:pPr>
            <a:r>
              <a:rPr lang="en-GB" dirty="0"/>
              <a:t>the explanatory principles of physics and chemistry cannot be applied in a reductionist way.  </a:t>
            </a:r>
          </a:p>
          <a:p>
            <a:pPr marL="0" indent="0">
              <a:buNone/>
            </a:pPr>
            <a:endParaRPr lang="en-GB" b="1" dirty="0"/>
          </a:p>
          <a:p>
            <a:pPr marL="0" indent="0">
              <a:buNone/>
            </a:pPr>
            <a:endParaRPr lang="en-GB" b="1" dirty="0"/>
          </a:p>
          <a:p>
            <a:pPr marL="0" indent="0">
              <a:buNone/>
            </a:pPr>
            <a:endParaRPr lang="en-GB" b="1" dirty="0"/>
          </a:p>
          <a:p>
            <a:pPr marL="0" indent="0">
              <a:buNone/>
            </a:pPr>
            <a:r>
              <a:rPr lang="en-GB" b="1" dirty="0"/>
              <a:t>Physiology:</a:t>
            </a:r>
            <a:r>
              <a:rPr lang="en-GB" dirty="0"/>
              <a:t> </a:t>
            </a:r>
          </a:p>
          <a:p>
            <a:pPr>
              <a:buFontTx/>
              <a:buChar char="-"/>
            </a:pPr>
            <a:r>
              <a:rPr lang="en-GB" dirty="0"/>
              <a:t>An engineering approach: experimenting on living animals in artificial, controlled environment (laboratory) and manipulated with instruments;</a:t>
            </a:r>
          </a:p>
          <a:p>
            <a:pPr>
              <a:buFontTx/>
              <a:buChar char="-"/>
            </a:pPr>
            <a:r>
              <a:rPr lang="en-GB" dirty="0"/>
              <a:t>applying the methods and explanatory principles of physics and chemistry. </a:t>
            </a:r>
          </a:p>
          <a:p>
            <a:pPr marL="0" indent="0">
              <a:buNone/>
            </a:pPr>
            <a:endParaRPr lang="en-GB" dirty="0"/>
          </a:p>
          <a:p>
            <a:pPr marL="0" indent="0">
              <a:buNone/>
            </a:pPr>
            <a:endParaRPr lang="en-GB" dirty="0"/>
          </a:p>
        </p:txBody>
      </p:sp>
      <p:sp>
        <p:nvSpPr>
          <p:cNvPr id="4" name="Up-Down Arrow 3"/>
          <p:cNvSpPr/>
          <p:nvPr/>
        </p:nvSpPr>
        <p:spPr>
          <a:xfrm>
            <a:off x="4071074" y="3501008"/>
            <a:ext cx="268608" cy="107213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733535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200" b="1" dirty="0"/>
              <a:t>The </a:t>
            </a:r>
            <a:r>
              <a:rPr lang="nl-NL" sz="3200" b="1" dirty="0" err="1"/>
              <a:t>rise</a:t>
            </a:r>
            <a:r>
              <a:rPr lang="nl-NL" sz="3200" b="1" dirty="0"/>
              <a:t> of </a:t>
            </a:r>
            <a:r>
              <a:rPr lang="nl-NL" sz="3200" b="1" dirty="0" err="1"/>
              <a:t>experimental</a:t>
            </a:r>
            <a:r>
              <a:rPr lang="nl-NL" sz="3200" b="1" dirty="0"/>
              <a:t> </a:t>
            </a:r>
            <a:r>
              <a:rPr lang="nl-NL" sz="3200" b="1" dirty="0" err="1"/>
              <a:t>physiology</a:t>
            </a:r>
            <a:r>
              <a:rPr lang="nl-NL" sz="3200" b="1" dirty="0"/>
              <a:t> </a:t>
            </a:r>
            <a:r>
              <a:rPr lang="nl-NL" sz="3200" b="1" dirty="0" err="1"/>
              <a:t>explained</a:t>
            </a:r>
            <a:r>
              <a:rPr lang="nl-NL" sz="3200" b="1" dirty="0"/>
              <a:t> as </a:t>
            </a:r>
            <a:r>
              <a:rPr lang="nl-NL" sz="3200" b="1" dirty="0" err="1"/>
              <a:t>boundary-work</a:t>
            </a:r>
            <a:r>
              <a:rPr lang="nl-NL" sz="3200" b="1" dirty="0"/>
              <a:t> </a:t>
            </a:r>
          </a:p>
        </p:txBody>
      </p:sp>
      <p:sp>
        <p:nvSpPr>
          <p:cNvPr id="3" name="Content Placeholder 2"/>
          <p:cNvSpPr>
            <a:spLocks noGrp="1"/>
          </p:cNvSpPr>
          <p:nvPr>
            <p:ph idx="1"/>
          </p:nvPr>
        </p:nvSpPr>
        <p:spPr/>
        <p:txBody>
          <a:bodyPr>
            <a:normAutofit fontScale="32500" lnSpcReduction="20000"/>
          </a:bodyPr>
          <a:lstStyle/>
          <a:p>
            <a:pPr marL="0" indent="0">
              <a:buNone/>
            </a:pPr>
            <a:r>
              <a:rPr lang="en-GB" sz="5500" b="1" dirty="0"/>
              <a:t>Medicine:</a:t>
            </a:r>
          </a:p>
          <a:p>
            <a:pPr>
              <a:buFontTx/>
              <a:buChar char="-"/>
            </a:pPr>
            <a:r>
              <a:rPr lang="en-GB" sz="5500" dirty="0"/>
              <a:t>practical and applied science: treating diseases and caring for patients;</a:t>
            </a:r>
          </a:p>
          <a:p>
            <a:pPr>
              <a:buFontTx/>
              <a:buChar char="-"/>
            </a:pPr>
            <a:r>
              <a:rPr lang="en-GB" sz="5500" dirty="0"/>
              <a:t>focussing on pathology;</a:t>
            </a:r>
          </a:p>
          <a:p>
            <a:pPr>
              <a:buFontTx/>
              <a:buChar char="-"/>
            </a:pPr>
            <a:r>
              <a:rPr lang="en-GB" sz="5500" dirty="0"/>
              <a:t>anatomy: tracing the causes of diseases by dissecting the dead bodies of patients (dynamic life processes have ceased to operate) and locating them in organs.  </a:t>
            </a:r>
          </a:p>
          <a:p>
            <a:pPr marL="0" indent="0">
              <a:buNone/>
            </a:pPr>
            <a:endParaRPr lang="en-GB" sz="5500" b="1" dirty="0"/>
          </a:p>
          <a:p>
            <a:pPr marL="0" indent="0">
              <a:buNone/>
            </a:pPr>
            <a:endParaRPr lang="en-GB" sz="5500" b="1" dirty="0"/>
          </a:p>
          <a:p>
            <a:pPr marL="0" indent="0">
              <a:buNone/>
            </a:pPr>
            <a:endParaRPr lang="en-GB" sz="5500" b="1" dirty="0"/>
          </a:p>
          <a:p>
            <a:pPr marL="0" indent="0">
              <a:buNone/>
            </a:pPr>
            <a:endParaRPr lang="en-GB" sz="5500" b="1" dirty="0"/>
          </a:p>
          <a:p>
            <a:pPr marL="0" indent="0">
              <a:buNone/>
            </a:pPr>
            <a:r>
              <a:rPr lang="en-GB" sz="5500" b="1" dirty="0"/>
              <a:t>Physiology:</a:t>
            </a:r>
          </a:p>
          <a:p>
            <a:pPr>
              <a:buFontTx/>
              <a:buChar char="-"/>
            </a:pPr>
            <a:r>
              <a:rPr lang="en-GB" sz="5500" dirty="0"/>
              <a:t>fundamental scientific research: pure knowledge free of practical considerations and distortions;</a:t>
            </a:r>
          </a:p>
          <a:p>
            <a:pPr>
              <a:buFontTx/>
              <a:buChar char="-"/>
            </a:pPr>
            <a:r>
              <a:rPr lang="en-GB" sz="5500" dirty="0"/>
              <a:t>live phenomena cannot be explained by locating them in bodily organs, but they should be seen as dynamic functional processes involving several parts of the body and chemical substances;    </a:t>
            </a:r>
          </a:p>
          <a:p>
            <a:pPr>
              <a:buFontTx/>
              <a:buChar char="-"/>
            </a:pPr>
            <a:r>
              <a:rPr lang="en-GB" sz="5500" dirty="0"/>
              <a:t>disease can be explained in terms of ‘normal’ life processes. </a:t>
            </a:r>
          </a:p>
          <a:p>
            <a:pPr marL="0" indent="0">
              <a:buNone/>
            </a:pPr>
            <a:r>
              <a:rPr lang="en-GB" sz="3800" dirty="0"/>
              <a:t>				</a:t>
            </a:r>
          </a:p>
          <a:p>
            <a:pPr marL="0" indent="0">
              <a:buNone/>
            </a:pPr>
            <a:endParaRPr lang="en-GB" b="1" dirty="0"/>
          </a:p>
          <a:p>
            <a:endParaRPr lang="en-GB" dirty="0"/>
          </a:p>
        </p:txBody>
      </p:sp>
      <p:sp>
        <p:nvSpPr>
          <p:cNvPr id="5" name="Up-Down Arrow 4"/>
          <p:cNvSpPr/>
          <p:nvPr/>
        </p:nvSpPr>
        <p:spPr>
          <a:xfrm>
            <a:off x="4161670" y="2996952"/>
            <a:ext cx="268608" cy="10081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70872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rise of biology</a:t>
            </a:r>
            <a:r>
              <a:rPr lang="en-US" dirty="0"/>
              <a:t> </a:t>
            </a:r>
            <a:br>
              <a:rPr lang="en-US" dirty="0"/>
            </a:br>
            <a:endParaRPr lang="nl-NL" dirty="0"/>
          </a:p>
        </p:txBody>
      </p:sp>
      <p:sp>
        <p:nvSpPr>
          <p:cNvPr id="3" name="Content Placeholder 2"/>
          <p:cNvSpPr>
            <a:spLocks noGrp="1"/>
          </p:cNvSpPr>
          <p:nvPr>
            <p:ph idx="1"/>
          </p:nvPr>
        </p:nvSpPr>
        <p:spPr>
          <a:xfrm>
            <a:off x="539552" y="908720"/>
            <a:ext cx="8147248" cy="5949280"/>
          </a:xfrm>
        </p:spPr>
        <p:txBody>
          <a:bodyPr>
            <a:normAutofit fontScale="92500" lnSpcReduction="20000"/>
          </a:bodyPr>
          <a:lstStyle/>
          <a:p>
            <a:pPr marL="0" indent="0">
              <a:buNone/>
            </a:pPr>
            <a:r>
              <a:rPr lang="en-GB" b="1" dirty="0"/>
              <a:t>Natural history: </a:t>
            </a:r>
            <a:r>
              <a:rPr lang="en-GB" dirty="0">
                <a:sym typeface="Wingdings" panose="05000000000000000000" pitchFamily="2" charset="2"/>
              </a:rPr>
              <a:t>description, </a:t>
            </a:r>
            <a:r>
              <a:rPr lang="en-GB" dirty="0"/>
              <a:t>comparison and classification on the basis of outward appearance (morphology), and geographical distribution of living creatures, and their position in an ordered and static </a:t>
            </a:r>
            <a:r>
              <a:rPr lang="en-GB" i="1" dirty="0" err="1"/>
              <a:t>scala</a:t>
            </a:r>
            <a:r>
              <a:rPr lang="en-GB" i="1" dirty="0"/>
              <a:t> </a:t>
            </a:r>
            <a:r>
              <a:rPr lang="en-GB" i="1" dirty="0" err="1"/>
              <a:t>natura</a:t>
            </a:r>
            <a:r>
              <a:rPr lang="en-GB" i="1" dirty="0"/>
              <a:t> </a:t>
            </a:r>
            <a:r>
              <a:rPr lang="en-GB" dirty="0"/>
              <a:t>(Great Chain of Being).</a:t>
            </a:r>
          </a:p>
          <a:p>
            <a:pPr marL="0" indent="0">
              <a:buNone/>
            </a:pPr>
            <a:endParaRPr lang="en-GB" b="1" dirty="0"/>
          </a:p>
          <a:p>
            <a:pPr marL="0" indent="0">
              <a:buNone/>
            </a:pPr>
            <a:r>
              <a:rPr lang="en-GB" b="1" dirty="0"/>
              <a:t>Medical anatomy: </a:t>
            </a:r>
            <a:r>
              <a:rPr lang="en-GB" dirty="0"/>
              <a:t>locating organs in dead bodies, unveiling the structure of matter that has been alive. </a:t>
            </a:r>
            <a:endParaRPr lang="en-GB" b="1" dirty="0"/>
          </a:p>
          <a:p>
            <a:pPr marL="0" indent="0">
              <a:buNone/>
            </a:pPr>
            <a:endParaRPr lang="en-GB" i="1" dirty="0"/>
          </a:p>
          <a:p>
            <a:pPr marL="0" indent="0">
              <a:buNone/>
            </a:pPr>
            <a:r>
              <a:rPr lang="en-GB" b="1" dirty="0">
                <a:sym typeface="Wingdings" panose="05000000000000000000" pitchFamily="2" charset="2"/>
              </a:rPr>
              <a:t>Biology </a:t>
            </a:r>
            <a:r>
              <a:rPr lang="en-GB" dirty="0">
                <a:sym typeface="Wingdings" panose="05000000000000000000" pitchFamily="2" charset="2"/>
              </a:rPr>
              <a:t>(</a:t>
            </a:r>
            <a:r>
              <a:rPr lang="en-US" dirty="0"/>
              <a:t>G.R. </a:t>
            </a:r>
            <a:r>
              <a:rPr lang="en-US" dirty="0" err="1"/>
              <a:t>Treviranus</a:t>
            </a:r>
            <a:r>
              <a:rPr lang="en-US" dirty="0"/>
              <a:t> and J.-B. Lamarck)</a:t>
            </a:r>
            <a:r>
              <a:rPr lang="en-GB" b="1" dirty="0">
                <a:sym typeface="Wingdings" panose="05000000000000000000" pitchFamily="2" charset="2"/>
              </a:rPr>
              <a:t>: </a:t>
            </a:r>
            <a:r>
              <a:rPr lang="en-GB" dirty="0">
                <a:sym typeface="Wingdings" panose="05000000000000000000" pitchFamily="2" charset="2"/>
              </a:rPr>
              <a:t>explanation of the internal </a:t>
            </a:r>
            <a:r>
              <a:rPr lang="en-GB" dirty="0"/>
              <a:t>conditions and causes of life in terms of dynamic functions and developmental processes. </a:t>
            </a:r>
            <a:endParaRPr lang="en-GB" i="1" dirty="0"/>
          </a:p>
        </p:txBody>
      </p:sp>
      <p:sp>
        <p:nvSpPr>
          <p:cNvPr id="4" name="Up-Down Arrow 3"/>
          <p:cNvSpPr/>
          <p:nvPr/>
        </p:nvSpPr>
        <p:spPr>
          <a:xfrm flipH="1">
            <a:off x="3701416" y="4653136"/>
            <a:ext cx="288032"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427537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Biology</a:t>
            </a:r>
            <a:r>
              <a:rPr lang="nl-NL" b="1" dirty="0"/>
              <a:t> </a:t>
            </a:r>
            <a:r>
              <a:rPr lang="nl-NL" b="1" dirty="0">
                <a:sym typeface="Wingdings" panose="05000000000000000000" pitchFamily="2" charset="2"/>
              </a:rPr>
              <a:t> </a:t>
            </a:r>
            <a:r>
              <a:rPr lang="nl-NL" b="1" dirty="0" err="1">
                <a:sym typeface="Wingdings" panose="05000000000000000000" pitchFamily="2" charset="2"/>
              </a:rPr>
              <a:t>physics</a:t>
            </a:r>
            <a:r>
              <a:rPr lang="nl-NL" b="1" dirty="0">
                <a:sym typeface="Wingdings" panose="05000000000000000000" pitchFamily="2" charset="2"/>
              </a:rPr>
              <a:t> </a:t>
            </a:r>
            <a:r>
              <a:rPr lang="nl-NL" b="1" dirty="0" err="1">
                <a:sym typeface="Wingdings" panose="05000000000000000000" pitchFamily="2" charset="2"/>
              </a:rPr>
              <a:t>and</a:t>
            </a:r>
            <a:r>
              <a:rPr lang="nl-NL" b="1" dirty="0">
                <a:sym typeface="Wingdings" panose="05000000000000000000" pitchFamily="2" charset="2"/>
              </a:rPr>
              <a:t> </a:t>
            </a:r>
            <a:r>
              <a:rPr lang="nl-NL" b="1" dirty="0" err="1">
                <a:sym typeface="Wingdings" panose="05000000000000000000" pitchFamily="2" charset="2"/>
              </a:rPr>
              <a:t>chemistry</a:t>
            </a:r>
            <a:endParaRPr lang="nl-NL" b="1" dirty="0"/>
          </a:p>
        </p:txBody>
      </p:sp>
      <p:sp>
        <p:nvSpPr>
          <p:cNvPr id="3" name="Content Placeholder 2"/>
          <p:cNvSpPr>
            <a:spLocks noGrp="1"/>
          </p:cNvSpPr>
          <p:nvPr>
            <p:ph idx="1"/>
          </p:nvPr>
        </p:nvSpPr>
        <p:spPr/>
        <p:txBody>
          <a:bodyPr>
            <a:normAutofit fontScale="85000" lnSpcReduction="10000"/>
          </a:bodyPr>
          <a:lstStyle/>
          <a:p>
            <a:pPr marL="0" indent="0">
              <a:buNone/>
            </a:pPr>
            <a:r>
              <a:rPr lang="en-GB" b="1" dirty="0"/>
              <a:t>Scientific Revolution &amp; Descartes </a:t>
            </a:r>
            <a:r>
              <a:rPr lang="en-GB" b="1" dirty="0">
                <a:sym typeface="Wingdings" panose="05000000000000000000" pitchFamily="2" charset="2"/>
              </a:rPr>
              <a:t></a:t>
            </a:r>
            <a:r>
              <a:rPr lang="en-GB" b="1" dirty="0"/>
              <a:t> reductionism:</a:t>
            </a:r>
          </a:p>
          <a:p>
            <a:pPr marL="0" indent="0">
              <a:buNone/>
            </a:pPr>
            <a:r>
              <a:rPr lang="en-GB" dirty="0"/>
              <a:t>the material world (inanimate as well as living nature) can be explained analytically in terms of deterministic and mechanistic causal laws </a:t>
            </a:r>
            <a:r>
              <a:rPr lang="en-GB" dirty="0">
                <a:sym typeface="Wingdings" panose="05000000000000000000" pitchFamily="2" charset="2"/>
              </a:rPr>
              <a:t> </a:t>
            </a:r>
            <a:r>
              <a:rPr lang="en-GB" dirty="0"/>
              <a:t>living bodies can be compared to mechanically operating machines.</a:t>
            </a:r>
          </a:p>
          <a:p>
            <a:pPr marL="0" indent="0">
              <a:buNone/>
            </a:pPr>
            <a:endParaRPr lang="en-GB" dirty="0"/>
          </a:p>
          <a:p>
            <a:pPr marL="0" indent="0">
              <a:buNone/>
            </a:pPr>
            <a:endParaRPr lang="en-GB" b="1" dirty="0"/>
          </a:p>
          <a:p>
            <a:pPr marL="0" indent="0">
              <a:buNone/>
            </a:pPr>
            <a:r>
              <a:rPr lang="en-GB" b="1" dirty="0"/>
              <a:t>Biology</a:t>
            </a:r>
            <a:r>
              <a:rPr lang="en-GB" dirty="0"/>
              <a:t>: living beings cannot be explained in the same way as ‘dead’ nature </a:t>
            </a:r>
            <a:r>
              <a:rPr lang="en-GB" dirty="0">
                <a:sym typeface="Wingdings" panose="05000000000000000000" pitchFamily="2" charset="2"/>
              </a:rPr>
              <a:t> </a:t>
            </a:r>
            <a:r>
              <a:rPr lang="en-GB" dirty="0"/>
              <a:t>organic matter is different from inorganic matter </a:t>
            </a:r>
            <a:r>
              <a:rPr lang="en-GB" dirty="0">
                <a:sym typeface="Wingdings" panose="05000000000000000000" pitchFamily="2" charset="2"/>
              </a:rPr>
              <a:t> ‘</a:t>
            </a:r>
            <a:r>
              <a:rPr lang="en-GB" dirty="0" err="1">
                <a:sym typeface="Wingdings" panose="05000000000000000000" pitchFamily="2" charset="2"/>
              </a:rPr>
              <a:t>biocausality</a:t>
            </a:r>
            <a:r>
              <a:rPr lang="en-GB" dirty="0">
                <a:sym typeface="Wingdings" panose="05000000000000000000" pitchFamily="2" charset="2"/>
              </a:rPr>
              <a:t>’ cannot be reduced to the laws of physics and chemistry.</a:t>
            </a:r>
            <a:endParaRPr lang="en-GB" dirty="0"/>
          </a:p>
          <a:p>
            <a:pPr marL="0" indent="0">
              <a:buNone/>
            </a:pPr>
            <a:endParaRPr lang="nl-NL" dirty="0"/>
          </a:p>
        </p:txBody>
      </p:sp>
      <p:sp>
        <p:nvSpPr>
          <p:cNvPr id="4" name="Up-Down Arrow 3"/>
          <p:cNvSpPr/>
          <p:nvPr/>
        </p:nvSpPr>
        <p:spPr>
          <a:xfrm>
            <a:off x="3995936" y="3645024"/>
            <a:ext cx="360040" cy="7920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94768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nl-NL" dirty="0"/>
            </a:br>
            <a:r>
              <a:rPr lang="nl-NL" sz="4000" b="1" dirty="0" err="1"/>
              <a:t>Mechanicist</a:t>
            </a:r>
            <a:r>
              <a:rPr lang="nl-NL" sz="4000" b="1" dirty="0"/>
              <a:t> </a:t>
            </a:r>
            <a:r>
              <a:rPr lang="nl-NL" sz="4000" b="1" dirty="0">
                <a:sym typeface="Wingdings" panose="05000000000000000000" pitchFamily="2" charset="2"/>
              </a:rPr>
              <a:t> vitalist </a:t>
            </a:r>
            <a:r>
              <a:rPr lang="nl-NL" sz="4000" b="1" dirty="0" err="1">
                <a:sym typeface="Wingdings" panose="05000000000000000000" pitchFamily="2" charset="2"/>
              </a:rPr>
              <a:t>explanations</a:t>
            </a:r>
            <a:r>
              <a:rPr lang="nl-NL" sz="4000" b="1" dirty="0">
                <a:sym typeface="Wingdings" panose="05000000000000000000" pitchFamily="2" charset="2"/>
              </a:rPr>
              <a:t> of life</a:t>
            </a:r>
            <a:br>
              <a:rPr lang="nl-NL" dirty="0"/>
            </a:br>
            <a:endParaRPr lang="nl-NL"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Research into crucial functions of life which appear to be caused spontaneously by dynamic, self-generating and self-regulating internal forces: </a:t>
            </a:r>
            <a:r>
              <a:rPr lang="en-US" dirty="0"/>
              <a:t>sensibility of nerves, irritability of muscles, reflexes, respiration, digestion, blood circulation, regeneration, healing, digestion, metabolism, growth and aging, adaptation to the environment, procreation.</a:t>
            </a:r>
          </a:p>
          <a:p>
            <a:pPr marL="0" indent="0">
              <a:buNone/>
            </a:pPr>
            <a:endParaRPr lang="en-US" dirty="0"/>
          </a:p>
          <a:p>
            <a:pPr marL="0" indent="0">
              <a:buNone/>
            </a:pPr>
            <a:r>
              <a:rPr lang="en-US" b="1" dirty="0"/>
              <a:t>Vitalism/</a:t>
            </a:r>
            <a:r>
              <a:rPr lang="en-US" b="1" dirty="0" err="1"/>
              <a:t>teleomechanicism</a:t>
            </a:r>
            <a:r>
              <a:rPr lang="en-US" b="1" dirty="0"/>
              <a:t>/‘vital materialism’:</a:t>
            </a:r>
            <a:endParaRPr lang="en-US" dirty="0"/>
          </a:p>
          <a:p>
            <a:pPr marL="0" indent="0">
              <a:buNone/>
            </a:pPr>
            <a:r>
              <a:rPr lang="en-US" dirty="0"/>
              <a:t>1. Vital forces are not of a determinist-mechanical nature.</a:t>
            </a:r>
          </a:p>
          <a:p>
            <a:pPr marL="0" indent="0">
              <a:buNone/>
            </a:pPr>
            <a:r>
              <a:rPr lang="en-US" dirty="0"/>
              <a:t>2. Vital forces cannot be separated from organic matter and are not of a spiritual nature. (</a:t>
            </a:r>
            <a:r>
              <a:rPr lang="en-US" dirty="0" err="1"/>
              <a:t>Vitalist</a:t>
            </a:r>
            <a:r>
              <a:rPr lang="en-US" dirty="0"/>
              <a:t> explanations are different from animistic explanations of life in terms of ‘life spirits’ and the Aristotelian and Christian organic soul!)</a:t>
            </a:r>
          </a:p>
          <a:p>
            <a:pPr marL="0" indent="0">
              <a:buNone/>
            </a:pPr>
            <a:r>
              <a:rPr lang="en-US" dirty="0"/>
              <a:t>3. The organization and structure of organic matter is different from those of inanimate nature.</a:t>
            </a:r>
          </a:p>
          <a:p>
            <a:pPr marL="0" indent="0">
              <a:buNone/>
            </a:pPr>
            <a:endParaRPr lang="en-US" dirty="0"/>
          </a:p>
        </p:txBody>
      </p:sp>
      <p:sp>
        <p:nvSpPr>
          <p:cNvPr id="4" name="Down Arrow 3"/>
          <p:cNvSpPr/>
          <p:nvPr/>
        </p:nvSpPr>
        <p:spPr>
          <a:xfrm>
            <a:off x="4139952" y="2979472"/>
            <a:ext cx="360040" cy="5935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085651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dirty="0" err="1"/>
              <a:t>Dualism</a:t>
            </a:r>
            <a:r>
              <a:rPr lang="nl-NL" sz="3600" b="1" dirty="0"/>
              <a:t> </a:t>
            </a:r>
            <a:r>
              <a:rPr lang="nl-NL" sz="3600" b="1" dirty="0">
                <a:sym typeface="Wingdings" panose="05000000000000000000" pitchFamily="2" charset="2"/>
              </a:rPr>
              <a:t> Tripartite </a:t>
            </a:r>
            <a:r>
              <a:rPr lang="nl-NL" sz="3600" b="1" dirty="0" err="1">
                <a:sym typeface="Wingdings" panose="05000000000000000000" pitchFamily="2" charset="2"/>
              </a:rPr>
              <a:t>division</a:t>
            </a:r>
            <a:r>
              <a:rPr lang="nl-NL" sz="3600" b="1" dirty="0">
                <a:sym typeface="Wingdings" panose="05000000000000000000" pitchFamily="2" charset="2"/>
              </a:rPr>
              <a:t> of </a:t>
            </a:r>
            <a:r>
              <a:rPr lang="nl-NL" sz="3600" b="1" dirty="0" err="1">
                <a:sym typeface="Wingdings" panose="05000000000000000000" pitchFamily="2" charset="2"/>
              </a:rPr>
              <a:t>reality</a:t>
            </a:r>
            <a:endParaRPr lang="nl-NL" sz="3600" b="1" dirty="0"/>
          </a:p>
        </p:txBody>
      </p:sp>
      <p:sp>
        <p:nvSpPr>
          <p:cNvPr id="3" name="Content Placeholder 2"/>
          <p:cNvSpPr>
            <a:spLocks noGrp="1"/>
          </p:cNvSpPr>
          <p:nvPr>
            <p:ph idx="1"/>
          </p:nvPr>
        </p:nvSpPr>
        <p:spPr/>
        <p:txBody>
          <a:bodyPr>
            <a:normAutofit fontScale="47500" lnSpcReduction="20000"/>
          </a:bodyPr>
          <a:lstStyle/>
          <a:p>
            <a:pPr marL="0" indent="0">
              <a:buNone/>
            </a:pPr>
            <a:r>
              <a:rPr lang="en-GB" b="1" dirty="0"/>
              <a:t>CARTESEAN MODEL OF MAN </a:t>
            </a:r>
            <a:endParaRPr lang="nl-NL" dirty="0"/>
          </a:p>
          <a:p>
            <a:pPr marL="0" indent="0">
              <a:buNone/>
            </a:pPr>
            <a:endParaRPr lang="en-GB" dirty="0"/>
          </a:p>
          <a:p>
            <a:pPr marL="0" indent="0">
              <a:buNone/>
            </a:pPr>
            <a:r>
              <a:rPr lang="en-GB" b="1" i="1" dirty="0"/>
              <a:t>1. Res </a:t>
            </a:r>
            <a:r>
              <a:rPr lang="en-GB" b="1" i="1" dirty="0" err="1"/>
              <a:t>cogitans</a:t>
            </a:r>
            <a:r>
              <a:rPr lang="en-GB" dirty="0"/>
              <a:t>: thinking substance (mind, consciousness) is non-spatial and indivisible and cannot be explained scientifically. </a:t>
            </a:r>
            <a:r>
              <a:rPr lang="nl-NL" dirty="0"/>
              <a:t>____________________________________________________________________________________</a:t>
            </a:r>
          </a:p>
          <a:p>
            <a:pPr marL="0" indent="0">
              <a:buNone/>
            </a:pPr>
            <a:r>
              <a:rPr lang="en-US" b="1" i="1" dirty="0"/>
              <a:t>2. Res </a:t>
            </a:r>
            <a:r>
              <a:rPr lang="en-US" b="1" i="1" dirty="0" err="1"/>
              <a:t>extensa</a:t>
            </a:r>
            <a:r>
              <a:rPr lang="en-US" dirty="0"/>
              <a:t>: material, spatial, divisible substance that includes inorganic as well as organic nature (bodies); can be explained analytically on the basis of causal, deterministic and mechanical laws. </a:t>
            </a:r>
            <a:endParaRPr lang="nl-NL" dirty="0"/>
          </a:p>
          <a:p>
            <a:pPr marL="0" indent="0">
              <a:buNone/>
            </a:pPr>
            <a:r>
              <a:rPr lang="en-US" dirty="0"/>
              <a:t> </a:t>
            </a:r>
            <a:endParaRPr lang="nl-NL" dirty="0"/>
          </a:p>
          <a:p>
            <a:pPr marL="0" indent="0">
              <a:buNone/>
            </a:pPr>
            <a:r>
              <a:rPr lang="en-US" dirty="0"/>
              <a:t> </a:t>
            </a:r>
            <a:endParaRPr lang="nl-NL" dirty="0"/>
          </a:p>
          <a:p>
            <a:pPr marL="0" indent="0">
              <a:buNone/>
            </a:pPr>
            <a:r>
              <a:rPr lang="en-GB" b="1" dirty="0"/>
              <a:t>BIOLOGICAL MODEL OF MAN (</a:t>
            </a:r>
            <a:r>
              <a:rPr lang="en-GB" b="1" dirty="0" err="1"/>
              <a:t>sensualism</a:t>
            </a:r>
            <a:r>
              <a:rPr lang="en-GB" b="1" dirty="0"/>
              <a:t>, </a:t>
            </a:r>
            <a:r>
              <a:rPr lang="en-GB" b="1" dirty="0" err="1"/>
              <a:t>vitalism</a:t>
            </a:r>
            <a:r>
              <a:rPr lang="en-GB" b="1" dirty="0"/>
              <a:t> and </a:t>
            </a:r>
            <a:r>
              <a:rPr lang="en-GB" b="1" dirty="0" err="1"/>
              <a:t>teleomechanicism</a:t>
            </a:r>
            <a:r>
              <a:rPr lang="en-GB" b="1" dirty="0"/>
              <a:t>)</a:t>
            </a:r>
            <a:endParaRPr lang="nl-NL" dirty="0"/>
          </a:p>
          <a:p>
            <a:pPr marL="0" indent="0">
              <a:buNone/>
            </a:pPr>
            <a:endParaRPr lang="nl-NL" dirty="0"/>
          </a:p>
          <a:p>
            <a:pPr marL="0" indent="0">
              <a:buNone/>
            </a:pPr>
            <a:r>
              <a:rPr lang="en-GB" b="1" dirty="0"/>
              <a:t>1. Mind</a:t>
            </a:r>
            <a:r>
              <a:rPr lang="en-GB" dirty="0"/>
              <a:t> (object of philosophy and psychology and increasingly related to the body)</a:t>
            </a:r>
            <a:endParaRPr lang="nl-NL" dirty="0"/>
          </a:p>
          <a:p>
            <a:pPr marL="0" indent="0">
              <a:buNone/>
            </a:pPr>
            <a:r>
              <a:rPr lang="nl-NL" dirty="0"/>
              <a:t>----------------------------------------------------------------------------------------------------------------------------------------</a:t>
            </a:r>
          </a:p>
          <a:p>
            <a:pPr marL="0" indent="0">
              <a:buNone/>
            </a:pPr>
            <a:r>
              <a:rPr lang="en-GB" b="1" dirty="0"/>
              <a:t>2. Organic, living nature</a:t>
            </a:r>
            <a:r>
              <a:rPr lang="en-GB" dirty="0"/>
              <a:t> (flora, fauna, man), subject to ‘</a:t>
            </a:r>
            <a:r>
              <a:rPr lang="en-GB" dirty="0" err="1"/>
              <a:t>biocausality</a:t>
            </a:r>
            <a:r>
              <a:rPr lang="en-GB" dirty="0"/>
              <a:t>’, which cannot be reduced to the laws of physics and chemistry. Living organisms are dynamic and undetermined; the whole of an organism is more than the sum of its parts and shows circular causality; life is the product of organic growth and development and cannot be designed like a machine. Both human beings and animals are sensuous organisms.</a:t>
            </a:r>
          </a:p>
          <a:p>
            <a:pPr marL="0" indent="0">
              <a:buNone/>
            </a:pPr>
            <a:r>
              <a:rPr lang="en-GB" dirty="0"/>
              <a:t>___________________________________________________________________________________</a:t>
            </a:r>
          </a:p>
          <a:p>
            <a:pPr marL="0" indent="0">
              <a:buNone/>
            </a:pPr>
            <a:r>
              <a:rPr lang="en-GB" dirty="0"/>
              <a:t>3. </a:t>
            </a:r>
            <a:r>
              <a:rPr lang="en-GB" b="1" dirty="0"/>
              <a:t>Inanimate nature</a:t>
            </a:r>
            <a:r>
              <a:rPr lang="en-GB" dirty="0"/>
              <a:t> subject to unchanging and mechanical laws and object of the analytical natural sciences (physics, chemistry) aiming at predictability and control. </a:t>
            </a:r>
            <a:endParaRPr lang="nl-NL" dirty="0"/>
          </a:p>
          <a:p>
            <a:pPr marL="0" indent="0">
              <a:buNone/>
            </a:pPr>
            <a:endParaRPr lang="nl-NL" dirty="0"/>
          </a:p>
        </p:txBody>
      </p:sp>
      <p:sp>
        <p:nvSpPr>
          <p:cNvPr id="5" name="Up-Down Arrow 4"/>
          <p:cNvSpPr/>
          <p:nvPr/>
        </p:nvSpPr>
        <p:spPr>
          <a:xfrm flipH="1">
            <a:off x="4139952" y="3075976"/>
            <a:ext cx="144016" cy="36004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75936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200" b="1" dirty="0" err="1"/>
              <a:t>Heuristic</a:t>
            </a:r>
            <a:r>
              <a:rPr lang="nl-NL" sz="3200" b="1" dirty="0"/>
              <a:t> impact of </a:t>
            </a:r>
            <a:r>
              <a:rPr lang="nl-NL" sz="3200" b="1" dirty="0" err="1"/>
              <a:t>Romantic</a:t>
            </a:r>
            <a:r>
              <a:rPr lang="nl-NL" sz="3200" b="1" dirty="0"/>
              <a:t> </a:t>
            </a:r>
            <a:r>
              <a:rPr lang="en-US" sz="3200" b="1" dirty="0"/>
              <a:t>concepts, analogies and metaphors </a:t>
            </a:r>
            <a:r>
              <a:rPr lang="nl-NL" sz="3200" b="1" dirty="0"/>
              <a:t>on </a:t>
            </a:r>
            <a:r>
              <a:rPr lang="nl-NL" sz="3200" b="1" dirty="0" err="1"/>
              <a:t>biological</a:t>
            </a:r>
            <a:r>
              <a:rPr lang="nl-NL" sz="3200" b="1" dirty="0"/>
              <a:t> thinking</a:t>
            </a:r>
          </a:p>
        </p:txBody>
      </p:sp>
      <p:sp>
        <p:nvSpPr>
          <p:cNvPr id="3" name="Content Placeholder 2"/>
          <p:cNvSpPr>
            <a:spLocks noGrp="1"/>
          </p:cNvSpPr>
          <p:nvPr>
            <p:ph idx="1"/>
          </p:nvPr>
        </p:nvSpPr>
        <p:spPr>
          <a:xfrm>
            <a:off x="467544" y="1988840"/>
            <a:ext cx="8229600" cy="4525963"/>
          </a:xfrm>
        </p:spPr>
        <p:txBody>
          <a:bodyPr>
            <a:normAutofit fontScale="85000" lnSpcReduction="10000"/>
          </a:bodyPr>
          <a:lstStyle/>
          <a:p>
            <a:r>
              <a:rPr lang="nl-NL" dirty="0"/>
              <a:t>The </a:t>
            </a:r>
            <a:r>
              <a:rPr lang="nl-NL" dirty="0" err="1"/>
              <a:t>Romantic</a:t>
            </a:r>
            <a:r>
              <a:rPr lang="nl-NL" dirty="0"/>
              <a:t> view on the </a:t>
            </a:r>
            <a:r>
              <a:rPr lang="nl-NL" dirty="0" err="1"/>
              <a:t>world</a:t>
            </a:r>
            <a:r>
              <a:rPr lang="nl-NL" dirty="0"/>
              <a:t> in </a:t>
            </a:r>
            <a:r>
              <a:rPr lang="nl-NL" dirty="0" err="1"/>
              <a:t>terms</a:t>
            </a:r>
            <a:r>
              <a:rPr lang="nl-NL" dirty="0"/>
              <a:t> of </a:t>
            </a:r>
            <a:r>
              <a:rPr lang="nl-NL" dirty="0" err="1"/>
              <a:t>dynamic</a:t>
            </a:r>
            <a:r>
              <a:rPr lang="nl-NL" dirty="0"/>
              <a:t> </a:t>
            </a:r>
            <a:r>
              <a:rPr lang="en-US" dirty="0"/>
              <a:t>movement, change, growth, development, generation, gestation, unfolding (coming into being as a cumulative process).</a:t>
            </a:r>
          </a:p>
          <a:p>
            <a:r>
              <a:rPr lang="en-US" dirty="0"/>
              <a:t>The Romantic assumption that the world is moved by inner driving forces that press ahead in order to unfold in space and time. </a:t>
            </a:r>
          </a:p>
          <a:p>
            <a:r>
              <a:rPr lang="en-US" dirty="0"/>
              <a:t>The Romantic holistic and synthetic perspective on reality: the whole is more than the sum of the parts </a:t>
            </a:r>
            <a:r>
              <a:rPr lang="en-US" dirty="0">
                <a:sym typeface="Wingdings" panose="05000000000000000000" pitchFamily="2" charset="2"/>
              </a:rPr>
              <a:t> biological notion of the living organism which is ‘organized’ in a non-deterministic and holistic way.</a:t>
            </a:r>
            <a:r>
              <a:rPr lang="en-US" dirty="0"/>
              <a:t> </a:t>
            </a:r>
          </a:p>
        </p:txBody>
      </p:sp>
    </p:spTree>
    <p:extLst>
      <p:ext uri="{BB962C8B-B14F-4D97-AF65-F5344CB8AC3E}">
        <p14:creationId xmlns:p14="http://schemas.microsoft.com/office/powerpoint/2010/main" val="2518339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58018"/>
          </a:xfrm>
        </p:spPr>
        <p:txBody>
          <a:bodyPr>
            <a:normAutofit fontScale="90000"/>
          </a:bodyPr>
          <a:lstStyle/>
          <a:p>
            <a:r>
              <a:rPr lang="nl-NL" sz="3600" b="1" dirty="0" err="1"/>
              <a:t>Organization</a:t>
            </a:r>
            <a:r>
              <a:rPr lang="nl-NL" sz="3600" b="1" dirty="0"/>
              <a:t>: </a:t>
            </a:r>
            <a:r>
              <a:rPr lang="nl-NL" sz="3600" b="1" dirty="0" err="1"/>
              <a:t>crucial</a:t>
            </a:r>
            <a:r>
              <a:rPr lang="nl-NL" sz="3600" b="1" dirty="0"/>
              <a:t> </a:t>
            </a:r>
            <a:r>
              <a:rPr lang="nl-NL" sz="3600" b="1" dirty="0" err="1"/>
              <a:t>biological</a:t>
            </a:r>
            <a:r>
              <a:rPr lang="nl-NL" sz="3600" b="1" dirty="0"/>
              <a:t> concept</a:t>
            </a:r>
          </a:p>
        </p:txBody>
      </p:sp>
      <p:sp>
        <p:nvSpPr>
          <p:cNvPr id="3" name="Content Placeholder 2"/>
          <p:cNvSpPr>
            <a:spLocks noGrp="1"/>
          </p:cNvSpPr>
          <p:nvPr>
            <p:ph idx="1"/>
          </p:nvPr>
        </p:nvSpPr>
        <p:spPr>
          <a:xfrm>
            <a:off x="395536" y="620688"/>
            <a:ext cx="8291264" cy="6237312"/>
          </a:xfrm>
        </p:spPr>
        <p:txBody>
          <a:bodyPr>
            <a:noAutofit/>
          </a:bodyPr>
          <a:lstStyle/>
          <a:p>
            <a:pPr marL="0" indent="0">
              <a:buNone/>
            </a:pPr>
            <a:r>
              <a:rPr lang="en-GB" sz="2000" dirty="0"/>
              <a:t>Common ground for the discussion about the ‘biological’ explanation of life while </a:t>
            </a:r>
            <a:r>
              <a:rPr lang="en-GB" sz="2000" b="1" dirty="0"/>
              <a:t>excluding physical and chemical reductionism as well as animism and spiritualism</a:t>
            </a:r>
            <a:r>
              <a:rPr lang="nl-NL" sz="2000" b="1" dirty="0"/>
              <a:t>.</a:t>
            </a:r>
          </a:p>
          <a:p>
            <a:r>
              <a:rPr lang="en-US" sz="2000" dirty="0"/>
              <a:t>Organic matter, although in its most basic parts composed of the same elements as inorganic matter, </a:t>
            </a:r>
            <a:r>
              <a:rPr lang="en-US" sz="2000" b="1" dirty="0"/>
              <a:t>organized in a specific and much more intricate way</a:t>
            </a:r>
            <a:r>
              <a:rPr lang="en-US" sz="2000" dirty="0"/>
              <a:t> than inanimate nature. </a:t>
            </a:r>
            <a:endParaRPr lang="nl-NL" sz="2000" dirty="0"/>
          </a:p>
          <a:p>
            <a:r>
              <a:rPr lang="en-US" sz="2000" dirty="0"/>
              <a:t>Organic life cannot be analytically reduced to the explanation of its smallest parts; the functioning of the parts depends on the dynamic self-regulatory operation of </a:t>
            </a:r>
            <a:r>
              <a:rPr lang="en-US" sz="2000" b="1" dirty="0"/>
              <a:t>the system as a whole, which has priority over the parts</a:t>
            </a:r>
            <a:r>
              <a:rPr lang="en-US" sz="2000" dirty="0"/>
              <a:t>. </a:t>
            </a:r>
            <a:endParaRPr lang="nl-NL" sz="2000" dirty="0"/>
          </a:p>
          <a:p>
            <a:r>
              <a:rPr lang="en-US" sz="2000" dirty="0"/>
              <a:t>Physics and chemistry: linear causal model (a chain of succeeding causes and effects) </a:t>
            </a:r>
            <a:r>
              <a:rPr lang="en-US" sz="2000" dirty="0">
                <a:sym typeface="Wingdings" panose="05000000000000000000" pitchFamily="2" charset="2"/>
              </a:rPr>
              <a:t> </a:t>
            </a:r>
            <a:r>
              <a:rPr lang="en-US" sz="2000" dirty="0"/>
              <a:t>biological explanation of life: </a:t>
            </a:r>
            <a:r>
              <a:rPr lang="en-US" sz="2000" b="1" dirty="0"/>
              <a:t>interactive and circular causality</a:t>
            </a:r>
            <a:r>
              <a:rPr lang="en-US" sz="2000" dirty="0"/>
              <a:t> (causes can be effects at the same time and the other way around; feedback processes). </a:t>
            </a:r>
            <a:endParaRPr lang="nl-NL" sz="2000" dirty="0"/>
          </a:p>
          <a:p>
            <a:r>
              <a:rPr lang="en-US" sz="2000" dirty="0"/>
              <a:t>Organic organization is goal-oriented: keeping a dynamic and adaptive balance between all the partial physical and chemical processes in a body in order to resist all hampering and decaying influences and thus preserving life. (Death=the collapse of </a:t>
            </a:r>
            <a:r>
              <a:rPr lang="en-US" sz="2000" b="1" dirty="0"/>
              <a:t>the dynamic balance of the organism as a whole</a:t>
            </a:r>
            <a:r>
              <a:rPr lang="en-US" sz="2000" dirty="0"/>
              <a:t>.) </a:t>
            </a:r>
            <a:endParaRPr lang="nl-NL" sz="2000" dirty="0"/>
          </a:p>
          <a:p>
            <a:pPr marL="0" indent="0">
              <a:buNone/>
            </a:pPr>
            <a:endParaRPr lang="nl-NL" dirty="0"/>
          </a:p>
        </p:txBody>
      </p:sp>
    </p:spTree>
    <p:extLst>
      <p:ext uri="{BB962C8B-B14F-4D97-AF65-F5344CB8AC3E}">
        <p14:creationId xmlns:p14="http://schemas.microsoft.com/office/powerpoint/2010/main" val="1415802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800" b="1" dirty="0" err="1"/>
              <a:t>Romantic</a:t>
            </a:r>
            <a:r>
              <a:rPr lang="nl-NL" sz="2800" b="1" dirty="0"/>
              <a:t> </a:t>
            </a:r>
            <a:r>
              <a:rPr lang="nl-NL" sz="2800" b="1" dirty="0" err="1"/>
              <a:t>philosophy</a:t>
            </a:r>
            <a:r>
              <a:rPr lang="nl-NL" sz="2800" b="1" dirty="0"/>
              <a:t> of nature </a:t>
            </a:r>
            <a:r>
              <a:rPr lang="nl-NL" sz="2800" b="1" dirty="0" err="1"/>
              <a:t>and</a:t>
            </a:r>
            <a:r>
              <a:rPr lang="nl-NL" sz="2800" b="1" dirty="0"/>
              <a:t> </a:t>
            </a:r>
            <a:r>
              <a:rPr lang="nl-NL" sz="2800" b="1" dirty="0" err="1"/>
              <a:t>e</a:t>
            </a:r>
            <a:r>
              <a:rPr lang="nl-NL" sz="2800" b="1" dirty="0" err="1">
                <a:sym typeface="Wingdings" panose="05000000000000000000" pitchFamily="2" charset="2"/>
              </a:rPr>
              <a:t>mpirical</a:t>
            </a:r>
            <a:r>
              <a:rPr lang="nl-NL" sz="2800" b="1" dirty="0">
                <a:sym typeface="Wingdings" panose="05000000000000000000" pitchFamily="2" charset="2"/>
              </a:rPr>
              <a:t> </a:t>
            </a:r>
            <a:r>
              <a:rPr lang="nl-NL" sz="2800" b="1" dirty="0" err="1">
                <a:sym typeface="Wingdings" panose="05000000000000000000" pitchFamily="2" charset="2"/>
              </a:rPr>
              <a:t>scientific</a:t>
            </a:r>
            <a:r>
              <a:rPr lang="nl-NL" sz="2800" b="1" dirty="0">
                <a:sym typeface="Wingdings" panose="05000000000000000000" pitchFamily="2" charset="2"/>
              </a:rPr>
              <a:t> </a:t>
            </a:r>
            <a:r>
              <a:rPr lang="nl-NL" sz="2800" b="1" dirty="0" err="1">
                <a:sym typeface="Wingdings" panose="05000000000000000000" pitchFamily="2" charset="2"/>
              </a:rPr>
              <a:t>biology</a:t>
            </a:r>
            <a:r>
              <a:rPr lang="nl-NL" sz="2800" b="1" dirty="0">
                <a:sym typeface="Wingdings" panose="05000000000000000000" pitchFamily="2" charset="2"/>
              </a:rPr>
              <a:t>: </a:t>
            </a:r>
            <a:r>
              <a:rPr lang="nl-NL" sz="2800" b="1" dirty="0" err="1">
                <a:sym typeface="Wingdings" panose="05000000000000000000" pitchFamily="2" charset="2"/>
              </a:rPr>
              <a:t>some</a:t>
            </a:r>
            <a:r>
              <a:rPr lang="nl-NL" sz="2800" b="1" dirty="0">
                <a:sym typeface="Wingdings" panose="05000000000000000000" pitchFamily="2" charset="2"/>
              </a:rPr>
              <a:t> overlap, but </a:t>
            </a:r>
            <a:r>
              <a:rPr lang="nl-NL" sz="2800" b="1" dirty="0" err="1">
                <a:sym typeface="Wingdings" panose="05000000000000000000" pitchFamily="2" charset="2"/>
              </a:rPr>
              <a:t>not</a:t>
            </a:r>
            <a:r>
              <a:rPr lang="nl-NL" sz="2800" b="1" dirty="0">
                <a:sym typeface="Wingdings" panose="05000000000000000000" pitchFamily="2" charset="2"/>
              </a:rPr>
              <a:t> </a:t>
            </a:r>
            <a:r>
              <a:rPr lang="nl-NL" sz="2800" b="1" dirty="0" err="1">
                <a:sym typeface="Wingdings" panose="05000000000000000000" pitchFamily="2" charset="2"/>
              </a:rPr>
              <a:t>the</a:t>
            </a:r>
            <a:r>
              <a:rPr lang="nl-NL" sz="2800" b="1" dirty="0">
                <a:sym typeface="Wingdings" panose="05000000000000000000" pitchFamily="2" charset="2"/>
              </a:rPr>
              <a:t> </a:t>
            </a:r>
            <a:r>
              <a:rPr lang="nl-NL" sz="2800" b="1" dirty="0" err="1">
                <a:sym typeface="Wingdings" panose="05000000000000000000" pitchFamily="2" charset="2"/>
              </a:rPr>
              <a:t>same</a:t>
            </a:r>
            <a:r>
              <a:rPr lang="nl-NL" sz="2800" b="1" dirty="0">
                <a:sym typeface="Wingdings" panose="05000000000000000000" pitchFamily="2" charset="2"/>
              </a:rPr>
              <a:t> </a:t>
            </a:r>
            <a:endParaRPr lang="nl-NL" sz="2800" b="1" dirty="0"/>
          </a:p>
        </p:txBody>
      </p:sp>
      <p:sp>
        <p:nvSpPr>
          <p:cNvPr id="3" name="Content Placeholder 2"/>
          <p:cNvSpPr>
            <a:spLocks noGrp="1"/>
          </p:cNvSpPr>
          <p:nvPr>
            <p:ph idx="1"/>
          </p:nvPr>
        </p:nvSpPr>
        <p:spPr/>
        <p:txBody>
          <a:bodyPr>
            <a:noAutofit/>
          </a:bodyPr>
          <a:lstStyle/>
          <a:p>
            <a:pPr marL="0" indent="0">
              <a:buNone/>
            </a:pPr>
            <a:r>
              <a:rPr lang="en-GB" sz="1800" dirty="0"/>
              <a:t>Romantic philosophy of nature (Schelling, </a:t>
            </a:r>
            <a:r>
              <a:rPr lang="en-GB" sz="1800" dirty="0" err="1"/>
              <a:t>Carus</a:t>
            </a:r>
            <a:r>
              <a:rPr lang="en-GB" sz="1800" dirty="0"/>
              <a:t>, </a:t>
            </a:r>
            <a:r>
              <a:rPr lang="en-GB" sz="1800" dirty="0" err="1"/>
              <a:t>Oken</a:t>
            </a:r>
            <a:r>
              <a:rPr lang="en-GB" sz="1800" dirty="0"/>
              <a:t>, Saint-</a:t>
            </a:r>
            <a:r>
              <a:rPr lang="en-GB" sz="1800" dirty="0" err="1"/>
              <a:t>Hilaire</a:t>
            </a:r>
            <a:r>
              <a:rPr lang="en-GB" sz="1800" dirty="0"/>
              <a:t> and Goethe):</a:t>
            </a:r>
          </a:p>
          <a:p>
            <a:r>
              <a:rPr lang="en-GB" sz="1800" dirty="0"/>
              <a:t>Speculative and metaphysical idealisation of the universe as holistic, dynamic and harmonious super-organism.</a:t>
            </a:r>
          </a:p>
          <a:p>
            <a:pPr lvl="0"/>
            <a:r>
              <a:rPr lang="en-US" sz="1800" dirty="0"/>
              <a:t>Nature as the product not of atoms moving around according to unchanging natural laws, but of goal-oriented forces, formative drives and transformative developments.</a:t>
            </a:r>
            <a:endParaRPr lang="nl-NL" sz="1800" dirty="0"/>
          </a:p>
          <a:p>
            <a:r>
              <a:rPr lang="en-GB" sz="1800" dirty="0"/>
              <a:t>The continuity of nature: different natural phenomena and macro- and micro-levels manifest a fundamental underlying (spiritual) unity.</a:t>
            </a:r>
          </a:p>
          <a:p>
            <a:r>
              <a:rPr lang="en-GB" sz="1800" dirty="0"/>
              <a:t>Continuity between external nature and the human mind: man can know the essence of nature through intuitive, inner contemplation because man is part of nature </a:t>
            </a:r>
            <a:r>
              <a:rPr lang="en-GB" sz="1800" dirty="0">
                <a:sym typeface="Wingdings" panose="05000000000000000000" pitchFamily="2" charset="2"/>
              </a:rPr>
              <a:t> knowledge as extended self-consciousness (rejection of Cartesian dualism of knowing subject and object of knowledge).</a:t>
            </a:r>
          </a:p>
          <a:p>
            <a:r>
              <a:rPr lang="en-GB" sz="1800" dirty="0"/>
              <a:t>Gaining knowledge of nature through identification, imagination and personification (projecting in nature what human consciousness expects to find in her) </a:t>
            </a:r>
            <a:r>
              <a:rPr lang="en-GB" sz="1800" dirty="0">
                <a:sym typeface="Wingdings" panose="05000000000000000000" pitchFamily="2" charset="2"/>
              </a:rPr>
              <a:t> no fundamental distinction between science, philosophy and the arts as ways to obtain knowledge of nature (gaining knowledge associated with creativity). </a:t>
            </a:r>
            <a:r>
              <a:rPr lang="en-GB" sz="1800" dirty="0"/>
              <a:t> </a:t>
            </a:r>
          </a:p>
        </p:txBody>
      </p:sp>
    </p:spTree>
    <p:extLst>
      <p:ext uri="{BB962C8B-B14F-4D97-AF65-F5344CB8AC3E}">
        <p14:creationId xmlns:p14="http://schemas.microsoft.com/office/powerpoint/2010/main" val="2566961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2591</TotalTime>
  <Words>3105</Words>
  <Application>Microsoft Office PowerPoint</Application>
  <PresentationFormat>On-screen Show (4:3)</PresentationFormat>
  <Paragraphs>192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Historical background of  biology and physiology </vt:lpstr>
      <vt:lpstr>PowerPoint Presentation</vt:lpstr>
      <vt:lpstr>The rise of biology  </vt:lpstr>
      <vt:lpstr>Biology  physics and chemistry</vt:lpstr>
      <vt:lpstr> Mechanicist  vitalist explanations of life </vt:lpstr>
      <vt:lpstr>Dualism  Tripartite division of reality</vt:lpstr>
      <vt:lpstr>Heuristic impact of Romantic concepts, analogies and metaphors on biological thinking</vt:lpstr>
      <vt:lpstr>Organization: crucial biological concept</vt:lpstr>
      <vt:lpstr>Romantic philosophy of nature and empirical scientific biology: some overlap, but not the same </vt:lpstr>
      <vt:lpstr>Biology as an empirical science</vt:lpstr>
      <vt:lpstr> Immanuel Kant:  Kritik der reinen Vernunft (1781) </vt:lpstr>
      <vt:lpstr>Kant’s Kritik der Urteilskraft (1790): epistemological foundation of biology</vt:lpstr>
      <vt:lpstr>Teleo-mechanical biology in Germany (late 18th century – 1860)</vt:lpstr>
      <vt:lpstr>Teleo-mechanicism: what is the vital force?  various answers</vt:lpstr>
      <vt:lpstr>Main research fields in teleomechanicist vitalist biology</vt:lpstr>
      <vt:lpstr>Scientific reaction to vitalism: rise of reductionist experimental physiology in Germany</vt:lpstr>
      <vt:lpstr> Experimental physiology  reductionist view of man</vt:lpstr>
      <vt:lpstr>Methodological  ontological materialism</vt:lpstr>
      <vt:lpstr>The rise of experimental physiology: Claude Bernard </vt:lpstr>
      <vt:lpstr>Reductionist view of man in physiology:  the steam-engine metaphor</vt:lpstr>
      <vt:lpstr>Institutional and sociopolitical  background of the emergence of physiology</vt:lpstr>
      <vt:lpstr>The rise of experimental physiology explained as boundary-work </vt:lpstr>
      <vt:lpstr>The rise of experimental physiology explained as boundary-work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2a. Organizing life and the life sciences  2b. The secret of life unveiled?</dc:title>
  <dc:creator>Oosterhuis Harry (HISTORY)</dc:creator>
  <cp:lastModifiedBy>Oosterhuis, Harry (HISTORY)</cp:lastModifiedBy>
  <cp:revision>183</cp:revision>
  <cp:lastPrinted>2014-02-19T15:02:05Z</cp:lastPrinted>
  <dcterms:created xsi:type="dcterms:W3CDTF">2014-02-15T10:07:09Z</dcterms:created>
  <dcterms:modified xsi:type="dcterms:W3CDTF">2024-12-30T09:38:10Z</dcterms:modified>
</cp:coreProperties>
</file>