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258" r:id="rId3"/>
    <p:sldId id="300" r:id="rId4"/>
    <p:sldId id="285" r:id="rId5"/>
    <p:sldId id="286" r:id="rId6"/>
    <p:sldId id="289" r:id="rId7"/>
    <p:sldId id="287" r:id="rId8"/>
    <p:sldId id="288" r:id="rId9"/>
    <p:sldId id="290" r:id="rId10"/>
    <p:sldId id="291" r:id="rId11"/>
    <p:sldId id="292" r:id="rId12"/>
    <p:sldId id="293" r:id="rId13"/>
    <p:sldId id="294" r:id="rId14"/>
    <p:sldId id="295" r:id="rId15"/>
    <p:sldId id="296" r:id="rId16"/>
    <p:sldId id="297" r:id="rId17"/>
    <p:sldId id="298" r:id="rId18"/>
    <p:sldId id="301" r:id="rId19"/>
    <p:sldId id="302" r:id="rId20"/>
    <p:sldId id="303" r:id="rId21"/>
    <p:sldId id="304" r:id="rId22"/>
  </p:sldIdLst>
  <p:sldSz cx="9144000" cy="6858000" type="screen4x3"/>
  <p:notesSz cx="6794500" cy="9931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398193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414819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78276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F5684D2-8F1D-425C-99B7-BCAC6EA74574}"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1241314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5684D2-8F1D-425C-99B7-BCAC6EA74574}"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88022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EF5684D2-8F1D-425C-99B7-BCAC6EA74574}"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954178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EF5684D2-8F1D-425C-99B7-BCAC6EA74574}" type="datetimeFigureOut">
              <a:rPr lang="nl-NL" smtClean="0"/>
              <a:t>29-12-2024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474035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EF5684D2-8F1D-425C-99B7-BCAC6EA74574}" type="datetimeFigureOut">
              <a:rPr lang="nl-NL" smtClean="0"/>
              <a:t>29-12-2024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71077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684D2-8F1D-425C-99B7-BCAC6EA74574}" type="datetimeFigureOut">
              <a:rPr lang="nl-NL" smtClean="0"/>
              <a:t>29-12-2024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1426524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5684D2-8F1D-425C-99B7-BCAC6EA74574}"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1185874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5684D2-8F1D-425C-99B7-BCAC6EA74574}"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39FE25-263A-4A56-A4A2-9D460F5537DF}" type="slidenum">
              <a:rPr lang="nl-NL" smtClean="0"/>
              <a:t>‹#›</a:t>
            </a:fld>
            <a:endParaRPr lang="nl-NL"/>
          </a:p>
        </p:txBody>
      </p:sp>
    </p:spTree>
    <p:extLst>
      <p:ext uri="{BB962C8B-B14F-4D97-AF65-F5344CB8AC3E}">
        <p14:creationId xmlns:p14="http://schemas.microsoft.com/office/powerpoint/2010/main" val="224902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684D2-8F1D-425C-99B7-BCAC6EA74574}" type="datetimeFigureOut">
              <a:rPr lang="nl-NL" smtClean="0"/>
              <a:t>29-12-2024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9FE25-263A-4A56-A4A2-9D460F5537DF}" type="slidenum">
              <a:rPr lang="nl-NL" smtClean="0"/>
              <a:t>‹#›</a:t>
            </a:fld>
            <a:endParaRPr lang="nl-NL"/>
          </a:p>
        </p:txBody>
      </p:sp>
    </p:spTree>
    <p:extLst>
      <p:ext uri="{BB962C8B-B14F-4D97-AF65-F5344CB8AC3E}">
        <p14:creationId xmlns:p14="http://schemas.microsoft.com/office/powerpoint/2010/main" val="2953132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l-NL" b="1" dirty="0" err="1"/>
              <a:t>Historical</a:t>
            </a:r>
            <a:r>
              <a:rPr lang="nl-NL" b="1" dirty="0"/>
              <a:t> Background </a:t>
            </a:r>
            <a:br>
              <a:rPr lang="nl-NL" b="1" dirty="0"/>
            </a:br>
            <a:r>
              <a:rPr lang="nl-NL" b="1" dirty="0"/>
              <a:t>of Genetics</a:t>
            </a:r>
            <a:br>
              <a:rPr lang="nl-NL" dirty="0"/>
            </a:br>
            <a:endParaRPr lang="nl-NL" dirty="0"/>
          </a:p>
        </p:txBody>
      </p:sp>
      <p:sp>
        <p:nvSpPr>
          <p:cNvPr id="3" name="Subtitle 2"/>
          <p:cNvSpPr>
            <a:spLocks noGrp="1"/>
          </p:cNvSpPr>
          <p:nvPr>
            <p:ph type="subTitle" idx="1"/>
          </p:nvPr>
        </p:nvSpPr>
        <p:spPr/>
        <p:txBody>
          <a:bodyPr>
            <a:normAutofit/>
          </a:bodyPr>
          <a:lstStyle/>
          <a:p>
            <a:endParaRPr lang="nl-NL" dirty="0"/>
          </a:p>
          <a:p>
            <a:r>
              <a:rPr lang="en-US" b="1" dirty="0"/>
              <a:t>Harry Oosterhuis</a:t>
            </a:r>
          </a:p>
          <a:p>
            <a:endParaRPr lang="en-US" sz="6000" b="1" dirty="0"/>
          </a:p>
          <a:p>
            <a:endParaRPr lang="nl-NL" sz="8600" dirty="0"/>
          </a:p>
        </p:txBody>
      </p:sp>
    </p:spTree>
    <p:extLst>
      <p:ext uri="{BB962C8B-B14F-4D97-AF65-F5344CB8AC3E}">
        <p14:creationId xmlns:p14="http://schemas.microsoft.com/office/powerpoint/2010/main" val="285831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US" sz="2400" b="1" dirty="0"/>
              <a:t>Entering the age of genetic engineering: some milestones</a:t>
            </a:r>
            <a:endParaRPr lang="nl-NL" sz="2400" b="1" dirty="0"/>
          </a:p>
        </p:txBody>
      </p:sp>
      <p:sp>
        <p:nvSpPr>
          <p:cNvPr id="3" name="Content Placeholder 2"/>
          <p:cNvSpPr>
            <a:spLocks noGrp="1"/>
          </p:cNvSpPr>
          <p:nvPr>
            <p:ph idx="1"/>
          </p:nvPr>
        </p:nvSpPr>
        <p:spPr>
          <a:xfrm>
            <a:off x="467544" y="764704"/>
            <a:ext cx="8229600" cy="4525963"/>
          </a:xfrm>
        </p:spPr>
        <p:txBody>
          <a:bodyPr>
            <a:noAutofit/>
          </a:bodyPr>
          <a:lstStyle/>
          <a:p>
            <a:r>
              <a:rPr lang="en-US" sz="1600" dirty="0"/>
              <a:t>1972-1973: isolating genes from viruses to create the first molecules of recombinant DNA and first genetic-engineering project: inserting a gene from one organism into another (bacteria).</a:t>
            </a:r>
            <a:endParaRPr lang="nl-NL" sz="1600" dirty="0"/>
          </a:p>
          <a:p>
            <a:r>
              <a:rPr lang="en-US" sz="1600" dirty="0"/>
              <a:t>1976: first genetic-engineering company.</a:t>
            </a:r>
            <a:endParaRPr lang="nl-NL" sz="1600" dirty="0"/>
          </a:p>
          <a:p>
            <a:r>
              <a:rPr lang="en-US" sz="1600" dirty="0"/>
              <a:t>1977: more efficient methods for sequencing DNA.</a:t>
            </a:r>
            <a:endParaRPr lang="nl-NL" sz="1600" dirty="0"/>
          </a:p>
          <a:p>
            <a:r>
              <a:rPr lang="en-US" sz="1600" dirty="0"/>
              <a:t>1980: creation of transgenic mouse by transferring functional genes from another organism.</a:t>
            </a:r>
            <a:endParaRPr lang="nl-NL" sz="1600" dirty="0"/>
          </a:p>
          <a:p>
            <a:r>
              <a:rPr lang="en-US" sz="1600" dirty="0"/>
              <a:t>1982: first genetically engineered drug. </a:t>
            </a:r>
            <a:endParaRPr lang="nl-NL" sz="1600" dirty="0"/>
          </a:p>
          <a:p>
            <a:r>
              <a:rPr lang="en-US" sz="1600" dirty="0"/>
              <a:t>1983: technique for multiplying rapidly snippets of DNA.</a:t>
            </a:r>
            <a:endParaRPr lang="nl-NL" sz="1600" dirty="0"/>
          </a:p>
          <a:p>
            <a:r>
              <a:rPr lang="en-US" sz="1600" dirty="0"/>
              <a:t>1985: genetic sequence of HIV established.</a:t>
            </a:r>
            <a:endParaRPr lang="nl-NL" sz="1600" dirty="0"/>
          </a:p>
          <a:p>
            <a:r>
              <a:rPr lang="en-US" sz="1600" dirty="0"/>
              <a:t>1986: automatic DNA sequencers; first genetically engineered vaccine for humans (hepatitis).</a:t>
            </a:r>
            <a:endParaRPr lang="nl-NL" sz="1600" dirty="0"/>
          </a:p>
          <a:p>
            <a:r>
              <a:rPr lang="en-US" sz="1600" dirty="0"/>
              <a:t>1988: first patent for genetically altered animal (a mouse that is highly susceptible to breast cancer).</a:t>
            </a:r>
            <a:endParaRPr lang="nl-NL" sz="1600" dirty="0"/>
          </a:p>
          <a:p>
            <a:r>
              <a:rPr lang="en-US" sz="1600" dirty="0"/>
              <a:t>1989: first genetic screening test on embryos.</a:t>
            </a:r>
            <a:endParaRPr lang="nl-NL" sz="1600" dirty="0"/>
          </a:p>
          <a:p>
            <a:r>
              <a:rPr lang="en-US" sz="1600" dirty="0"/>
              <a:t>1993: first cloning of human embryos.</a:t>
            </a:r>
            <a:endParaRPr lang="nl-NL" sz="1600" dirty="0"/>
          </a:p>
          <a:p>
            <a:r>
              <a:rPr lang="en-US" sz="1600" dirty="0"/>
              <a:t>1994: first genetically modified food product on the market (tomato) </a:t>
            </a:r>
            <a:r>
              <a:rPr lang="en-US" sz="1600" dirty="0">
                <a:sym typeface="Wingdings"/>
              </a:rPr>
              <a:t></a:t>
            </a:r>
            <a:r>
              <a:rPr lang="en-US" sz="1600" dirty="0"/>
              <a:t> start of agricultural crop breeding.</a:t>
            </a:r>
            <a:endParaRPr lang="nl-NL" sz="1600" dirty="0"/>
          </a:p>
          <a:p>
            <a:r>
              <a:rPr lang="en-US" sz="1600" dirty="0"/>
              <a:t>1996: cloned sheep Dolly.</a:t>
            </a:r>
            <a:endParaRPr lang="nl-NL" sz="1600" dirty="0"/>
          </a:p>
          <a:p>
            <a:r>
              <a:rPr lang="en-US" sz="1600" dirty="0"/>
              <a:t>2002: house cat cloned.</a:t>
            </a:r>
          </a:p>
          <a:p>
            <a:r>
              <a:rPr lang="en-US" sz="1600" dirty="0"/>
              <a:t>2015: CRISPR-</a:t>
            </a:r>
            <a:r>
              <a:rPr lang="en-US" sz="1600" dirty="0" err="1"/>
              <a:t>Cas</a:t>
            </a:r>
            <a:r>
              <a:rPr lang="en-US" sz="1600" dirty="0"/>
              <a:t> (clustered regularly interspaced short palindromic repeat: ‘genetic surgery’ or ‘gene-editing’, that is replacing pieces of DNA at certain spots on a chromosome with other ones in order to ‘repair’  ‘defect’ genes.</a:t>
            </a:r>
            <a:endParaRPr lang="nl-NL" sz="1600" dirty="0"/>
          </a:p>
          <a:p>
            <a:endParaRPr lang="nl-NL" sz="1400" dirty="0"/>
          </a:p>
          <a:p>
            <a:endParaRPr lang="nl-NL" sz="1400" dirty="0"/>
          </a:p>
        </p:txBody>
      </p:sp>
    </p:spTree>
    <p:extLst>
      <p:ext uri="{BB962C8B-B14F-4D97-AF65-F5344CB8AC3E}">
        <p14:creationId xmlns:p14="http://schemas.microsoft.com/office/powerpoint/2010/main" val="3512007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1970-2000: </a:t>
            </a:r>
            <a:r>
              <a:rPr lang="nl-NL" b="1" dirty="0" err="1"/>
              <a:t>rising</a:t>
            </a:r>
            <a:r>
              <a:rPr lang="nl-NL" b="1" dirty="0"/>
              <a:t> </a:t>
            </a:r>
            <a:r>
              <a:rPr lang="nl-NL" b="1" dirty="0" err="1"/>
              <a:t>expectations</a:t>
            </a:r>
            <a:r>
              <a:rPr lang="nl-NL" dirty="0"/>
              <a:t> </a:t>
            </a:r>
          </a:p>
        </p:txBody>
      </p:sp>
      <p:sp>
        <p:nvSpPr>
          <p:cNvPr id="3" name="Content Placeholder 2"/>
          <p:cNvSpPr>
            <a:spLocks noGrp="1"/>
          </p:cNvSpPr>
          <p:nvPr>
            <p:ph idx="1"/>
          </p:nvPr>
        </p:nvSpPr>
        <p:spPr/>
        <p:txBody>
          <a:bodyPr>
            <a:noAutofit/>
          </a:bodyPr>
          <a:lstStyle/>
          <a:p>
            <a:pPr marL="0" indent="0">
              <a:buNone/>
            </a:pPr>
            <a:r>
              <a:rPr lang="en-US" sz="1800" b="1" dirty="0"/>
              <a:t>Optimism about genetic engineering: man taking his evolution in his own hands?</a:t>
            </a:r>
          </a:p>
          <a:p>
            <a:pPr>
              <a:buFontTx/>
              <a:buChar char="-"/>
            </a:pPr>
            <a:r>
              <a:rPr lang="en-US" sz="1800" b="1" dirty="0"/>
              <a:t>Curing diseases</a:t>
            </a:r>
            <a:r>
              <a:rPr lang="en-US" sz="1800" dirty="0"/>
              <a:t> through manipulating (‘repairing’) and replacing ‘defective’ genes as well as the fabrication of medication which was tailored to individual genotypes. </a:t>
            </a:r>
          </a:p>
          <a:p>
            <a:pPr>
              <a:buFontTx/>
              <a:buChar char="-"/>
            </a:pPr>
            <a:r>
              <a:rPr lang="en-US" sz="1800" b="1" dirty="0"/>
              <a:t>Preventing diseases and disorders</a:t>
            </a:r>
            <a:r>
              <a:rPr lang="en-US" sz="1800" dirty="0"/>
              <a:t> through genetic screening and counseling in order to detect hereditary diseases and health risks (aborting fetuses with genetic abnormalities and selecting a healthy ‘low-risk’ embryo’s in IFV; genetic screening of newly born babies and taking precautionary measures in order to control the actual manifestation of a pathological disposition).</a:t>
            </a:r>
          </a:p>
          <a:p>
            <a:pPr>
              <a:buFontTx/>
              <a:buChar char="-"/>
            </a:pPr>
            <a:r>
              <a:rPr lang="en-US" sz="1800" b="1" dirty="0"/>
              <a:t>Counteracting the aging-process and postponing death</a:t>
            </a:r>
            <a:r>
              <a:rPr lang="en-US" sz="1800" dirty="0"/>
              <a:t>, for example through using stem cells from embryos or donor-animals (xenotransplantation) for the fabrication or regeneration of tissues and organs and transplanting them. </a:t>
            </a:r>
          </a:p>
          <a:p>
            <a:pPr>
              <a:buFontTx/>
              <a:buChar char="-"/>
            </a:pPr>
            <a:r>
              <a:rPr lang="en-US" sz="1800" b="1" dirty="0"/>
              <a:t>Enhancing physical and mental features</a:t>
            </a:r>
            <a:r>
              <a:rPr lang="en-US" sz="1800" dirty="0"/>
              <a:t> of human beings, for example through selecting embryos with a particular genome (‘designer babies’) and germ line therapy (correcting genetic defects in embryos in vitro in order to prevent diseases and disorders and select features in future generations). </a:t>
            </a:r>
            <a:endParaRPr lang="nl-NL" sz="1800" dirty="0"/>
          </a:p>
          <a:p>
            <a:endParaRPr lang="nl-NL" dirty="0"/>
          </a:p>
        </p:txBody>
      </p:sp>
    </p:spTree>
    <p:extLst>
      <p:ext uri="{BB962C8B-B14F-4D97-AF65-F5344CB8AC3E}">
        <p14:creationId xmlns:p14="http://schemas.microsoft.com/office/powerpoint/2010/main" val="74705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262" y="274638"/>
            <a:ext cx="8190538" cy="562074"/>
          </a:xfrm>
        </p:spPr>
        <p:txBody>
          <a:bodyPr>
            <a:normAutofit fontScale="90000"/>
          </a:bodyPr>
          <a:lstStyle/>
          <a:p>
            <a:pPr lvl="0"/>
            <a:r>
              <a:rPr lang="en-US" sz="3200" b="1" dirty="0"/>
              <a:t>‘</a:t>
            </a:r>
            <a:r>
              <a:rPr lang="en-US" sz="3200" b="1" dirty="0" err="1"/>
              <a:t>Unesco</a:t>
            </a:r>
            <a:r>
              <a:rPr lang="en-US" sz="3200" b="1" dirty="0"/>
              <a:t> man’ </a:t>
            </a:r>
            <a:r>
              <a:rPr lang="en-US" sz="3200" b="1" dirty="0">
                <a:sym typeface="Wingdings"/>
              </a:rPr>
              <a:t></a:t>
            </a:r>
            <a:r>
              <a:rPr lang="en-US" sz="3200" b="1" dirty="0"/>
              <a:t> naturalist man</a:t>
            </a:r>
            <a:br>
              <a:rPr lang="nl-NL" sz="3200" dirty="0"/>
            </a:br>
            <a:r>
              <a:rPr lang="en-US" sz="3200" b="1" dirty="0"/>
              <a:t>nurture </a:t>
            </a:r>
            <a:r>
              <a:rPr lang="en-US" sz="3200" b="1" dirty="0">
                <a:sym typeface="Wingdings" panose="05000000000000000000" pitchFamily="2" charset="2"/>
              </a:rPr>
              <a:t></a:t>
            </a:r>
            <a:r>
              <a:rPr lang="en-US" sz="3200" b="1" dirty="0"/>
              <a:t> nature</a:t>
            </a:r>
            <a:endParaRPr lang="nl-NL" sz="3200" b="1" dirty="0"/>
          </a:p>
        </p:txBody>
      </p:sp>
      <p:sp>
        <p:nvSpPr>
          <p:cNvPr id="3" name="Content Placeholder 2"/>
          <p:cNvSpPr>
            <a:spLocks noGrp="1"/>
          </p:cNvSpPr>
          <p:nvPr>
            <p:ph idx="1"/>
          </p:nvPr>
        </p:nvSpPr>
        <p:spPr>
          <a:xfrm>
            <a:off x="395536" y="1340768"/>
            <a:ext cx="8291264" cy="5517232"/>
          </a:xfrm>
        </p:spPr>
        <p:txBody>
          <a:bodyPr>
            <a:noAutofit/>
          </a:bodyPr>
          <a:lstStyle/>
          <a:p>
            <a:pPr marL="0" indent="0">
              <a:buNone/>
            </a:pPr>
            <a:r>
              <a:rPr lang="en-US" sz="1800" dirty="0"/>
              <a:t>1950s-1970s: </a:t>
            </a:r>
            <a:r>
              <a:rPr lang="en-US" sz="1800" b="1" dirty="0"/>
              <a:t>‘</a:t>
            </a:r>
            <a:r>
              <a:rPr lang="en-US" sz="1800" b="1" dirty="0" err="1"/>
              <a:t>Unesco</a:t>
            </a:r>
            <a:r>
              <a:rPr lang="en-US" sz="1800" b="1" dirty="0"/>
              <a:t> man’ </a:t>
            </a:r>
            <a:r>
              <a:rPr lang="en-US" sz="1800" dirty="0"/>
              <a:t>(reaction against eugenic and racist atrocities): </a:t>
            </a:r>
          </a:p>
          <a:p>
            <a:pPr>
              <a:buFontTx/>
              <a:buChar char="-"/>
            </a:pPr>
            <a:r>
              <a:rPr lang="en-US" sz="1800" dirty="0"/>
              <a:t>human beings not determined by biological nature, but shaped by social and cultural environment as well as upbringing and education;</a:t>
            </a:r>
          </a:p>
          <a:p>
            <a:pPr>
              <a:buFontTx/>
              <a:buChar char="-"/>
            </a:pPr>
            <a:r>
              <a:rPr lang="en-US" sz="1800" dirty="0"/>
              <a:t>human beings, although very diverse in their ways of life, fundamentally equal in worth, dignity and rights, and different from animals;</a:t>
            </a:r>
          </a:p>
          <a:p>
            <a:pPr>
              <a:buFontTx/>
              <a:buChar char="-"/>
            </a:pPr>
            <a:r>
              <a:rPr lang="en-US" sz="1800" dirty="0"/>
              <a:t>social and cultural life </a:t>
            </a:r>
            <a:r>
              <a:rPr lang="en-US" sz="1800" dirty="0">
                <a:sym typeface="Wingdings" panose="05000000000000000000" pitchFamily="2" charset="2"/>
              </a:rPr>
              <a:t> biological nature (anti-reductionism).</a:t>
            </a:r>
            <a:endParaRPr lang="en-US" sz="1800" dirty="0"/>
          </a:p>
          <a:p>
            <a:pPr marL="0" indent="0">
              <a:buNone/>
            </a:pPr>
            <a:endParaRPr lang="en-US" sz="1800" dirty="0"/>
          </a:p>
          <a:p>
            <a:pPr marL="0" indent="0">
              <a:buNone/>
            </a:pPr>
            <a:r>
              <a:rPr lang="en-US" sz="1800" dirty="0"/>
              <a:t>1980s-1990s: genetics + evolution theory = </a:t>
            </a:r>
            <a:r>
              <a:rPr lang="en-US" sz="1800" b="1" dirty="0"/>
              <a:t>sociobiology</a:t>
            </a:r>
            <a:r>
              <a:rPr lang="en-US" sz="1800" dirty="0"/>
              <a:t> and </a:t>
            </a:r>
            <a:r>
              <a:rPr lang="en-US" sz="1800" b="1" dirty="0"/>
              <a:t>evolutionary psychology</a:t>
            </a:r>
            <a:r>
              <a:rPr lang="en-US" sz="1800" dirty="0"/>
              <a:t> </a:t>
            </a:r>
          </a:p>
          <a:p>
            <a:pPr marL="0" indent="0">
              <a:buNone/>
            </a:pPr>
            <a:r>
              <a:rPr lang="en-US" sz="1800" dirty="0">
                <a:sym typeface="Wingdings" panose="05000000000000000000" pitchFamily="2" charset="2"/>
              </a:rPr>
              <a:t> </a:t>
            </a:r>
            <a:r>
              <a:rPr lang="en-US" sz="1800" b="1" dirty="0"/>
              <a:t>Naturalist man:</a:t>
            </a:r>
          </a:p>
          <a:p>
            <a:pPr>
              <a:buFontTx/>
              <a:buChar char="-"/>
            </a:pPr>
            <a:r>
              <a:rPr lang="en-US" sz="1800" dirty="0"/>
              <a:t>human beings determined by their innate genetic nature as it has evolved in evolution and human behavior compared to animal behavior </a:t>
            </a:r>
            <a:r>
              <a:rPr lang="en-US" sz="1800" dirty="0">
                <a:sym typeface="Wingdings" panose="05000000000000000000" pitchFamily="2" charset="2"/>
              </a:rPr>
              <a:t> </a:t>
            </a:r>
            <a:r>
              <a:rPr lang="en-US" sz="1800" dirty="0"/>
              <a:t>natural explanation of behaviors and social and cultural patterns (from selfishness, aggression, crime and war, sexuality and rape to intelligence, the choice of partners, difference between the sexes, altruism, sociability and morality);</a:t>
            </a:r>
          </a:p>
          <a:p>
            <a:pPr>
              <a:buFontTx/>
              <a:buChar char="-"/>
            </a:pPr>
            <a:r>
              <a:rPr lang="en-US" sz="1800" dirty="0"/>
              <a:t>human beings as not essentially equal;</a:t>
            </a:r>
          </a:p>
          <a:p>
            <a:pPr>
              <a:buFontTx/>
              <a:buChar char="-"/>
            </a:pPr>
            <a:r>
              <a:rPr lang="en-US" sz="1800" dirty="0"/>
              <a:t>social and cultural life largely determined by man’s biological make-up (reductionism).</a:t>
            </a:r>
            <a:endParaRPr lang="nl-NL" sz="1800" dirty="0"/>
          </a:p>
        </p:txBody>
      </p:sp>
      <p:sp>
        <p:nvSpPr>
          <p:cNvPr id="4" name="Up-Down Arrow 3"/>
          <p:cNvSpPr/>
          <p:nvPr/>
        </p:nvSpPr>
        <p:spPr>
          <a:xfrm>
            <a:off x="124931" y="2820924"/>
            <a:ext cx="316750"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04499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200" b="1" dirty="0" err="1"/>
              <a:t>Undermining</a:t>
            </a:r>
            <a:r>
              <a:rPr lang="nl-NL" sz="3200" b="1" dirty="0"/>
              <a:t> of</a:t>
            </a:r>
            <a:r>
              <a:rPr lang="nl-NL" sz="3200" dirty="0"/>
              <a:t> </a:t>
            </a:r>
            <a:r>
              <a:rPr lang="en-US" sz="3200" b="1" dirty="0"/>
              <a:t>the essentialist-reductionist interpretation of genetics </a:t>
            </a:r>
            <a:r>
              <a:rPr lang="nl-NL" sz="3200" b="1" dirty="0"/>
              <a:t>(1)</a:t>
            </a:r>
            <a:endParaRPr lang="nl-NL" sz="32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Critical biologists (Rose, </a:t>
            </a:r>
            <a:r>
              <a:rPr lang="en-US" dirty="0" err="1"/>
              <a:t>Lewontin</a:t>
            </a:r>
            <a:r>
              <a:rPr lang="en-US" dirty="0"/>
              <a:t>, </a:t>
            </a:r>
            <a:r>
              <a:rPr lang="en-US" dirty="0" err="1"/>
              <a:t>Kamin</a:t>
            </a:r>
            <a:r>
              <a:rPr lang="en-US" dirty="0"/>
              <a:t>, Gould):</a:t>
            </a:r>
          </a:p>
          <a:p>
            <a:pPr marL="0" indent="0">
              <a:buNone/>
            </a:pPr>
            <a:endParaRPr lang="nl-NL" dirty="0"/>
          </a:p>
          <a:p>
            <a:pPr lvl="0"/>
            <a:r>
              <a:rPr lang="en-US" dirty="0"/>
              <a:t>Life cannot be analytically reduced to phenomena at the molecular level: genetics fails to explain the life of the organism as a whole.</a:t>
            </a:r>
            <a:endParaRPr lang="nl-NL" dirty="0"/>
          </a:p>
          <a:p>
            <a:pPr lvl="0"/>
            <a:r>
              <a:rPr lang="en-US" dirty="0"/>
              <a:t>The psychological, social and cultural facets of man cannot be reduced to nature and fully explained in biological-evolutionary terms.</a:t>
            </a:r>
            <a:endParaRPr lang="nl-NL" dirty="0"/>
          </a:p>
          <a:p>
            <a:pPr lvl="0"/>
            <a:r>
              <a:rPr lang="en-US" dirty="0"/>
              <a:t>The naturalist fallacy and </a:t>
            </a:r>
            <a:r>
              <a:rPr lang="en-US" dirty="0">
                <a:sym typeface="Wingdings" panose="05000000000000000000" pitchFamily="2" charset="2"/>
              </a:rPr>
              <a:t>(rightist) </a:t>
            </a:r>
            <a:r>
              <a:rPr lang="en-US" dirty="0"/>
              <a:t>political bias of </a:t>
            </a:r>
            <a:r>
              <a:rPr lang="en-US" dirty="0" err="1"/>
              <a:t>sociobiologists</a:t>
            </a:r>
            <a:r>
              <a:rPr lang="en-US" dirty="0"/>
              <a:t> and evolutionary psychologists. </a:t>
            </a:r>
          </a:p>
          <a:p>
            <a:pPr lvl="0">
              <a:buFont typeface="Wingdings"/>
              <a:buChar char="à"/>
            </a:pPr>
            <a:r>
              <a:rPr lang="en-US" dirty="0">
                <a:sym typeface="Wingdings" panose="05000000000000000000" pitchFamily="2" charset="2"/>
              </a:rPr>
              <a:t>confusing ‘facts’ about human nature and </a:t>
            </a:r>
            <a:r>
              <a:rPr lang="en-US" dirty="0"/>
              <a:t>what man ought to be or to do.</a:t>
            </a:r>
          </a:p>
          <a:p>
            <a:pPr lvl="0">
              <a:buFont typeface="Wingdings"/>
              <a:buChar char="à"/>
            </a:pPr>
            <a:r>
              <a:rPr lang="en-US" dirty="0"/>
              <a:t>sociobiology and evolutionary psychology serving the purpose of justifying and defending liberal-capitalist society, its individualistic and competitive ethos and its social-economic inequalities (‘biological Thatcherism and </a:t>
            </a:r>
            <a:r>
              <a:rPr lang="en-US" dirty="0" err="1"/>
              <a:t>Reaganism</a:t>
            </a:r>
            <a:r>
              <a:rPr lang="en-US" dirty="0"/>
              <a:t>’).</a:t>
            </a:r>
          </a:p>
          <a:p>
            <a:pPr lvl="0">
              <a:buFont typeface="Wingdings"/>
              <a:buChar char="à"/>
            </a:pPr>
            <a:endParaRPr lang="nl-NL" dirty="0"/>
          </a:p>
        </p:txBody>
      </p:sp>
    </p:spTree>
    <p:extLst>
      <p:ext uri="{BB962C8B-B14F-4D97-AF65-F5344CB8AC3E}">
        <p14:creationId xmlns:p14="http://schemas.microsoft.com/office/powerpoint/2010/main" val="3527535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nl-NL" sz="3200" b="1" dirty="0" err="1"/>
              <a:t>Undermining</a:t>
            </a:r>
            <a:r>
              <a:rPr lang="nl-NL" sz="3200" b="1" dirty="0"/>
              <a:t> of</a:t>
            </a:r>
            <a:r>
              <a:rPr lang="nl-NL" sz="3200" dirty="0"/>
              <a:t> </a:t>
            </a:r>
            <a:r>
              <a:rPr lang="en-US" sz="3200" b="1" dirty="0"/>
              <a:t>the essentialist-reductionist interpretation of genetics </a:t>
            </a:r>
            <a:r>
              <a:rPr lang="nl-NL" sz="3200" b="1" dirty="0"/>
              <a:t>(2)</a:t>
            </a:r>
            <a:endParaRPr lang="nl-NL" sz="3200" dirty="0"/>
          </a:p>
        </p:txBody>
      </p:sp>
      <p:sp>
        <p:nvSpPr>
          <p:cNvPr id="3" name="Content Placeholder 2"/>
          <p:cNvSpPr>
            <a:spLocks noGrp="1"/>
          </p:cNvSpPr>
          <p:nvPr>
            <p:ph idx="1"/>
          </p:nvPr>
        </p:nvSpPr>
        <p:spPr>
          <a:xfrm>
            <a:off x="467544" y="1124744"/>
            <a:ext cx="8229600" cy="4525963"/>
          </a:xfrm>
        </p:spPr>
        <p:txBody>
          <a:bodyPr>
            <a:noAutofit/>
          </a:bodyPr>
          <a:lstStyle/>
          <a:p>
            <a:pPr marL="0" indent="0">
              <a:buNone/>
            </a:pPr>
            <a:r>
              <a:rPr lang="en-US" sz="1800" dirty="0"/>
              <a:t>Genetic research does not sustain genetic determinism </a:t>
            </a:r>
            <a:r>
              <a:rPr lang="en-US" sz="1800" dirty="0">
                <a:sym typeface="Wingdings" panose="05000000000000000000" pitchFamily="2" charset="2"/>
              </a:rPr>
              <a:t> T</a:t>
            </a:r>
            <a:r>
              <a:rPr lang="en-US" sz="1800" dirty="0"/>
              <a:t>he more is known about genes and their relation to the </a:t>
            </a:r>
            <a:r>
              <a:rPr lang="en-US" sz="1800" dirty="0" err="1"/>
              <a:t>fenotype</a:t>
            </a:r>
            <a:r>
              <a:rPr lang="en-US" sz="1800" dirty="0"/>
              <a:t>, the more their complexity is realized.</a:t>
            </a:r>
            <a:endParaRPr lang="nl-NL" sz="1800" dirty="0"/>
          </a:p>
          <a:p>
            <a:r>
              <a:rPr lang="en-US" sz="1800" b="1" dirty="0"/>
              <a:t>No singular, one-to-one and unidirectional relation</a:t>
            </a:r>
            <a:r>
              <a:rPr lang="en-US" sz="1800" dirty="0"/>
              <a:t> of genes and the features of organisms; genes are not distinct units each of which code for a single protein.</a:t>
            </a:r>
          </a:p>
          <a:p>
            <a:r>
              <a:rPr lang="en-US" sz="1800" dirty="0"/>
              <a:t>Most features/disorders of organisms cannot be traced back to a particular gene but depends on </a:t>
            </a:r>
            <a:r>
              <a:rPr lang="en-US" sz="1800" b="1" dirty="0"/>
              <a:t>complicated interactions</a:t>
            </a:r>
            <a:r>
              <a:rPr lang="en-US" sz="1800" dirty="0"/>
              <a:t> between several different genes and RNA; most phenotypic features require many different genes, and most genes affect more than one feature.</a:t>
            </a:r>
            <a:endParaRPr lang="nl-NL" sz="1800" dirty="0"/>
          </a:p>
          <a:p>
            <a:r>
              <a:rPr lang="en-US" sz="1800" b="1" dirty="0"/>
              <a:t>Not all genes display the same level of activity</a:t>
            </a:r>
            <a:r>
              <a:rPr lang="en-US" sz="1800" dirty="0"/>
              <a:t> (gene expression) depending on the specific cells which make up body-part or organs: some are ‘switched on’ and others are ‘switched off’ or they are ‘loud’ or ‘silent’ and the complex biochemical (supporting, conditioning, regulative and triggering) functions of ‘junk-DNA’. </a:t>
            </a:r>
          </a:p>
          <a:p>
            <a:r>
              <a:rPr lang="en-US" sz="1800" dirty="0"/>
              <a:t>The operation of genes depends on the cellular and wider organic environment and is conditioned by </a:t>
            </a:r>
            <a:r>
              <a:rPr lang="en-US" sz="1800" b="1" dirty="0"/>
              <a:t>dynamic adjusting feedback processes</a:t>
            </a:r>
            <a:r>
              <a:rPr lang="en-US" sz="1800" dirty="0"/>
              <a:t> triggered by other, self-regulating organic processes which are influenced by environmental factors on different levels and which develop in time </a:t>
            </a:r>
            <a:r>
              <a:rPr lang="en-US" sz="1800" dirty="0">
                <a:sym typeface="Wingdings" panose="05000000000000000000" pitchFamily="2" charset="2"/>
              </a:rPr>
              <a:t> </a:t>
            </a:r>
            <a:r>
              <a:rPr lang="en-US" sz="1800" b="1" dirty="0"/>
              <a:t>epigenetics</a:t>
            </a:r>
            <a:r>
              <a:rPr lang="en-US" sz="1800" dirty="0"/>
              <a:t>:</a:t>
            </a:r>
            <a:r>
              <a:rPr lang="en-US" sz="1800" dirty="0">
                <a:sym typeface="Wingdings" panose="05000000000000000000" pitchFamily="2" charset="2"/>
              </a:rPr>
              <a:t> </a:t>
            </a:r>
            <a:r>
              <a:rPr lang="en-US" sz="1800" dirty="0"/>
              <a:t>the webs of interactions between genes and the multiple and multilevel physical and chemical organic processes within organisms and between the organism and its environment, all of which result in </a:t>
            </a:r>
            <a:r>
              <a:rPr lang="en-US" sz="1800" b="1" dirty="0"/>
              <a:t>irreducible ‘emergent properties’</a:t>
            </a:r>
            <a:r>
              <a:rPr lang="en-US" sz="1800" dirty="0"/>
              <a:t>.</a:t>
            </a:r>
            <a:endParaRPr lang="nl-NL" sz="1800" dirty="0"/>
          </a:p>
          <a:p>
            <a:pPr marL="0" indent="0">
              <a:buNone/>
            </a:pPr>
            <a:endParaRPr lang="nl-NL" dirty="0"/>
          </a:p>
        </p:txBody>
      </p:sp>
    </p:spTree>
    <p:extLst>
      <p:ext uri="{BB962C8B-B14F-4D97-AF65-F5344CB8AC3E}">
        <p14:creationId xmlns:p14="http://schemas.microsoft.com/office/powerpoint/2010/main" val="134146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sz="3600" b="1" dirty="0" err="1"/>
              <a:t>Undermining</a:t>
            </a:r>
            <a:r>
              <a:rPr lang="nl-NL" sz="3600" b="1" dirty="0"/>
              <a:t> of</a:t>
            </a:r>
            <a:r>
              <a:rPr lang="nl-NL" sz="3600" dirty="0"/>
              <a:t> </a:t>
            </a:r>
            <a:r>
              <a:rPr lang="en-US" sz="3600" b="1" dirty="0"/>
              <a:t>the essentialist-reductionist interpretation of genetics </a:t>
            </a:r>
            <a:r>
              <a:rPr lang="nl-NL" sz="3600" b="1" dirty="0"/>
              <a:t>(3)</a:t>
            </a:r>
            <a:endParaRPr lang="nl-NL" sz="3600" dirty="0"/>
          </a:p>
        </p:txBody>
      </p:sp>
      <p:sp>
        <p:nvSpPr>
          <p:cNvPr id="3" name="Content Placeholder 2"/>
          <p:cNvSpPr>
            <a:spLocks noGrp="1"/>
          </p:cNvSpPr>
          <p:nvPr>
            <p:ph idx="1"/>
          </p:nvPr>
        </p:nvSpPr>
        <p:spPr/>
        <p:txBody>
          <a:bodyPr>
            <a:noAutofit/>
          </a:bodyPr>
          <a:lstStyle/>
          <a:p>
            <a:pPr marL="0" indent="0">
              <a:buNone/>
            </a:pPr>
            <a:r>
              <a:rPr lang="en-US" sz="1800" dirty="0"/>
              <a:t>Utopian hopes (as well as dystopian fears) about the potential of designing life through biotechnologies and its far-reaching consequences have been overrated. </a:t>
            </a:r>
          </a:p>
          <a:p>
            <a:pPr marL="0" indent="0">
              <a:buNone/>
            </a:pPr>
            <a:r>
              <a:rPr lang="en-US" sz="1800" dirty="0"/>
              <a:t>Many biotechnical hopes and claims in the field of genetics have not fully materialized </a:t>
            </a:r>
            <a:r>
              <a:rPr lang="en-US" sz="1800" dirty="0">
                <a:sym typeface="Wingdings" panose="05000000000000000000" pitchFamily="2" charset="2"/>
              </a:rPr>
              <a:t> </a:t>
            </a:r>
            <a:r>
              <a:rPr lang="en-US" sz="1800" b="1" dirty="0"/>
              <a:t>downsides, side effects and disappointments</a:t>
            </a:r>
            <a:r>
              <a:rPr lang="en-US" sz="1800" dirty="0"/>
              <a:t>:</a:t>
            </a:r>
          </a:p>
          <a:p>
            <a:pPr>
              <a:buFontTx/>
              <a:buChar char="-"/>
            </a:pPr>
            <a:r>
              <a:rPr lang="en-US" sz="1800" dirty="0"/>
              <a:t>So far, no revolutionary turning point in the treatment or prevention of diseases </a:t>
            </a:r>
            <a:r>
              <a:rPr lang="en-US" sz="1800" dirty="0">
                <a:sym typeface="Wingdings" panose="05000000000000000000" pitchFamily="2" charset="2"/>
              </a:rPr>
              <a:t> </a:t>
            </a:r>
            <a:r>
              <a:rPr lang="en-US" sz="1800" dirty="0"/>
              <a:t>no direct link between genes and illnesses, and lack of successful genetic treatment possibilities.</a:t>
            </a:r>
          </a:p>
          <a:p>
            <a:pPr>
              <a:buFontTx/>
              <a:buChar char="-"/>
            </a:pPr>
            <a:r>
              <a:rPr lang="en-US" sz="1800" dirty="0"/>
              <a:t>The difficulties to design life: compare Boeing 747 airplane (50.000 kinds of parts and 6 million components) and relatively simple cell (millions of moving parts, more than 6300 kinds of genetic parts and unknown numbers of chemical substances) and a human body and brain (1000 trillion cells, millions of microbes, 100 billion different neurons and 100 trillion synapses connecting them).</a:t>
            </a:r>
          </a:p>
          <a:p>
            <a:pPr>
              <a:buFontTx/>
              <a:buChar char="-"/>
            </a:pPr>
            <a:r>
              <a:rPr lang="en-US" sz="1800" dirty="0"/>
              <a:t>The difficulty to make the most simple, self-regulating form of life, a bacteria. </a:t>
            </a:r>
          </a:p>
          <a:p>
            <a:pPr>
              <a:buFontTx/>
              <a:buChar char="-"/>
            </a:pPr>
            <a:r>
              <a:rPr lang="en-US" sz="1800" dirty="0"/>
              <a:t>The difficulty of growing living tissues and complete organs in vitro. </a:t>
            </a:r>
          </a:p>
          <a:p>
            <a:pPr>
              <a:buFontTx/>
              <a:buChar char="-"/>
            </a:pPr>
            <a:r>
              <a:rPr lang="en-US" sz="1800" dirty="0"/>
              <a:t>The difficulty of cloning: trial and error, defects and illnesses and premature death; producing a healthy, normal functioning living clone still very challenging. </a:t>
            </a:r>
            <a:endParaRPr lang="nl-NL" sz="1800" dirty="0"/>
          </a:p>
        </p:txBody>
      </p:sp>
    </p:spTree>
    <p:extLst>
      <p:ext uri="{BB962C8B-B14F-4D97-AF65-F5344CB8AC3E}">
        <p14:creationId xmlns:p14="http://schemas.microsoft.com/office/powerpoint/2010/main" val="84814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301608" cy="620688"/>
          </a:xfrm>
        </p:spPr>
        <p:txBody>
          <a:bodyPr>
            <a:normAutofit fontScale="90000"/>
          </a:bodyPr>
          <a:lstStyle/>
          <a:p>
            <a:br>
              <a:rPr lang="en-US" b="1" dirty="0"/>
            </a:br>
            <a:r>
              <a:rPr lang="en-US" sz="3100" b="1" dirty="0"/>
              <a:t>A holist, interactive, and dynamic view in genetics </a:t>
            </a:r>
            <a:br>
              <a:rPr lang="nl-NL" sz="3100" dirty="0"/>
            </a:br>
            <a:endParaRPr lang="nl-NL" sz="3100" dirty="0"/>
          </a:p>
        </p:txBody>
      </p:sp>
      <p:sp>
        <p:nvSpPr>
          <p:cNvPr id="3" name="Content Placeholder 2"/>
          <p:cNvSpPr>
            <a:spLocks noGrp="1"/>
          </p:cNvSpPr>
          <p:nvPr>
            <p:ph idx="1"/>
          </p:nvPr>
        </p:nvSpPr>
        <p:spPr>
          <a:xfrm>
            <a:off x="323528" y="692696"/>
            <a:ext cx="8301608" cy="4669979"/>
          </a:xfrm>
        </p:spPr>
        <p:txBody>
          <a:bodyPr>
            <a:noAutofit/>
          </a:bodyPr>
          <a:lstStyle/>
          <a:p>
            <a:pPr lvl="0"/>
            <a:r>
              <a:rPr lang="en-US" sz="2000" b="1" dirty="0"/>
              <a:t>Holism:</a:t>
            </a:r>
            <a:r>
              <a:rPr lang="en-US" sz="2000" dirty="0"/>
              <a:t> an organism is more than just the sum of physical and chemical processes controlled by genes </a:t>
            </a:r>
            <a:r>
              <a:rPr lang="en-US" sz="2000" dirty="0">
                <a:sym typeface="Wingdings" panose="05000000000000000000" pitchFamily="2" charset="2"/>
              </a:rPr>
              <a:t> G</a:t>
            </a:r>
            <a:r>
              <a:rPr lang="en-US" sz="2000" dirty="0"/>
              <a:t>enes embedded in the self-organizing, self-regulating complexity of living systems, which evolve in time and space and which are inseparable from the wider environment; genetics does not exclude nurture.</a:t>
            </a:r>
            <a:endParaRPr lang="nl-NL" sz="2000" dirty="0"/>
          </a:p>
          <a:p>
            <a:pPr lvl="0"/>
            <a:r>
              <a:rPr lang="en-US" sz="2000" b="1" dirty="0"/>
              <a:t>Interactionism</a:t>
            </a:r>
            <a:r>
              <a:rPr lang="en-US" sz="2000" dirty="0"/>
              <a:t>: the relationship between the genes and other levels of the organism should be understood in terms of multiple reciprocal and circular influences and feedback mechanisms </a:t>
            </a:r>
            <a:r>
              <a:rPr lang="en-US" sz="2000" dirty="0">
                <a:sym typeface="Wingdings" panose="05000000000000000000" pitchFamily="2" charset="2"/>
              </a:rPr>
              <a:t> O</a:t>
            </a:r>
            <a:r>
              <a:rPr lang="en-US" sz="2000" dirty="0"/>
              <a:t>rganic phenomenon on a higher level than the genes as emergent properties which are irreducible to genes and can only be understood on that higher, organic level, while the genes develop new features because they are embedded in the whole </a:t>
            </a:r>
            <a:r>
              <a:rPr lang="en-US" sz="2000" dirty="0">
                <a:sym typeface="Wingdings" panose="05000000000000000000" pitchFamily="2" charset="2"/>
              </a:rPr>
              <a:t></a:t>
            </a:r>
            <a:r>
              <a:rPr lang="en-US" sz="2000" dirty="0"/>
              <a:t> The working of the genes is as much influenced and modified by all conditions around them as the other way around.</a:t>
            </a:r>
            <a:endParaRPr lang="nl-NL" sz="2000" dirty="0"/>
          </a:p>
          <a:p>
            <a:pPr lvl="0"/>
            <a:r>
              <a:rPr lang="en-US" sz="2000" b="1" dirty="0"/>
              <a:t>Dynamic and adaptive life processes</a:t>
            </a:r>
            <a:r>
              <a:rPr lang="en-US" sz="2000" dirty="0"/>
              <a:t> are intermediate systems between innate characteristics and environmental influences on different levels of the organism. DNA and m-RNA which are triggered by genes are completely inert if these chemicals are not in a cell: their functioning depends on a living environment as a total organic system. </a:t>
            </a:r>
          </a:p>
          <a:p>
            <a:pPr marL="0" lvl="0" indent="0">
              <a:buNone/>
            </a:pPr>
            <a:r>
              <a:rPr lang="en-US" sz="2000" dirty="0">
                <a:sym typeface="Wingdings" panose="05000000000000000000" pitchFamily="2" charset="2"/>
              </a:rPr>
              <a:t> </a:t>
            </a:r>
            <a:r>
              <a:rPr lang="en-US" sz="2000" b="1" dirty="0"/>
              <a:t>Come-back of ‘organic’ and ‘</a:t>
            </a:r>
            <a:r>
              <a:rPr lang="en-US" sz="2000" b="1" dirty="0" err="1"/>
              <a:t>vitalist</a:t>
            </a:r>
            <a:r>
              <a:rPr lang="en-US" sz="2000" b="1" dirty="0"/>
              <a:t>’ styles of thinking in the life sciences?</a:t>
            </a:r>
            <a:endParaRPr lang="nl-NL" sz="2000" b="1" dirty="0"/>
          </a:p>
        </p:txBody>
      </p:sp>
    </p:spTree>
    <p:extLst>
      <p:ext uri="{BB962C8B-B14F-4D97-AF65-F5344CB8AC3E}">
        <p14:creationId xmlns:p14="http://schemas.microsoft.com/office/powerpoint/2010/main" val="3158305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Ethical and </a:t>
            </a:r>
            <a:r>
              <a:rPr lang="en-US" b="1"/>
              <a:t>political issues</a:t>
            </a:r>
            <a:endParaRPr lang="nl-NL" dirty="0"/>
          </a:p>
        </p:txBody>
      </p:sp>
      <p:sp>
        <p:nvSpPr>
          <p:cNvPr id="3" name="Content Placeholder 2"/>
          <p:cNvSpPr>
            <a:spLocks noGrp="1"/>
          </p:cNvSpPr>
          <p:nvPr>
            <p:ph idx="1"/>
          </p:nvPr>
        </p:nvSpPr>
        <p:spPr>
          <a:xfrm>
            <a:off x="539552" y="1268760"/>
            <a:ext cx="8229600" cy="4525963"/>
          </a:xfrm>
        </p:spPr>
        <p:txBody>
          <a:bodyPr>
            <a:noAutofit/>
          </a:bodyPr>
          <a:lstStyle/>
          <a:p>
            <a:r>
              <a:rPr lang="en-US" sz="2800" dirty="0"/>
              <a:t>Does genetic engineering undermine the (Kantian) ethical principle that human beings should not be used as a means to another end? </a:t>
            </a:r>
            <a:endParaRPr lang="nl-NL" sz="2800" dirty="0"/>
          </a:p>
          <a:p>
            <a:r>
              <a:rPr lang="en-US" sz="2800" dirty="0"/>
              <a:t>Do genetic screening and engineering undermine democratic values such as human equality and individual freedom?</a:t>
            </a:r>
            <a:endParaRPr lang="nl-NL" sz="2800" dirty="0"/>
          </a:p>
          <a:p>
            <a:r>
              <a:rPr lang="en-US" sz="2800" dirty="0"/>
              <a:t>Does genetic engineering undermine the basic notion of human nature on which values with regard to human dignity and morality are based? </a:t>
            </a:r>
          </a:p>
          <a:p>
            <a:r>
              <a:rPr lang="en-US" sz="2800" dirty="0"/>
              <a:t>Do genetic screening and engineering undermine the experience of life as open, diverse and versatile?</a:t>
            </a:r>
            <a:endParaRPr lang="nl-NL" sz="2800" dirty="0"/>
          </a:p>
        </p:txBody>
      </p:sp>
    </p:spTree>
    <p:extLst>
      <p:ext uri="{BB962C8B-B14F-4D97-AF65-F5344CB8AC3E}">
        <p14:creationId xmlns:p14="http://schemas.microsoft.com/office/powerpoint/2010/main" val="2766572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Does genetic engineering undermine the (Kantian) ethical principle that human beings should not be used as a means to another end?</a:t>
            </a:r>
            <a:endParaRPr lang="nl-NL" sz="2800" b="1" dirty="0"/>
          </a:p>
        </p:txBody>
      </p:sp>
      <p:sp>
        <p:nvSpPr>
          <p:cNvPr id="3" name="Content Placeholder 2"/>
          <p:cNvSpPr>
            <a:spLocks noGrp="1"/>
          </p:cNvSpPr>
          <p:nvPr>
            <p:ph idx="1"/>
          </p:nvPr>
        </p:nvSpPr>
        <p:spPr>
          <a:xfrm>
            <a:off x="467544" y="1988840"/>
            <a:ext cx="8229600" cy="4525963"/>
          </a:xfrm>
        </p:spPr>
        <p:txBody>
          <a:bodyPr>
            <a:normAutofit fontScale="92500" lnSpcReduction="20000"/>
          </a:bodyPr>
          <a:lstStyle/>
          <a:p>
            <a:r>
              <a:rPr lang="en-US" dirty="0"/>
              <a:t>Religious objections to genetic engineering in the sense that humans should not tinker with God’s creation. </a:t>
            </a:r>
          </a:p>
          <a:p>
            <a:r>
              <a:rPr lang="en-US" dirty="0"/>
              <a:t>The argument that living beings should not be treated like things or commodities that can be manipulated at whim. Examples:</a:t>
            </a:r>
          </a:p>
          <a:p>
            <a:pPr marL="0" indent="0">
              <a:buNone/>
            </a:pPr>
            <a:r>
              <a:rPr lang="en-US" dirty="0"/>
              <a:t>	- the use of embryos for stem cell research</a:t>
            </a:r>
          </a:p>
          <a:p>
            <a:pPr marL="0" indent="0">
              <a:buNone/>
            </a:pPr>
            <a:r>
              <a:rPr lang="en-US" dirty="0"/>
              <a:t>	- the possible creation of ‘designer babies’ </a:t>
            </a:r>
          </a:p>
          <a:p>
            <a:pPr marL="0" indent="0">
              <a:buNone/>
            </a:pPr>
            <a:r>
              <a:rPr lang="en-US" dirty="0"/>
              <a:t>	- the commercialization/ patenting of genetic 	research and biotechnology (‘</a:t>
            </a:r>
            <a:r>
              <a:rPr lang="en-US" dirty="0" err="1"/>
              <a:t>bioeconomics</a:t>
            </a:r>
            <a:r>
              <a:rPr lang="en-US" dirty="0"/>
              <a:t>’).</a:t>
            </a:r>
            <a:endParaRPr lang="nl-NL" dirty="0"/>
          </a:p>
        </p:txBody>
      </p:sp>
    </p:spTree>
    <p:extLst>
      <p:ext uri="{BB962C8B-B14F-4D97-AF65-F5344CB8AC3E}">
        <p14:creationId xmlns:p14="http://schemas.microsoft.com/office/powerpoint/2010/main" val="1589592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Do genetic screening and engineering undermine democratic values (equality and individual freedom)?</a:t>
            </a:r>
            <a:endParaRPr lang="nl-NL" sz="2800" b="1" dirty="0"/>
          </a:p>
        </p:txBody>
      </p:sp>
      <p:sp>
        <p:nvSpPr>
          <p:cNvPr id="3" name="Content Placeholder 2"/>
          <p:cNvSpPr>
            <a:spLocks noGrp="1"/>
          </p:cNvSpPr>
          <p:nvPr>
            <p:ph idx="1"/>
          </p:nvPr>
        </p:nvSpPr>
        <p:spPr/>
        <p:txBody>
          <a:bodyPr>
            <a:noAutofit/>
          </a:bodyPr>
          <a:lstStyle/>
          <a:p>
            <a:r>
              <a:rPr lang="en-US" sz="1800" dirty="0"/>
              <a:t>The fear that genetic screening and testing, uncovering </a:t>
            </a:r>
            <a:r>
              <a:rPr lang="en-GB" sz="1800" dirty="0"/>
              <a:t>genetic inequalities between individuals, will entail an evaluation of their</a:t>
            </a:r>
            <a:r>
              <a:rPr lang="en-US" sz="1800" dirty="0"/>
              <a:t> biological make-up in terms of their different (economic) value which may result in </a:t>
            </a:r>
            <a:r>
              <a:rPr lang="en-GB" sz="1800" b="1" dirty="0"/>
              <a:t>new social inequalities, discrimination and social exclusion</a:t>
            </a:r>
            <a:r>
              <a:rPr lang="en-GB" sz="1800" dirty="0"/>
              <a:t> </a:t>
            </a:r>
            <a:r>
              <a:rPr lang="en-US" sz="1800" dirty="0"/>
              <a:t>(be</a:t>
            </a:r>
            <a:r>
              <a:rPr lang="en-GB" sz="1800" dirty="0" err="1"/>
              <a:t>ing</a:t>
            </a:r>
            <a:r>
              <a:rPr lang="en-GB" sz="1800" dirty="0"/>
              <a:t> refused by insurance companies, mortgage lenders, or employers; imagine universities selecting students on the basis of a genetic screening of intelligence). </a:t>
            </a:r>
          </a:p>
          <a:p>
            <a:r>
              <a:rPr lang="en-US" sz="1800" dirty="0"/>
              <a:t>Genetic screening and enhancement may cause </a:t>
            </a:r>
            <a:r>
              <a:rPr lang="en-US" sz="1800" b="1" dirty="0"/>
              <a:t>an upward </a:t>
            </a:r>
            <a:r>
              <a:rPr lang="en-GB" sz="1800" b="1" dirty="0"/>
              <a:t>dynamic in standards of health, fitness  and normality</a:t>
            </a:r>
            <a:r>
              <a:rPr lang="en-GB" sz="1800" dirty="0"/>
              <a:t>, implying a</a:t>
            </a:r>
            <a:r>
              <a:rPr lang="en-US" sz="1800" dirty="0"/>
              <a:t> particular vision about the good life in biological terms, which will further boost the belief that some people with certain biological features are superior (the ‘</a:t>
            </a:r>
            <a:r>
              <a:rPr lang="en-US" sz="1800" dirty="0" err="1"/>
              <a:t>genrich</a:t>
            </a:r>
            <a:r>
              <a:rPr lang="en-US" sz="1800" dirty="0"/>
              <a:t>’) and that others are inferior (the ‘</a:t>
            </a:r>
            <a:r>
              <a:rPr lang="en-US" sz="1800" dirty="0" err="1"/>
              <a:t>genpoor</a:t>
            </a:r>
            <a:r>
              <a:rPr lang="en-US" sz="1800" dirty="0"/>
              <a:t>’, m</a:t>
            </a:r>
            <a:r>
              <a:rPr lang="en-GB" sz="1800" dirty="0" err="1"/>
              <a:t>arginalized</a:t>
            </a:r>
            <a:r>
              <a:rPr lang="en-GB" sz="1800" dirty="0"/>
              <a:t> as second-class citizens</a:t>
            </a:r>
            <a:r>
              <a:rPr lang="en-US" sz="1800" dirty="0"/>
              <a:t>.) </a:t>
            </a:r>
          </a:p>
          <a:p>
            <a:r>
              <a:rPr lang="en-US" sz="1800" dirty="0"/>
              <a:t>Genetics may </a:t>
            </a:r>
            <a:r>
              <a:rPr lang="en-US" sz="1800" b="1" dirty="0"/>
              <a:t>threaten democratic freedom</a:t>
            </a:r>
            <a:r>
              <a:rPr lang="en-US" sz="1800" dirty="0"/>
              <a:t> when genetic counseling and screening will be imposed in more or less subtle ways (social pressure, medical insurance or the state) and the privacy of genetic information is not secured. (</a:t>
            </a:r>
            <a:r>
              <a:rPr lang="en-US" sz="1800" dirty="0" err="1"/>
              <a:t>Biom</a:t>
            </a:r>
            <a:r>
              <a:rPr lang="en-GB" sz="1800" dirty="0" err="1"/>
              <a:t>edical</a:t>
            </a:r>
            <a:r>
              <a:rPr lang="en-GB" sz="1800" dirty="0"/>
              <a:t> information of individuals in digital databanks </a:t>
            </a:r>
            <a:r>
              <a:rPr lang="en-GB" sz="1800" dirty="0">
                <a:sym typeface="Wingdings" panose="05000000000000000000" pitchFamily="2" charset="2"/>
              </a:rPr>
              <a:t> </a:t>
            </a:r>
            <a:r>
              <a:rPr lang="en-GB" sz="1800" dirty="0"/>
              <a:t>the accessibility and the control of such information touches on the civil right of privacy: possible </a:t>
            </a:r>
            <a:r>
              <a:rPr lang="en-US" sz="1800" dirty="0"/>
              <a:t>expansion and refinement of strategies of </a:t>
            </a:r>
            <a:r>
              <a:rPr lang="en-US" sz="1800" b="1" dirty="0"/>
              <a:t>control and surveillance</a:t>
            </a:r>
            <a:r>
              <a:rPr lang="en-US" sz="1800" dirty="0"/>
              <a:t>?)</a:t>
            </a:r>
            <a:endParaRPr lang="nl-NL" sz="1800" dirty="0"/>
          </a:p>
          <a:p>
            <a:endParaRPr lang="nl-NL" dirty="0"/>
          </a:p>
        </p:txBody>
      </p:sp>
    </p:spTree>
    <p:extLst>
      <p:ext uri="{BB962C8B-B14F-4D97-AF65-F5344CB8AC3E}">
        <p14:creationId xmlns:p14="http://schemas.microsoft.com/office/powerpoint/2010/main" val="36896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39552" y="228919"/>
            <a:ext cx="8147248" cy="45719"/>
          </a:xfrm>
        </p:spPr>
        <p:txBody>
          <a:bodyPr>
            <a:noAutofit/>
          </a:bodyPr>
          <a:lstStyle/>
          <a:p>
            <a:br>
              <a:rPr lang="nl-NL" sz="6000" b="1" dirty="0"/>
            </a:br>
            <a:endParaRPr lang="nl-NL" sz="6000" dirty="0"/>
          </a:p>
        </p:txBody>
      </p:sp>
      <p:sp>
        <p:nvSpPr>
          <p:cNvPr id="3" name="Content Placeholder 2"/>
          <p:cNvSpPr>
            <a:spLocks noGrp="1"/>
          </p:cNvSpPr>
          <p:nvPr>
            <p:ph idx="1"/>
          </p:nvPr>
        </p:nvSpPr>
        <p:spPr>
          <a:xfrm>
            <a:off x="596219" y="980728"/>
            <a:ext cx="8147248" cy="5433467"/>
          </a:xfrm>
        </p:spPr>
        <p:txBody>
          <a:bodyPr>
            <a:normAutofit lnSpcReduction="10000"/>
          </a:bodyPr>
          <a:lstStyle/>
          <a:p>
            <a:r>
              <a:rPr lang="en-US" sz="3600" dirty="0"/>
              <a:t>How did genetics emerge and evolve?</a:t>
            </a:r>
          </a:p>
          <a:p>
            <a:r>
              <a:rPr lang="en-US" sz="3600" dirty="0"/>
              <a:t>How is life explained in molecular biology and genetics? </a:t>
            </a:r>
            <a:endParaRPr lang="nl-NL" sz="3600" dirty="0"/>
          </a:p>
          <a:p>
            <a:r>
              <a:rPr lang="en-US" sz="3600" dirty="0"/>
              <a:t>What are the arguments of biologists who criticize particular aspects of genetics?</a:t>
            </a:r>
            <a:endParaRPr lang="nl-NL" sz="3600" dirty="0"/>
          </a:p>
          <a:p>
            <a:r>
              <a:rPr lang="en-US" sz="3600" dirty="0"/>
              <a:t>How is genetics related to the design of life?  </a:t>
            </a:r>
            <a:endParaRPr lang="nl-NL" sz="3600" dirty="0"/>
          </a:p>
          <a:p>
            <a:r>
              <a:rPr lang="en-US" sz="3600" dirty="0"/>
              <a:t>Ethical and political controversies.</a:t>
            </a:r>
            <a:endParaRPr lang="nl-NL" sz="3600" dirty="0"/>
          </a:p>
          <a:p>
            <a:endParaRPr lang="nl-NL" b="1" dirty="0"/>
          </a:p>
        </p:txBody>
      </p:sp>
    </p:spTree>
    <p:extLst>
      <p:ext uri="{BB962C8B-B14F-4D97-AF65-F5344CB8AC3E}">
        <p14:creationId xmlns:p14="http://schemas.microsoft.com/office/powerpoint/2010/main" val="1936458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Does genetic engineering undermine the notion of human nature as a basis for human dignity and morality?</a:t>
            </a:r>
            <a:endParaRPr lang="nl-NL" sz="2400" b="1" dirty="0"/>
          </a:p>
        </p:txBody>
      </p:sp>
      <p:sp>
        <p:nvSpPr>
          <p:cNvPr id="3" name="Content Placeholder 2"/>
          <p:cNvSpPr>
            <a:spLocks noGrp="1"/>
          </p:cNvSpPr>
          <p:nvPr>
            <p:ph idx="1"/>
          </p:nvPr>
        </p:nvSpPr>
        <p:spPr/>
        <p:txBody>
          <a:bodyPr>
            <a:normAutofit/>
          </a:bodyPr>
          <a:lstStyle/>
          <a:p>
            <a:r>
              <a:rPr lang="en-US" sz="2000" dirty="0"/>
              <a:t>Biotechnical interventions aimed to (re)design human beings (such as cloning and designer babies) considered as an undermining of</a:t>
            </a:r>
            <a:r>
              <a:rPr lang="en-US" sz="2000" b="1" dirty="0"/>
              <a:t> a shared ‘human nature’ </a:t>
            </a:r>
            <a:r>
              <a:rPr lang="en-US" sz="2000" dirty="0"/>
              <a:t>(Fukuyama) that has evolved in evolution and includes basic innate feelings about human dignity and moral and social values </a:t>
            </a:r>
            <a:r>
              <a:rPr lang="en-US" sz="2000" dirty="0">
                <a:sym typeface="Wingdings" panose="05000000000000000000" pitchFamily="2" charset="2"/>
              </a:rPr>
              <a:t> T</a:t>
            </a:r>
            <a:r>
              <a:rPr lang="en-US" sz="2000" dirty="0"/>
              <a:t>inkering with human nature may entail </a:t>
            </a:r>
            <a:r>
              <a:rPr lang="en-US" sz="2000" b="1" dirty="0"/>
              <a:t>the loss of natural moral and ethical sentiments </a:t>
            </a:r>
            <a:r>
              <a:rPr lang="en-US" sz="2000" dirty="0"/>
              <a:t>and have malign consequences for liberal democracy and social justice. </a:t>
            </a:r>
          </a:p>
          <a:p>
            <a:endParaRPr lang="en-US" sz="2000" dirty="0"/>
          </a:p>
          <a:p>
            <a:r>
              <a:rPr lang="en-US" sz="2000" dirty="0"/>
              <a:t>Fiddling with genes (that already function well as a result of evolutionary adaptions) implies </a:t>
            </a:r>
            <a:r>
              <a:rPr lang="en-US" sz="2000" b="1" i="1" dirty="0"/>
              <a:t>hubris and </a:t>
            </a:r>
            <a:r>
              <a:rPr lang="en-US" sz="2000" b="1" dirty="0"/>
              <a:t>great risks</a:t>
            </a:r>
            <a:r>
              <a:rPr lang="en-US" sz="2000" dirty="0"/>
              <a:t>: the functioning of genes, the result of a long and intricate evolutionary process, is so complex that we can never oversee all of the possible unintended, harmful consequences and possibly inhuman outcomes of genetic engineering </a:t>
            </a:r>
            <a:r>
              <a:rPr lang="en-US" sz="2000" dirty="0">
                <a:sym typeface="Wingdings" panose="05000000000000000000" pitchFamily="2" charset="2"/>
              </a:rPr>
              <a:t></a:t>
            </a:r>
            <a:r>
              <a:rPr lang="en-US" sz="2000" dirty="0"/>
              <a:t> a (re)designed nature may have unpleasant surprises in store. </a:t>
            </a:r>
            <a:endParaRPr lang="nl-NL" sz="2000" dirty="0"/>
          </a:p>
        </p:txBody>
      </p:sp>
    </p:spTree>
    <p:extLst>
      <p:ext uri="{BB962C8B-B14F-4D97-AF65-F5344CB8AC3E}">
        <p14:creationId xmlns:p14="http://schemas.microsoft.com/office/powerpoint/2010/main" val="1549175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Do genetic screening and engineering undermine the experience of life as open, diverse and versatile?</a:t>
            </a:r>
            <a:endParaRPr lang="nl-NL" sz="2800" b="1" dirty="0"/>
          </a:p>
        </p:txBody>
      </p:sp>
      <p:sp>
        <p:nvSpPr>
          <p:cNvPr id="3" name="Content Placeholder 2"/>
          <p:cNvSpPr>
            <a:spLocks noGrp="1"/>
          </p:cNvSpPr>
          <p:nvPr>
            <p:ph idx="1"/>
          </p:nvPr>
        </p:nvSpPr>
        <p:spPr/>
        <p:txBody>
          <a:bodyPr>
            <a:noAutofit/>
          </a:bodyPr>
          <a:lstStyle/>
          <a:p>
            <a:r>
              <a:rPr lang="en-GB" sz="1800" dirty="0"/>
              <a:t>Predictive and preventive medicine on the basis of genetic screening providing knowledge about the predisposition, the risk of becoming ill at some point in the future, may </a:t>
            </a:r>
            <a:r>
              <a:rPr lang="en-GB" sz="1800" b="1" dirty="0"/>
              <a:t>undermine the idea of an open future</a:t>
            </a:r>
            <a:r>
              <a:rPr lang="en-GB" sz="1800" dirty="0"/>
              <a:t>, which is a necessary precondition for autonomy, self-determination and free choice. </a:t>
            </a:r>
          </a:p>
          <a:p>
            <a:r>
              <a:rPr lang="en-GB" sz="1800" dirty="0"/>
              <a:t>Genetic predictions may generate crippling fears and feelings of </a:t>
            </a:r>
            <a:r>
              <a:rPr lang="en-GB" sz="1800" b="1" dirty="0"/>
              <a:t>uncertainty</a:t>
            </a:r>
            <a:r>
              <a:rPr lang="en-GB" sz="1800" dirty="0"/>
              <a:t> about the future, which can be a heavy burden </a:t>
            </a:r>
            <a:r>
              <a:rPr lang="en-GB" sz="1800" dirty="0">
                <a:sym typeface="Wingdings" panose="05000000000000000000" pitchFamily="2" charset="2"/>
              </a:rPr>
              <a:t> Is </a:t>
            </a:r>
            <a:r>
              <a:rPr lang="en-GB" sz="1800" dirty="0"/>
              <a:t>there be a right to remain ignorant about one genetic profile and risk to fall ill? </a:t>
            </a:r>
          </a:p>
          <a:p>
            <a:r>
              <a:rPr lang="en-GB" sz="1800" dirty="0"/>
              <a:t>The fear that genetics and genetic-engineering may contribute to a more and more </a:t>
            </a:r>
            <a:r>
              <a:rPr lang="en-GB" sz="1800" b="1" dirty="0"/>
              <a:t>controlled, uniform, predictable and monotonous human world</a:t>
            </a:r>
            <a:r>
              <a:rPr lang="en-GB" sz="1800" dirty="0"/>
              <a:t>: the </a:t>
            </a:r>
            <a:r>
              <a:rPr lang="en-GB" sz="1800" dirty="0" err="1"/>
              <a:t>i</a:t>
            </a:r>
            <a:r>
              <a:rPr lang="en-US" sz="1800" dirty="0" err="1"/>
              <a:t>nstrumental</a:t>
            </a:r>
            <a:r>
              <a:rPr lang="en-US" sz="1800" dirty="0"/>
              <a:t> use of biotechnologies tends to reduce the complex diversity and versatility of human life to certain </a:t>
            </a:r>
            <a:r>
              <a:rPr lang="en-US" sz="1800" b="1" dirty="0"/>
              <a:t>one-dimensional utilitarian ends</a:t>
            </a:r>
            <a:r>
              <a:rPr lang="en-US" sz="1800" dirty="0"/>
              <a:t>: health, pleasure, happiness, and being in control </a:t>
            </a:r>
            <a:r>
              <a:rPr lang="en-US" sz="1800" dirty="0">
                <a:sym typeface="Wingdings" panose="05000000000000000000" pitchFamily="2" charset="2"/>
              </a:rPr>
              <a:t> the </a:t>
            </a:r>
            <a:r>
              <a:rPr lang="en-US" sz="1800" dirty="0"/>
              <a:t>soft and benign tyranny of Huxley’s </a:t>
            </a:r>
            <a:r>
              <a:rPr lang="en-US" sz="1800" i="1" dirty="0"/>
              <a:t>Brave New World</a:t>
            </a:r>
            <a:r>
              <a:rPr lang="en-US" sz="1800" dirty="0"/>
              <a:t>, in which everyone is healthy and happy but at the same time superficial, in which all experiences that belong to a full l</a:t>
            </a:r>
            <a:r>
              <a:rPr lang="en-GB" sz="1800" dirty="0" err="1"/>
              <a:t>ife</a:t>
            </a:r>
            <a:r>
              <a:rPr lang="en-GB" sz="1800" dirty="0"/>
              <a:t> (freedom, choice, coincidence, diversity, spontaneity, uncertainty, hope, expectations, struggle, and </a:t>
            </a:r>
            <a:r>
              <a:rPr lang="en-US" sz="1800" dirty="0"/>
              <a:t>compassion) </a:t>
            </a:r>
            <a:r>
              <a:rPr lang="en-GB" sz="1800" dirty="0"/>
              <a:t>with all its complexities and ambivalences and a wide variety of involvements, are filtered out.</a:t>
            </a:r>
            <a:endParaRPr lang="en-US" sz="1800" dirty="0"/>
          </a:p>
          <a:p>
            <a:endParaRPr lang="nl-NL" dirty="0"/>
          </a:p>
        </p:txBody>
      </p:sp>
    </p:spTree>
    <p:extLst>
      <p:ext uri="{BB962C8B-B14F-4D97-AF65-F5344CB8AC3E}">
        <p14:creationId xmlns:p14="http://schemas.microsoft.com/office/powerpoint/2010/main" val="90290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600" b="1" dirty="0"/>
            </a:br>
            <a:r>
              <a:rPr lang="en-US" sz="3600" b="1" dirty="0"/>
              <a:t>Genetics as the outcome of two research trends in biology over the 19</a:t>
            </a:r>
            <a:r>
              <a:rPr lang="en-US" sz="3600" b="1" baseline="30000" dirty="0"/>
              <a:t>th</a:t>
            </a:r>
            <a:r>
              <a:rPr lang="en-US" sz="3600" b="1" dirty="0"/>
              <a:t> and 20</a:t>
            </a:r>
            <a:r>
              <a:rPr lang="en-US" sz="3600" b="1" baseline="30000" dirty="0"/>
              <a:t>th</a:t>
            </a:r>
            <a:r>
              <a:rPr lang="en-US" sz="3600" b="1" dirty="0"/>
              <a:t> century: </a:t>
            </a:r>
            <a:br>
              <a:rPr lang="nl-NL" sz="3600" b="1" dirty="0"/>
            </a:br>
            <a:endParaRPr lang="nl-NL" sz="3600" b="1" dirty="0"/>
          </a:p>
        </p:txBody>
      </p:sp>
      <p:sp>
        <p:nvSpPr>
          <p:cNvPr id="3" name="Content Placeholder 2"/>
          <p:cNvSpPr>
            <a:spLocks noGrp="1"/>
          </p:cNvSpPr>
          <p:nvPr>
            <p:ph idx="1"/>
          </p:nvPr>
        </p:nvSpPr>
        <p:spPr/>
        <p:txBody>
          <a:bodyPr>
            <a:noAutofit/>
          </a:bodyPr>
          <a:lstStyle/>
          <a:p>
            <a:pPr lvl="0"/>
            <a:r>
              <a:rPr lang="en-US" sz="3600" dirty="0"/>
              <a:t>Investigate life on an </a:t>
            </a:r>
            <a:r>
              <a:rPr lang="en-US" sz="3600" b="1" dirty="0"/>
              <a:t>increasingly microscopic level</a:t>
            </a:r>
            <a:r>
              <a:rPr lang="en-US" sz="3600" dirty="0"/>
              <a:t>: between 1800 and the mid-20</a:t>
            </a:r>
            <a:r>
              <a:rPr lang="en-US" sz="3600" baseline="30000" dirty="0"/>
              <a:t>th</a:t>
            </a:r>
            <a:r>
              <a:rPr lang="en-US" sz="3600" dirty="0"/>
              <a:t> century the focus shifted from organs to tissues to cells to the nucleus of cells to chromosomes and to DNA molecules.</a:t>
            </a:r>
          </a:p>
          <a:p>
            <a:r>
              <a:rPr lang="en-US" sz="3600" dirty="0"/>
              <a:t>Focus on and the discovery of the </a:t>
            </a:r>
            <a:r>
              <a:rPr lang="en-US" sz="3600" b="1" dirty="0"/>
              <a:t>mechanisms of heredity</a:t>
            </a:r>
            <a:r>
              <a:rPr lang="en-US" sz="3600" dirty="0"/>
              <a:t> under the influence of Darwin’s evolution theory.</a:t>
            </a:r>
            <a:endParaRPr lang="nl-NL" sz="3600" dirty="0"/>
          </a:p>
          <a:p>
            <a:pPr marL="0" lvl="0" indent="0">
              <a:buNone/>
            </a:pPr>
            <a:r>
              <a:rPr lang="en-US" dirty="0"/>
              <a:t> </a:t>
            </a:r>
            <a:endParaRPr lang="nl-NL" dirty="0"/>
          </a:p>
        </p:txBody>
      </p:sp>
    </p:spTree>
    <p:extLst>
      <p:ext uri="{BB962C8B-B14F-4D97-AF65-F5344CB8AC3E}">
        <p14:creationId xmlns:p14="http://schemas.microsoft.com/office/powerpoint/2010/main" val="3750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74"/>
            <a:ext cx="8229600" cy="1143000"/>
          </a:xfrm>
        </p:spPr>
        <p:txBody>
          <a:bodyPr>
            <a:normAutofit fontScale="90000"/>
          </a:bodyPr>
          <a:lstStyle/>
          <a:p>
            <a:r>
              <a:rPr lang="en-US" b="1" dirty="0"/>
              <a:t>‘Pre-history’ of genetics</a:t>
            </a:r>
            <a:br>
              <a:rPr lang="nl-NL" dirty="0"/>
            </a:br>
            <a:endParaRPr lang="nl-NL" dirty="0"/>
          </a:p>
        </p:txBody>
      </p:sp>
      <p:sp>
        <p:nvSpPr>
          <p:cNvPr id="3" name="Content Placeholder 2"/>
          <p:cNvSpPr>
            <a:spLocks noGrp="1"/>
          </p:cNvSpPr>
          <p:nvPr>
            <p:ph idx="1"/>
          </p:nvPr>
        </p:nvSpPr>
        <p:spPr>
          <a:xfrm>
            <a:off x="467544" y="620688"/>
            <a:ext cx="8229600" cy="4525963"/>
          </a:xfrm>
        </p:spPr>
        <p:txBody>
          <a:bodyPr>
            <a:noAutofit/>
          </a:bodyPr>
          <a:lstStyle/>
          <a:p>
            <a:pPr lvl="0"/>
            <a:r>
              <a:rPr lang="en-US" sz="1600" dirty="0"/>
              <a:t>1800: </a:t>
            </a:r>
            <a:r>
              <a:rPr lang="en-US" sz="1600" b="1" dirty="0"/>
              <a:t>organs</a:t>
            </a:r>
            <a:r>
              <a:rPr lang="en-US" sz="1600" dirty="0"/>
              <a:t> (anatomy) </a:t>
            </a:r>
            <a:r>
              <a:rPr lang="en-US" sz="1600" dirty="0">
                <a:sym typeface="Wingdings" panose="05000000000000000000" pitchFamily="2" charset="2"/>
              </a:rPr>
              <a:t> microscopic observation of </a:t>
            </a:r>
            <a:r>
              <a:rPr lang="en-US" sz="1600" b="1" dirty="0"/>
              <a:t>tissues</a:t>
            </a:r>
            <a:r>
              <a:rPr lang="en-US" sz="1600" dirty="0"/>
              <a:t> of which bodily organs are made of</a:t>
            </a:r>
            <a:endParaRPr lang="nl-NL" sz="1600" dirty="0"/>
          </a:p>
          <a:p>
            <a:pPr lvl="0"/>
            <a:r>
              <a:rPr lang="en-US" sz="1600" dirty="0"/>
              <a:t>1830s: the </a:t>
            </a:r>
            <a:r>
              <a:rPr lang="en-US" sz="1600" b="1" dirty="0"/>
              <a:t>cell</a:t>
            </a:r>
            <a:r>
              <a:rPr lang="en-US" sz="1600" dirty="0"/>
              <a:t> as the fundamental biochemical unity of life </a:t>
            </a:r>
          </a:p>
          <a:p>
            <a:pPr lvl="0"/>
            <a:r>
              <a:rPr lang="en-US" sz="1600" dirty="0"/>
              <a:t>1841: cells dividing and multiply by themselves </a:t>
            </a:r>
            <a:r>
              <a:rPr lang="en-US" sz="1600" dirty="0">
                <a:sym typeface="Wingdings" panose="05000000000000000000" pitchFamily="2" charset="2"/>
              </a:rPr>
              <a:t> </a:t>
            </a:r>
            <a:r>
              <a:rPr lang="en-US" sz="1600" dirty="0"/>
              <a:t>‘all cells come from cells’; living beings can only be produced by living creatures</a:t>
            </a:r>
          </a:p>
          <a:p>
            <a:pPr lvl="0"/>
            <a:r>
              <a:rPr lang="en-US" sz="1600" dirty="0"/>
              <a:t>1859: Darwin’s  theory of evolution </a:t>
            </a:r>
            <a:r>
              <a:rPr lang="en-US" sz="1600" dirty="0">
                <a:sym typeface="Wingdings" panose="05000000000000000000" pitchFamily="2" charset="2"/>
              </a:rPr>
              <a:t> the importance of </a:t>
            </a:r>
            <a:r>
              <a:rPr lang="en-US" sz="1600" b="1" dirty="0">
                <a:sym typeface="Wingdings" panose="05000000000000000000" pitchFamily="2" charset="2"/>
              </a:rPr>
              <a:t>heredity</a:t>
            </a:r>
            <a:r>
              <a:rPr lang="en-US" sz="1600" dirty="0">
                <a:sym typeface="Wingdings" panose="05000000000000000000" pitchFamily="2" charset="2"/>
              </a:rPr>
              <a:t>, genetic variation and passing on of inborn features </a:t>
            </a:r>
            <a:endParaRPr lang="en-US" sz="1600" dirty="0"/>
          </a:p>
          <a:p>
            <a:pPr lvl="0"/>
            <a:r>
              <a:rPr lang="en-US" sz="1600" dirty="0"/>
              <a:t>1850s and 1860s: Mendel’s experiments with peas </a:t>
            </a:r>
            <a:r>
              <a:rPr lang="en-US" sz="1600" dirty="0">
                <a:sym typeface="Wingdings" panose="05000000000000000000" pitchFamily="2" charset="2"/>
              </a:rPr>
              <a:t> </a:t>
            </a:r>
            <a:r>
              <a:rPr lang="en-US" sz="1600" b="1" dirty="0"/>
              <a:t>‘hereditary factors’</a:t>
            </a:r>
            <a:endParaRPr lang="nl-NL" sz="1600" b="1" dirty="0"/>
          </a:p>
          <a:p>
            <a:pPr lvl="0"/>
            <a:r>
              <a:rPr lang="en-US" sz="1600" dirty="0"/>
              <a:t>1860s-1880s: hereditary factors located in the nucleus of the cell </a:t>
            </a:r>
            <a:r>
              <a:rPr lang="en-US" sz="1600" dirty="0">
                <a:sym typeface="Wingdings"/>
              </a:rPr>
              <a:t></a:t>
            </a:r>
            <a:r>
              <a:rPr lang="en-US" sz="1600" dirty="0"/>
              <a:t> </a:t>
            </a:r>
            <a:r>
              <a:rPr lang="en-US" sz="1600" b="1" dirty="0"/>
              <a:t>chromosomes</a:t>
            </a:r>
            <a:endParaRPr lang="nl-NL" sz="1600" dirty="0"/>
          </a:p>
          <a:p>
            <a:pPr lvl="0"/>
            <a:r>
              <a:rPr lang="en-US" sz="1600" dirty="0"/>
              <a:t>1900-1920: further research into the biological mechanisms of Mendel’s hereditary laws </a:t>
            </a:r>
            <a:r>
              <a:rPr lang="en-US" sz="1600" dirty="0">
                <a:sym typeface="Wingdings"/>
              </a:rPr>
              <a:t></a:t>
            </a:r>
            <a:r>
              <a:rPr lang="en-US" sz="1600" dirty="0"/>
              <a:t> coining of terms </a:t>
            </a:r>
            <a:r>
              <a:rPr lang="en-US" sz="1600" b="1" dirty="0"/>
              <a:t>‘genetics’</a:t>
            </a:r>
            <a:r>
              <a:rPr lang="en-US" sz="1600" dirty="0"/>
              <a:t> (1910: </a:t>
            </a:r>
            <a:r>
              <a:rPr lang="en-US" sz="1600" i="1" dirty="0"/>
              <a:t>Journal of Genetics</a:t>
            </a:r>
            <a:r>
              <a:rPr lang="en-US" sz="1600" dirty="0"/>
              <a:t>) and </a:t>
            </a:r>
            <a:r>
              <a:rPr lang="en-US" sz="1600" b="1" dirty="0"/>
              <a:t>‘gene’</a:t>
            </a:r>
            <a:r>
              <a:rPr lang="en-US" sz="1600" dirty="0"/>
              <a:t> </a:t>
            </a:r>
            <a:r>
              <a:rPr lang="en-US" sz="1600" dirty="0">
                <a:sym typeface="Wingdings"/>
              </a:rPr>
              <a:t></a:t>
            </a:r>
            <a:r>
              <a:rPr lang="en-US" sz="1600" dirty="0"/>
              <a:t> model of chromosomes as necklaces and genes as beads </a:t>
            </a:r>
            <a:endParaRPr lang="nl-NL" sz="1600" dirty="0"/>
          </a:p>
          <a:p>
            <a:pPr lvl="0"/>
            <a:r>
              <a:rPr lang="en-US" sz="1600" dirty="0"/>
              <a:t>1920-1930s: combination of genetics and the theory of evolution with the help of population statistics: </a:t>
            </a:r>
            <a:r>
              <a:rPr lang="en-US" sz="1600" b="1" dirty="0"/>
              <a:t>‘evolutionary synthesis’</a:t>
            </a:r>
            <a:r>
              <a:rPr lang="en-US" sz="1600" dirty="0"/>
              <a:t> (</a:t>
            </a:r>
            <a:r>
              <a:rPr lang="en-US" sz="1600" dirty="0" err="1"/>
              <a:t>neo-Darwinism</a:t>
            </a:r>
            <a:r>
              <a:rPr lang="en-US" sz="1600" dirty="0"/>
              <a:t>)</a:t>
            </a:r>
            <a:endParaRPr lang="nl-NL" sz="1600" dirty="0"/>
          </a:p>
          <a:p>
            <a:pPr lvl="0"/>
            <a:r>
              <a:rPr lang="en-US" sz="1600" dirty="0"/>
              <a:t>1930s: biological analysis of life phenomena at the molecular level: identification of </a:t>
            </a:r>
            <a:r>
              <a:rPr lang="en-US" sz="1600" b="1" dirty="0"/>
              <a:t>DNA</a:t>
            </a:r>
            <a:r>
              <a:rPr lang="en-US" sz="1600" dirty="0"/>
              <a:t> (</a:t>
            </a:r>
            <a:r>
              <a:rPr lang="en-US" sz="1600" b="1" dirty="0"/>
              <a:t>deoxyribose nucleic acid</a:t>
            </a:r>
            <a:r>
              <a:rPr lang="en-US" sz="1600" dirty="0"/>
              <a:t>) molecules in which hereditary information is encapsulated.   </a:t>
            </a:r>
            <a:endParaRPr lang="nl-NL" sz="1600" dirty="0"/>
          </a:p>
          <a:p>
            <a:pPr lvl="0"/>
            <a:r>
              <a:rPr lang="en-US" sz="1600" dirty="0"/>
              <a:t>1953: Crick’s and Watson’s discovery of the three-dimensional structure of the DNA molecule (</a:t>
            </a:r>
            <a:r>
              <a:rPr lang="en-US" sz="1600" b="1" dirty="0"/>
              <a:t>double helix</a:t>
            </a:r>
            <a:r>
              <a:rPr lang="en-US" sz="1600" dirty="0"/>
              <a:t>) carrying the chemical instructions for making living organisms and their hypothesis of the way DNA replicates itself</a:t>
            </a:r>
          </a:p>
          <a:p>
            <a:pPr lvl="0"/>
            <a:r>
              <a:rPr lang="en-US" sz="1600" dirty="0"/>
              <a:t>1958: </a:t>
            </a:r>
            <a:r>
              <a:rPr lang="en-US" sz="1600" b="1" dirty="0"/>
              <a:t>duplication of DNA</a:t>
            </a:r>
            <a:r>
              <a:rPr lang="en-US" sz="1600" dirty="0"/>
              <a:t> experimentally demonstrated</a:t>
            </a:r>
            <a:endParaRPr lang="nl-NL" sz="1600" dirty="0"/>
          </a:p>
          <a:p>
            <a:pPr lvl="0"/>
            <a:r>
              <a:rPr lang="en-US" sz="1600" dirty="0"/>
              <a:t>1960: discovery of ‘messenger’-</a:t>
            </a:r>
            <a:r>
              <a:rPr lang="en-US" sz="1600" b="1" dirty="0"/>
              <a:t>RNA (</a:t>
            </a:r>
            <a:r>
              <a:rPr lang="en-US" sz="1600" b="1" dirty="0" err="1"/>
              <a:t>ribonucleid</a:t>
            </a:r>
            <a:r>
              <a:rPr lang="en-US" sz="1600" b="1" dirty="0"/>
              <a:t> acid)</a:t>
            </a:r>
            <a:r>
              <a:rPr lang="en-US" sz="1600" dirty="0"/>
              <a:t>: the chemical intermediary between DNA and the protein-making processes in the cell cytoplasm </a:t>
            </a:r>
            <a:r>
              <a:rPr lang="en-US" sz="1600" dirty="0">
                <a:sym typeface="Wingdings" panose="05000000000000000000" pitchFamily="2" charset="2"/>
              </a:rPr>
              <a:t> </a:t>
            </a:r>
            <a:r>
              <a:rPr lang="en-US" sz="1600" b="1" dirty="0">
                <a:sym typeface="Wingdings" panose="05000000000000000000" pitchFamily="2" charset="2"/>
              </a:rPr>
              <a:t>DNA makes m-RNA makes protein</a:t>
            </a:r>
            <a:endParaRPr lang="nl-NL" sz="1600" dirty="0"/>
          </a:p>
        </p:txBody>
      </p:sp>
    </p:spTree>
    <p:extLst>
      <p:ext uri="{BB962C8B-B14F-4D97-AF65-F5344CB8AC3E}">
        <p14:creationId xmlns:p14="http://schemas.microsoft.com/office/powerpoint/2010/main" val="91644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genes are and what they do</a:t>
            </a:r>
            <a:br>
              <a:rPr lang="en-US" b="1" dirty="0"/>
            </a:br>
            <a:endParaRPr lang="nl-NL" sz="2000" dirty="0"/>
          </a:p>
        </p:txBody>
      </p:sp>
      <p:sp>
        <p:nvSpPr>
          <p:cNvPr id="3" name="Content Placeholder 2"/>
          <p:cNvSpPr>
            <a:spLocks noGrp="1"/>
          </p:cNvSpPr>
          <p:nvPr>
            <p:ph idx="1"/>
          </p:nvPr>
        </p:nvSpPr>
        <p:spPr>
          <a:xfrm>
            <a:off x="457200" y="1124744"/>
            <a:ext cx="8229600" cy="5733256"/>
          </a:xfrm>
        </p:spPr>
        <p:txBody>
          <a:bodyPr>
            <a:normAutofit fontScale="62500" lnSpcReduction="20000"/>
          </a:bodyPr>
          <a:lstStyle/>
          <a:p>
            <a:pPr marL="0" indent="0">
              <a:buNone/>
            </a:pPr>
            <a:r>
              <a:rPr lang="en-US" sz="4200" dirty="0"/>
              <a:t>Each chromosome in the nucleus of each cell: very complex molecule in the shape of double turning strings of DNA, which are made up of four basic nucleic acids forming dissimilar sequences of base pairs: Adenine-Thymine and Guanine-Cytosine. </a:t>
            </a:r>
          </a:p>
          <a:p>
            <a:pPr marL="0" indent="0">
              <a:buNone/>
            </a:pPr>
            <a:endParaRPr lang="en-US" sz="4200" dirty="0"/>
          </a:p>
          <a:p>
            <a:pPr marL="0" indent="0">
              <a:buNone/>
            </a:pPr>
            <a:r>
              <a:rPr lang="en-US" sz="4200" b="1" dirty="0"/>
              <a:t>Genes: chemical entities</a:t>
            </a:r>
            <a:r>
              <a:rPr lang="en-US" sz="4200" dirty="0"/>
              <a:t> </a:t>
            </a:r>
            <a:r>
              <a:rPr lang="en-US" sz="4200" dirty="0">
                <a:sym typeface="Wingdings" panose="05000000000000000000" pitchFamily="2" charset="2"/>
              </a:rPr>
              <a:t> stretches of DNA </a:t>
            </a:r>
            <a:r>
              <a:rPr lang="en-US" sz="4200" dirty="0"/>
              <a:t>base pairs grouped in units that are the blueprints or regulators for m-RNA that trigger and regulate the chemical processes in the cells that make the proteins. </a:t>
            </a:r>
          </a:p>
          <a:p>
            <a:pPr marL="0" indent="0">
              <a:buNone/>
            </a:pPr>
            <a:endParaRPr lang="en-US" sz="4200" dirty="0"/>
          </a:p>
          <a:p>
            <a:pPr marL="0" indent="0">
              <a:buNone/>
            </a:pPr>
            <a:r>
              <a:rPr lang="en-US" sz="4200" dirty="0"/>
              <a:t>DNA makes m-RNA, m-RNA makes proteins, proteins make up cells, organs and body-parts. </a:t>
            </a:r>
          </a:p>
          <a:p>
            <a:pPr marL="0" indent="0">
              <a:buNone/>
            </a:pPr>
            <a:endParaRPr lang="en-US" sz="4200" dirty="0"/>
          </a:p>
          <a:p>
            <a:pPr marL="0" indent="0">
              <a:buNone/>
            </a:pPr>
            <a:r>
              <a:rPr lang="en-US" sz="4200" dirty="0"/>
              <a:t>The genetic instructions can be represented in double sequences of four chemical letters of the acids A-T and G-C. </a:t>
            </a:r>
          </a:p>
          <a:p>
            <a:pPr marL="0" indent="0">
              <a:buNone/>
            </a:pPr>
            <a:endParaRPr lang="en-US" sz="4200" dirty="0"/>
          </a:p>
          <a:p>
            <a:pPr marL="0" indent="0">
              <a:buNone/>
            </a:pPr>
            <a:endParaRPr lang="en-US" dirty="0"/>
          </a:p>
          <a:p>
            <a:pPr marL="0" indent="0">
              <a:buNone/>
            </a:pPr>
            <a:endParaRPr lang="nl-NL" dirty="0"/>
          </a:p>
        </p:txBody>
      </p:sp>
    </p:spTree>
    <p:extLst>
      <p:ext uri="{BB962C8B-B14F-4D97-AF65-F5344CB8AC3E}">
        <p14:creationId xmlns:p14="http://schemas.microsoft.com/office/powerpoint/2010/main" val="1306012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The 4 dimensions of molecular biology and its dependence on information technology</a:t>
            </a:r>
            <a:endParaRPr lang="nl-NL" sz="3600" b="1" dirty="0"/>
          </a:p>
        </p:txBody>
      </p:sp>
      <p:sp>
        <p:nvSpPr>
          <p:cNvPr id="3" name="Content Placeholder 2"/>
          <p:cNvSpPr>
            <a:spLocks noGrp="1"/>
          </p:cNvSpPr>
          <p:nvPr>
            <p:ph idx="1"/>
          </p:nvPr>
        </p:nvSpPr>
        <p:spPr/>
        <p:txBody>
          <a:bodyPr>
            <a:noAutofit/>
          </a:bodyPr>
          <a:lstStyle/>
          <a:p>
            <a:pPr marL="514350" indent="-514350">
              <a:buAutoNum type="arabicPeriod"/>
            </a:pPr>
            <a:r>
              <a:rPr lang="en-US" sz="2000" dirty="0"/>
              <a:t>the </a:t>
            </a:r>
            <a:r>
              <a:rPr lang="en-US" sz="2000" b="1" dirty="0"/>
              <a:t>composition of the DNA molecule</a:t>
            </a:r>
            <a:r>
              <a:rPr lang="en-US" sz="2000" dirty="0"/>
              <a:t> (the 4 nucleic acids and the sequences of base-pairs);</a:t>
            </a:r>
          </a:p>
          <a:p>
            <a:pPr marL="514350" indent="-514350">
              <a:buAutoNum type="arabicPeriod"/>
            </a:pPr>
            <a:r>
              <a:rPr lang="en-US" sz="2000" dirty="0"/>
              <a:t>the </a:t>
            </a:r>
            <a:r>
              <a:rPr lang="en-US" sz="2000" b="1" dirty="0"/>
              <a:t>structure and duplication-mechanism</a:t>
            </a:r>
            <a:r>
              <a:rPr lang="en-US" sz="2000" dirty="0"/>
              <a:t> of the DNA molecule (the double helix); </a:t>
            </a:r>
          </a:p>
          <a:p>
            <a:pPr marL="514350" indent="-514350">
              <a:buAutoNum type="arabicPeriod"/>
            </a:pPr>
            <a:r>
              <a:rPr lang="en-US" sz="2000" dirty="0"/>
              <a:t>the </a:t>
            </a:r>
            <a:r>
              <a:rPr lang="en-US" sz="2000" b="1" dirty="0"/>
              <a:t>dynamic chemical processes</a:t>
            </a:r>
            <a:r>
              <a:rPr lang="en-US" sz="2000" dirty="0"/>
              <a:t> in which genes and m-RNA are involved; </a:t>
            </a:r>
          </a:p>
          <a:p>
            <a:pPr marL="514350" indent="-514350">
              <a:buAutoNum type="arabicPeriod"/>
            </a:pPr>
            <a:r>
              <a:rPr lang="en-US" sz="2000" dirty="0"/>
              <a:t>the </a:t>
            </a:r>
            <a:r>
              <a:rPr lang="en-US" sz="2000" b="1" dirty="0"/>
              <a:t>function of genes</a:t>
            </a:r>
            <a:r>
              <a:rPr lang="en-US" sz="2000" dirty="0"/>
              <a:t>: the storage, organization and transmission of chemical information.</a:t>
            </a:r>
          </a:p>
          <a:p>
            <a:pPr marL="0" indent="0">
              <a:buNone/>
            </a:pPr>
            <a:endParaRPr lang="en-US" sz="2000" dirty="0"/>
          </a:p>
          <a:p>
            <a:pPr marL="0" indent="0">
              <a:buNone/>
            </a:pPr>
            <a:endParaRPr lang="en-US" sz="2000" dirty="0"/>
          </a:p>
          <a:p>
            <a:pPr marL="0" indent="0">
              <a:buNone/>
            </a:pPr>
            <a:r>
              <a:rPr lang="en-US" sz="2000" dirty="0"/>
              <a:t>Genetics as </a:t>
            </a:r>
            <a:r>
              <a:rPr lang="en-US" sz="2000" b="1" dirty="0"/>
              <a:t>‘bioinformatics’ </a:t>
            </a:r>
            <a:r>
              <a:rPr lang="en-US" sz="2000" dirty="0"/>
              <a:t>involving ‘big data’ and the function of genes understood in terms of information and communication </a:t>
            </a:r>
            <a:r>
              <a:rPr lang="en-US" sz="2000" dirty="0">
                <a:sym typeface="Wingdings" panose="05000000000000000000" pitchFamily="2" charset="2"/>
              </a:rPr>
              <a:t> </a:t>
            </a:r>
            <a:r>
              <a:rPr lang="en-US" sz="2000" b="1" dirty="0">
                <a:sym typeface="Wingdings" panose="05000000000000000000" pitchFamily="2" charset="2"/>
              </a:rPr>
              <a:t>the crucial role of digital techniques</a:t>
            </a:r>
            <a:r>
              <a:rPr lang="en-US" sz="2000" dirty="0">
                <a:sym typeface="Wingdings" panose="05000000000000000000" pitchFamily="2" charset="2"/>
              </a:rPr>
              <a:t> for </a:t>
            </a:r>
            <a:r>
              <a:rPr lang="en-US" sz="2000" dirty="0"/>
              <a:t>the sequencing of billions of base pairs and </a:t>
            </a:r>
            <a:r>
              <a:rPr lang="en-US" sz="2000" dirty="0">
                <a:sym typeface="Wingdings" panose="05000000000000000000" pitchFamily="2" charset="2"/>
              </a:rPr>
              <a:t>mapping genes.</a:t>
            </a:r>
            <a:endParaRPr lang="en-US" sz="2000" dirty="0"/>
          </a:p>
        </p:txBody>
      </p:sp>
      <p:sp>
        <p:nvSpPr>
          <p:cNvPr id="4" name="Down Arrow 3"/>
          <p:cNvSpPr/>
          <p:nvPr/>
        </p:nvSpPr>
        <p:spPr>
          <a:xfrm>
            <a:off x="1907704" y="4314248"/>
            <a:ext cx="242316" cy="618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887410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nl-NL" b="1" dirty="0"/>
              <a:t>2000: the Human </a:t>
            </a:r>
            <a:r>
              <a:rPr lang="nl-NL" b="1" dirty="0" err="1"/>
              <a:t>Genome</a:t>
            </a:r>
            <a:endParaRPr lang="nl-NL" b="1" dirty="0"/>
          </a:p>
        </p:txBody>
      </p:sp>
      <p:sp>
        <p:nvSpPr>
          <p:cNvPr id="3" name="Content Placeholder 2"/>
          <p:cNvSpPr>
            <a:spLocks noGrp="1"/>
          </p:cNvSpPr>
          <p:nvPr>
            <p:ph idx="1"/>
          </p:nvPr>
        </p:nvSpPr>
        <p:spPr>
          <a:xfrm>
            <a:off x="467544" y="1628800"/>
            <a:ext cx="8229600" cy="4525963"/>
          </a:xfrm>
        </p:spPr>
        <p:txBody>
          <a:bodyPr>
            <a:normAutofit fontScale="70000" lnSpcReduction="20000"/>
          </a:bodyPr>
          <a:lstStyle/>
          <a:p>
            <a:pPr marL="0" indent="0">
              <a:buNone/>
            </a:pPr>
            <a:r>
              <a:rPr lang="en-US" sz="3400" dirty="0"/>
              <a:t>1990-2003: </a:t>
            </a:r>
            <a:r>
              <a:rPr lang="en-US" sz="3400" b="1" dirty="0"/>
              <a:t>Human Genome Project</a:t>
            </a:r>
            <a:r>
              <a:rPr lang="en-US" sz="3400" dirty="0"/>
              <a:t> </a:t>
            </a:r>
            <a:r>
              <a:rPr lang="en-US" sz="3400" dirty="0">
                <a:sym typeface="Wingdings" panose="05000000000000000000" pitchFamily="2" charset="2"/>
              </a:rPr>
              <a:t> recording of </a:t>
            </a:r>
            <a:r>
              <a:rPr lang="en-US" sz="3400" dirty="0"/>
              <a:t>the complete genetic make-up (the total arrangement of all the base-pairs) of human beings. </a:t>
            </a:r>
          </a:p>
          <a:p>
            <a:pPr marL="0" indent="0">
              <a:buNone/>
            </a:pPr>
            <a:endParaRPr lang="en-US" sz="3400" dirty="0"/>
          </a:p>
          <a:p>
            <a:pPr marL="0" indent="0">
              <a:buNone/>
            </a:pPr>
            <a:r>
              <a:rPr lang="en-US" sz="3400" dirty="0"/>
              <a:t>On the 23 pairs of chromosomes some 30.000 genes can be found which can be represented in 6 billion chemical letters, that is 200 telephone books of 1.000 pages each.</a:t>
            </a:r>
          </a:p>
          <a:p>
            <a:pPr marL="0" indent="0">
              <a:buNone/>
            </a:pPr>
            <a:endParaRPr lang="en-US" sz="3400" dirty="0"/>
          </a:p>
          <a:p>
            <a:pPr marL="0" indent="0">
              <a:buNone/>
            </a:pPr>
            <a:r>
              <a:rPr lang="en-US" sz="3400" dirty="0"/>
              <a:t>Differences between the human genome and that of other organisms not so great as had been assumed. Human genome similar and of comparable complexity as that of other mammals, in particular chimpanzees and other apes </a:t>
            </a:r>
            <a:r>
              <a:rPr lang="en-US" sz="3400" dirty="0">
                <a:sym typeface="Wingdings" panose="05000000000000000000" pitchFamily="2" charset="2"/>
              </a:rPr>
              <a:t> f</a:t>
            </a:r>
            <a:r>
              <a:rPr lang="en-US" sz="3400" dirty="0"/>
              <a:t>urther </a:t>
            </a:r>
            <a:r>
              <a:rPr lang="en-US" sz="3400" b="1" dirty="0"/>
              <a:t>‘disenchantment’ of the self-image of man</a:t>
            </a:r>
            <a:r>
              <a:rPr lang="en-US" sz="3400" dirty="0"/>
              <a:t> which had already started with Darwin’s theory of evolution. </a:t>
            </a:r>
            <a:endParaRPr lang="nl-NL" sz="3400" dirty="0"/>
          </a:p>
          <a:p>
            <a:pPr marL="0" indent="0">
              <a:buNone/>
            </a:pPr>
            <a:endParaRPr lang="nl-NL" dirty="0"/>
          </a:p>
        </p:txBody>
      </p:sp>
    </p:spTree>
    <p:extLst>
      <p:ext uri="{BB962C8B-B14F-4D97-AF65-F5344CB8AC3E}">
        <p14:creationId xmlns:p14="http://schemas.microsoft.com/office/powerpoint/2010/main" val="3170226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457199"/>
          </a:xfrm>
        </p:spPr>
        <p:txBody>
          <a:bodyPr>
            <a:normAutofit fontScale="90000"/>
          </a:bodyPr>
          <a:lstStyle/>
          <a:p>
            <a:r>
              <a:rPr lang="en-US" sz="3600" b="1" dirty="0"/>
              <a:t>Essentialist-reductionist model of genetics</a:t>
            </a:r>
            <a:endParaRPr lang="nl-NL" sz="3600" dirty="0"/>
          </a:p>
        </p:txBody>
      </p:sp>
      <p:sp>
        <p:nvSpPr>
          <p:cNvPr id="3" name="Content Placeholder 2"/>
          <p:cNvSpPr>
            <a:spLocks noGrp="1"/>
          </p:cNvSpPr>
          <p:nvPr>
            <p:ph idx="1"/>
          </p:nvPr>
        </p:nvSpPr>
        <p:spPr>
          <a:xfrm>
            <a:off x="467544" y="1052736"/>
            <a:ext cx="8219256" cy="5073427"/>
          </a:xfrm>
        </p:spPr>
        <p:txBody>
          <a:bodyPr>
            <a:noAutofit/>
          </a:bodyPr>
          <a:lstStyle/>
          <a:p>
            <a:r>
              <a:rPr lang="en-US" sz="2400" b="1" dirty="0"/>
              <a:t>Genes as the prime movers, the uncaused cause</a:t>
            </a:r>
            <a:r>
              <a:rPr lang="en-US" sz="2400" dirty="0"/>
              <a:t>: the one-directional causal factors for the make-up of our bodies, physical defects, behavior, drives and personality; genes as active and targeted forces that (pre)determine the whole organism.</a:t>
            </a:r>
          </a:p>
          <a:p>
            <a:pPr lvl="0"/>
            <a:r>
              <a:rPr lang="en-US" sz="2400" b="1" dirty="0"/>
              <a:t>Genes as distinct units each of which coded for a single protein</a:t>
            </a:r>
            <a:r>
              <a:rPr lang="en-US" sz="2400" dirty="0"/>
              <a:t> </a:t>
            </a:r>
            <a:r>
              <a:rPr lang="en-US" sz="2400" dirty="0">
                <a:sym typeface="Wingdings" panose="05000000000000000000" pitchFamily="2" charset="2"/>
              </a:rPr>
              <a:t> </a:t>
            </a:r>
            <a:r>
              <a:rPr lang="en-US" sz="2400" dirty="0"/>
              <a:t>physical, mental and behavioral features (or disorders/diseases) can be causally reduced to certain identifiable genes </a:t>
            </a:r>
            <a:r>
              <a:rPr lang="en-US" sz="2400" dirty="0">
                <a:sym typeface="Wingdings" panose="05000000000000000000" pitchFamily="2" charset="2"/>
              </a:rPr>
              <a:t> </a:t>
            </a:r>
            <a:r>
              <a:rPr lang="en-US" sz="2400" dirty="0"/>
              <a:t>singular, one-to-one relation between genotype and </a:t>
            </a:r>
            <a:r>
              <a:rPr lang="en-US" sz="2400" dirty="0" err="1"/>
              <a:t>fenotype</a:t>
            </a:r>
            <a:r>
              <a:rPr lang="en-US" sz="2400" dirty="0"/>
              <a:t> </a:t>
            </a:r>
            <a:r>
              <a:rPr lang="en-US" sz="2400" dirty="0">
                <a:sym typeface="Wingdings" panose="05000000000000000000" pitchFamily="2" charset="2"/>
              </a:rPr>
              <a:t> </a:t>
            </a:r>
            <a:r>
              <a:rPr lang="en-US" sz="2400" b="1" dirty="0">
                <a:sym typeface="Wingdings" panose="05000000000000000000" pitchFamily="2" charset="2"/>
              </a:rPr>
              <a:t>the </a:t>
            </a:r>
            <a:r>
              <a:rPr lang="en-US" sz="2400" b="1" dirty="0"/>
              <a:t>‘gene for’-assumption</a:t>
            </a:r>
            <a:r>
              <a:rPr lang="en-US" sz="2400" dirty="0"/>
              <a:t>.</a:t>
            </a:r>
            <a:endParaRPr lang="nl-NL" sz="2400" dirty="0"/>
          </a:p>
          <a:p>
            <a:pPr lvl="0"/>
            <a:r>
              <a:rPr lang="en-US" sz="2400" dirty="0"/>
              <a:t>Genes can be isolated and combined and recombined </a:t>
            </a:r>
            <a:r>
              <a:rPr lang="en-US" sz="2400" dirty="0">
                <a:sym typeface="Wingdings" panose="05000000000000000000" pitchFamily="2" charset="2"/>
              </a:rPr>
              <a:t> </a:t>
            </a:r>
            <a:r>
              <a:rPr lang="en-US" sz="2400" dirty="0"/>
              <a:t>the genome can be changed and manipulated </a:t>
            </a:r>
            <a:r>
              <a:rPr lang="en-US" sz="2400" dirty="0">
                <a:sym typeface="Wingdings" panose="05000000000000000000" pitchFamily="2" charset="2"/>
              </a:rPr>
              <a:t> </a:t>
            </a:r>
            <a:r>
              <a:rPr lang="en-US" sz="2400" dirty="0"/>
              <a:t>life as machinery that can be tinkered with </a:t>
            </a:r>
            <a:r>
              <a:rPr lang="en-US" sz="2400" dirty="0">
                <a:sym typeface="Wingdings"/>
              </a:rPr>
              <a:t></a:t>
            </a:r>
            <a:r>
              <a:rPr lang="en-US" sz="2400" dirty="0"/>
              <a:t> </a:t>
            </a:r>
            <a:r>
              <a:rPr lang="en-US" sz="2400" b="1" dirty="0"/>
              <a:t>genetic engineering (genomics) and biotechnology</a:t>
            </a:r>
            <a:r>
              <a:rPr lang="en-US" sz="2400" dirty="0"/>
              <a:t>.</a:t>
            </a:r>
            <a:endParaRPr lang="nl-NL" sz="2400" dirty="0"/>
          </a:p>
          <a:p>
            <a:endParaRPr lang="nl-NL" dirty="0"/>
          </a:p>
          <a:p>
            <a:endParaRPr lang="nl-NL" dirty="0"/>
          </a:p>
        </p:txBody>
      </p:sp>
    </p:spTree>
    <p:extLst>
      <p:ext uri="{BB962C8B-B14F-4D97-AF65-F5344CB8AC3E}">
        <p14:creationId xmlns:p14="http://schemas.microsoft.com/office/powerpoint/2010/main" val="3721437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22114"/>
          </a:xfrm>
        </p:spPr>
        <p:txBody>
          <a:bodyPr>
            <a:noAutofit/>
          </a:bodyPr>
          <a:lstStyle/>
          <a:p>
            <a:r>
              <a:rPr lang="nl-NL" sz="3600" b="1" dirty="0" err="1"/>
              <a:t>Genetic</a:t>
            </a:r>
            <a:r>
              <a:rPr lang="nl-NL" sz="3600" b="1" dirty="0"/>
              <a:t> </a:t>
            </a:r>
            <a:r>
              <a:rPr lang="nl-NL" sz="3600" b="1" dirty="0" err="1"/>
              <a:t>knowledge</a:t>
            </a:r>
            <a:r>
              <a:rPr lang="nl-NL" sz="3600" b="1" dirty="0"/>
              <a:t> </a:t>
            </a:r>
            <a:r>
              <a:rPr lang="nl-NL" sz="3600" b="1" dirty="0" err="1"/>
              <a:t>and</a:t>
            </a:r>
            <a:r>
              <a:rPr lang="nl-NL" sz="3600" b="1" dirty="0"/>
              <a:t> </a:t>
            </a:r>
            <a:r>
              <a:rPr lang="nl-NL" sz="3600" b="1" dirty="0" err="1"/>
              <a:t>biotechology</a:t>
            </a:r>
            <a:r>
              <a:rPr lang="nl-NL" sz="3600" b="1" dirty="0"/>
              <a:t> </a:t>
            </a:r>
            <a:br>
              <a:rPr lang="nl-NL" sz="3600" b="1" dirty="0"/>
            </a:br>
            <a:r>
              <a:rPr lang="nl-NL" sz="3600" b="1" dirty="0" err="1"/>
              <a:t>intrinsically</a:t>
            </a:r>
            <a:r>
              <a:rPr lang="nl-NL" sz="3600" b="1" dirty="0"/>
              <a:t> </a:t>
            </a:r>
            <a:r>
              <a:rPr lang="nl-NL" sz="3600" b="1" dirty="0" err="1"/>
              <a:t>linked</a:t>
            </a:r>
            <a:r>
              <a:rPr lang="nl-NL" sz="3600" b="1" dirty="0"/>
              <a:t> </a:t>
            </a:r>
          </a:p>
        </p:txBody>
      </p:sp>
      <p:sp>
        <p:nvSpPr>
          <p:cNvPr id="3" name="Content Placeholder 2"/>
          <p:cNvSpPr>
            <a:spLocks noGrp="1"/>
          </p:cNvSpPr>
          <p:nvPr>
            <p:ph idx="1"/>
          </p:nvPr>
        </p:nvSpPr>
        <p:spPr>
          <a:xfrm>
            <a:off x="467544" y="1484784"/>
            <a:ext cx="8229600" cy="5373216"/>
          </a:xfrm>
        </p:spPr>
        <p:txBody>
          <a:bodyPr>
            <a:normAutofit fontScale="70000" lnSpcReduction="20000"/>
          </a:bodyPr>
          <a:lstStyle/>
          <a:p>
            <a:pPr marL="0" indent="0">
              <a:buNone/>
            </a:pPr>
            <a:r>
              <a:rPr lang="en-US" sz="3400" dirty="0"/>
              <a:t>Biotechnology setting the agenda for genetic research </a:t>
            </a:r>
            <a:r>
              <a:rPr lang="en-US" sz="3400" dirty="0">
                <a:sym typeface="Wingdings" panose="05000000000000000000" pitchFamily="2" charset="2"/>
              </a:rPr>
              <a:t> </a:t>
            </a:r>
            <a:r>
              <a:rPr lang="en-US" sz="3400" b="1" dirty="0">
                <a:sym typeface="Wingdings" panose="05000000000000000000" pitchFamily="2" charset="2"/>
              </a:rPr>
              <a:t>knowledge of and intervention in life intertwined</a:t>
            </a:r>
            <a:r>
              <a:rPr lang="en-US" sz="3400" dirty="0">
                <a:sym typeface="Wingdings" panose="05000000000000000000" pitchFamily="2" charset="2"/>
              </a:rPr>
              <a:t>:</a:t>
            </a:r>
          </a:p>
          <a:p>
            <a:pPr>
              <a:buFontTx/>
              <a:buChar char="-"/>
            </a:pPr>
            <a:r>
              <a:rPr lang="en-US" sz="3400" dirty="0"/>
              <a:t>automatic screening of the genome of an organism; </a:t>
            </a:r>
          </a:p>
          <a:p>
            <a:pPr>
              <a:buFontTx/>
              <a:buChar char="-"/>
            </a:pPr>
            <a:r>
              <a:rPr lang="en-US" sz="3400" dirty="0"/>
              <a:t>isolating, recombining and multiplying DNA and genes;</a:t>
            </a:r>
          </a:p>
          <a:p>
            <a:pPr>
              <a:buFontTx/>
              <a:buChar char="-"/>
            </a:pPr>
            <a:r>
              <a:rPr lang="en-US" sz="3400" dirty="0"/>
              <a:t>gene cutting and splicing, creating copies of precise segments of DNA outside living organisms in order to modify or fabricate them with or without specific DNA sequences; </a:t>
            </a:r>
          </a:p>
          <a:p>
            <a:pPr>
              <a:buFontTx/>
              <a:buChar char="-"/>
            </a:pPr>
            <a:r>
              <a:rPr lang="en-US" sz="3400" dirty="0"/>
              <a:t>transferring genes from one organism to the other; </a:t>
            </a:r>
          </a:p>
          <a:p>
            <a:pPr>
              <a:buFontTx/>
              <a:buChar char="-"/>
            </a:pPr>
            <a:r>
              <a:rPr lang="en-US" sz="3400" dirty="0"/>
              <a:t>genetically engineered drugs and vaccines;</a:t>
            </a:r>
          </a:p>
          <a:p>
            <a:pPr>
              <a:buFontTx/>
              <a:buChar char="-"/>
            </a:pPr>
            <a:r>
              <a:rPr lang="en-US" sz="3400" dirty="0"/>
              <a:t>therapeutic cloning (growing organic tissue from stem cells of embryos in order to repair or replace damaged tissue or organs);</a:t>
            </a:r>
          </a:p>
          <a:p>
            <a:pPr>
              <a:buFontTx/>
              <a:buChar char="-"/>
            </a:pPr>
            <a:r>
              <a:rPr lang="en-US" sz="3400" dirty="0"/>
              <a:t>reproductive cloning (creating complete organisms by implanting DNA in an empty egg and implanting the egg in a surrogate mother).   </a:t>
            </a:r>
            <a:endParaRPr lang="nl-NL" sz="3400" dirty="0"/>
          </a:p>
          <a:p>
            <a:pPr marL="0" indent="0">
              <a:buNone/>
            </a:pPr>
            <a:endParaRPr lang="nl-NL" dirty="0"/>
          </a:p>
        </p:txBody>
      </p:sp>
    </p:spTree>
    <p:extLst>
      <p:ext uri="{BB962C8B-B14F-4D97-AF65-F5344CB8AC3E}">
        <p14:creationId xmlns:p14="http://schemas.microsoft.com/office/powerpoint/2010/main" val="2102967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2587</TotalTime>
  <Words>3238</Words>
  <Application>Microsoft Office PowerPoint</Application>
  <PresentationFormat>On-screen Show (4:3)</PresentationFormat>
  <Paragraphs>145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Historical Background  of Genetics </vt:lpstr>
      <vt:lpstr> </vt:lpstr>
      <vt:lpstr> Genetics as the outcome of two research trends in biology over the 19th and 20th century:  </vt:lpstr>
      <vt:lpstr>‘Pre-history’ of genetics </vt:lpstr>
      <vt:lpstr>What genes are and what they do </vt:lpstr>
      <vt:lpstr>The 4 dimensions of molecular biology and its dependence on information technology</vt:lpstr>
      <vt:lpstr>2000: the Human Genome</vt:lpstr>
      <vt:lpstr>Essentialist-reductionist model of genetics</vt:lpstr>
      <vt:lpstr>Genetic knowledge and biotechology  intrinsically linked </vt:lpstr>
      <vt:lpstr>Entering the age of genetic engineering: some milestones</vt:lpstr>
      <vt:lpstr>1970-2000: rising expectations </vt:lpstr>
      <vt:lpstr>‘Unesco man’  naturalist man nurture  nature</vt:lpstr>
      <vt:lpstr>Undermining of the essentialist-reductionist interpretation of genetics (1)</vt:lpstr>
      <vt:lpstr>Undermining of the essentialist-reductionist interpretation of genetics (2)</vt:lpstr>
      <vt:lpstr>Undermining of the essentialist-reductionist interpretation of genetics (3)</vt:lpstr>
      <vt:lpstr> A holist, interactive, and dynamic view in genetics  </vt:lpstr>
      <vt:lpstr>Ethical and political issues</vt:lpstr>
      <vt:lpstr>Does genetic engineering undermine the (Kantian) ethical principle that human beings should not be used as a means to another end?</vt:lpstr>
      <vt:lpstr>Do genetic screening and engineering undermine democratic values (equality and individual freedom)?</vt:lpstr>
      <vt:lpstr>Does genetic engineering undermine the notion of human nature as a basis for human dignity and morality?</vt:lpstr>
      <vt:lpstr>Do genetic screening and engineering undermine the experience of life as open, diverse and versatile?</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2a. Organizing life and the life sciences  2b. The secret of life unveiled?</dc:title>
  <dc:creator>Oosterhuis Harry (HISTORY)</dc:creator>
  <cp:lastModifiedBy>Oosterhuis, Harry (HISTORY)</cp:lastModifiedBy>
  <cp:revision>180</cp:revision>
  <cp:lastPrinted>2014-02-19T15:02:05Z</cp:lastPrinted>
  <dcterms:created xsi:type="dcterms:W3CDTF">2014-02-15T10:07:09Z</dcterms:created>
  <dcterms:modified xsi:type="dcterms:W3CDTF">2024-12-29T22:24:19Z</dcterms:modified>
</cp:coreProperties>
</file>