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256" r:id="rId2"/>
    <p:sldId id="258" r:id="rId3"/>
    <p:sldId id="259" r:id="rId4"/>
    <p:sldId id="287" r:id="rId5"/>
    <p:sldId id="289" r:id="rId6"/>
    <p:sldId id="286" r:id="rId7"/>
    <p:sldId id="341" r:id="rId8"/>
    <p:sldId id="342" r:id="rId9"/>
    <p:sldId id="343" r:id="rId10"/>
    <p:sldId id="293" r:id="rId11"/>
    <p:sldId id="294" r:id="rId12"/>
    <p:sldId id="295" r:id="rId13"/>
    <p:sldId id="296" r:id="rId14"/>
    <p:sldId id="321" r:id="rId15"/>
    <p:sldId id="322" r:id="rId16"/>
    <p:sldId id="323" r:id="rId17"/>
    <p:sldId id="324" r:id="rId18"/>
    <p:sldId id="325" r:id="rId19"/>
    <p:sldId id="326" r:id="rId20"/>
    <p:sldId id="302" r:id="rId21"/>
    <p:sldId id="327" r:id="rId22"/>
    <p:sldId id="328" r:id="rId23"/>
    <p:sldId id="329" r:id="rId24"/>
    <p:sldId id="330" r:id="rId25"/>
    <p:sldId id="331" r:id="rId26"/>
    <p:sldId id="307" r:id="rId27"/>
    <p:sldId id="332" r:id="rId28"/>
    <p:sldId id="333" r:id="rId29"/>
    <p:sldId id="310" r:id="rId30"/>
    <p:sldId id="311" r:id="rId31"/>
    <p:sldId id="334" r:id="rId32"/>
    <p:sldId id="335" r:id="rId33"/>
    <p:sldId id="336" r:id="rId34"/>
    <p:sldId id="278" r:id="rId35"/>
    <p:sldId id="337" r:id="rId36"/>
    <p:sldId id="338" r:id="rId37"/>
    <p:sldId id="339" r:id="rId38"/>
    <p:sldId id="340" r:id="rId39"/>
    <p:sldId id="347" r:id="rId40"/>
    <p:sldId id="317" r:id="rId41"/>
    <p:sldId id="318" r:id="rId42"/>
    <p:sldId id="350" r:id="rId43"/>
    <p:sldId id="351" r:id="rId44"/>
    <p:sldId id="357" r:id="rId45"/>
    <p:sldId id="358" r:id="rId46"/>
    <p:sldId id="359" r:id="rId47"/>
    <p:sldId id="360" r:id="rId48"/>
    <p:sldId id="361" r:id="rId49"/>
    <p:sldId id="352" r:id="rId50"/>
    <p:sldId id="353" r:id="rId51"/>
    <p:sldId id="354" r:id="rId52"/>
    <p:sldId id="355" r:id="rId53"/>
    <p:sldId id="356" r:id="rId54"/>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89E3866-F1C3-4686-B307-62A02AA11DCC}" type="datetimeFigureOut">
              <a:rPr lang="nl-NL" smtClean="0"/>
              <a:t>29-12-2024</a:t>
            </a:fld>
            <a:endParaRPr lang="nl-NL"/>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A059FD2-50E4-40CB-93BA-A156082AC6AF}" type="slidenum">
              <a:rPr lang="nl-NL" smtClean="0"/>
              <a:t>‹#›</a:t>
            </a:fld>
            <a:endParaRPr lang="nl-NL"/>
          </a:p>
        </p:txBody>
      </p:sp>
    </p:spTree>
    <p:extLst>
      <p:ext uri="{BB962C8B-B14F-4D97-AF65-F5344CB8AC3E}">
        <p14:creationId xmlns:p14="http://schemas.microsoft.com/office/powerpoint/2010/main" val="2790880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DC02EA8-AF72-4906-90F3-CB7D10674EA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154998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DC02EA8-AF72-4906-90F3-CB7D10674EA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20411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DC02EA8-AF72-4906-90F3-CB7D10674EA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192001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DC02EA8-AF72-4906-90F3-CB7D10674EA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230049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02EA8-AF72-4906-90F3-CB7D10674EA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310950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DC02EA8-AF72-4906-90F3-CB7D10674EAD}" type="datetimeFigureOut">
              <a:rPr lang="nl-NL" smtClean="0"/>
              <a:t>29-12-2024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426643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DC02EA8-AF72-4906-90F3-CB7D10674EAD}" type="datetimeFigureOut">
              <a:rPr lang="nl-NL" smtClean="0"/>
              <a:t>29-12-2024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427996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4DC02EA8-AF72-4906-90F3-CB7D10674EAD}" type="datetimeFigureOut">
              <a:rPr lang="nl-NL" smtClean="0"/>
              <a:t>29-12-2024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387525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02EA8-AF72-4906-90F3-CB7D10674EAD}" type="datetimeFigureOut">
              <a:rPr lang="nl-NL" smtClean="0"/>
              <a:t>29-12-2024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2185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02EA8-AF72-4906-90F3-CB7D10674EAD}" type="datetimeFigureOut">
              <a:rPr lang="nl-NL" smtClean="0"/>
              <a:t>29-12-2024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37646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C02EA8-AF72-4906-90F3-CB7D10674EAD}" type="datetimeFigureOut">
              <a:rPr lang="nl-NL" smtClean="0"/>
              <a:t>29-12-2024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99C311-BD06-434F-AE92-ADB705D5C75D}" type="slidenum">
              <a:rPr lang="nl-NL" smtClean="0"/>
              <a:t>‹#›</a:t>
            </a:fld>
            <a:endParaRPr lang="nl-NL"/>
          </a:p>
        </p:txBody>
      </p:sp>
    </p:spTree>
    <p:extLst>
      <p:ext uri="{BB962C8B-B14F-4D97-AF65-F5344CB8AC3E}">
        <p14:creationId xmlns:p14="http://schemas.microsoft.com/office/powerpoint/2010/main" val="157801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02EA8-AF72-4906-90F3-CB7D10674EAD}" type="datetimeFigureOut">
              <a:rPr lang="nl-NL" smtClean="0"/>
              <a:t>29-12-2024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9C311-BD06-434F-AE92-ADB705D5C75D}" type="slidenum">
              <a:rPr lang="nl-NL" smtClean="0"/>
              <a:t>‹#›</a:t>
            </a:fld>
            <a:endParaRPr lang="nl-NL"/>
          </a:p>
        </p:txBody>
      </p:sp>
    </p:spTree>
    <p:extLst>
      <p:ext uri="{BB962C8B-B14F-4D97-AF65-F5344CB8AC3E}">
        <p14:creationId xmlns:p14="http://schemas.microsoft.com/office/powerpoint/2010/main" val="52870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nl-NL" sz="7200" dirty="0" err="1"/>
              <a:t>Historical</a:t>
            </a:r>
            <a:r>
              <a:rPr lang="nl-NL" sz="7200" dirty="0"/>
              <a:t> </a:t>
            </a:r>
            <a:r>
              <a:rPr lang="nl-NL" sz="7200" dirty="0" err="1"/>
              <a:t>Origins</a:t>
            </a:r>
            <a:r>
              <a:rPr lang="nl-NL" sz="7200" dirty="0"/>
              <a:t> of </a:t>
            </a:r>
            <a:r>
              <a:rPr lang="nl-NL" sz="7200" dirty="0" err="1"/>
              <a:t>the</a:t>
            </a:r>
            <a:r>
              <a:rPr lang="nl-NL" sz="7200" dirty="0"/>
              <a:t> Human Sciences</a:t>
            </a:r>
          </a:p>
        </p:txBody>
      </p:sp>
      <p:sp>
        <p:nvSpPr>
          <p:cNvPr id="3" name="Subtitle 2"/>
          <p:cNvSpPr>
            <a:spLocks noGrp="1"/>
          </p:cNvSpPr>
          <p:nvPr>
            <p:ph type="subTitle" idx="1"/>
          </p:nvPr>
        </p:nvSpPr>
        <p:spPr/>
        <p:txBody>
          <a:bodyPr/>
          <a:lstStyle/>
          <a:p>
            <a:endParaRPr lang="nl-NL" dirty="0"/>
          </a:p>
          <a:p>
            <a:r>
              <a:rPr lang="nl-NL" dirty="0"/>
              <a:t>Harry Oosterhuis</a:t>
            </a:r>
          </a:p>
        </p:txBody>
      </p:sp>
    </p:spTree>
    <p:extLst>
      <p:ext uri="{BB962C8B-B14F-4D97-AF65-F5344CB8AC3E}">
        <p14:creationId xmlns:p14="http://schemas.microsoft.com/office/powerpoint/2010/main" val="137614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r>
              <a:rPr lang="nl-NL" b="1" dirty="0"/>
              <a:t>‘</a:t>
            </a:r>
            <a:r>
              <a:rPr lang="nl-NL" b="1" dirty="0" err="1"/>
              <a:t>Pre-history</a:t>
            </a:r>
            <a:r>
              <a:rPr lang="nl-NL" b="1" dirty="0"/>
              <a:t>’ of the Human Sciences and the </a:t>
            </a:r>
            <a:r>
              <a:rPr lang="nl-NL" b="1" dirty="0" err="1"/>
              <a:t>Changing</a:t>
            </a:r>
            <a:r>
              <a:rPr lang="nl-NL" b="1" dirty="0"/>
              <a:t> Image of Man</a:t>
            </a:r>
          </a:p>
        </p:txBody>
      </p:sp>
      <p:sp>
        <p:nvSpPr>
          <p:cNvPr id="3" name="Subtitle 2"/>
          <p:cNvSpPr>
            <a:spLocks noGrp="1"/>
          </p:cNvSpPr>
          <p:nvPr>
            <p:ph type="subTitle" idx="1"/>
          </p:nvPr>
        </p:nvSpPr>
        <p:spPr>
          <a:xfrm>
            <a:off x="683568" y="3789040"/>
            <a:ext cx="7776864" cy="2664296"/>
          </a:xfrm>
        </p:spPr>
        <p:txBody>
          <a:bodyPr>
            <a:normAutofit/>
          </a:bodyPr>
          <a:lstStyle/>
          <a:p>
            <a:endParaRPr lang="nl-NL" dirty="0"/>
          </a:p>
          <a:p>
            <a:endParaRPr lang="nl-NL" dirty="0"/>
          </a:p>
          <a:p>
            <a:endParaRPr lang="nl-NL" dirty="0"/>
          </a:p>
          <a:p>
            <a:endParaRPr lang="nl-NL" dirty="0"/>
          </a:p>
          <a:p>
            <a:endParaRPr lang="nl-NL" dirty="0"/>
          </a:p>
          <a:p>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7041"/>
            <a:ext cx="2808312" cy="4212469"/>
          </a:xfrm>
          <a:prstGeom prst="rect">
            <a:avLst/>
          </a:prstGeom>
        </p:spPr>
      </p:pic>
    </p:spTree>
    <p:extLst>
      <p:ext uri="{BB962C8B-B14F-4D97-AF65-F5344CB8AC3E}">
        <p14:creationId xmlns:p14="http://schemas.microsoft.com/office/powerpoint/2010/main" val="258023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Changing self-image of man:</a:t>
            </a:r>
            <a:br>
              <a:rPr lang="en-US" b="1" dirty="0"/>
            </a:br>
            <a:r>
              <a:rPr lang="en-US" sz="2700" b="1" dirty="0" err="1"/>
              <a:t>secularisation</a:t>
            </a:r>
            <a:r>
              <a:rPr lang="en-US" sz="2700" b="1" dirty="0"/>
              <a:t>/</a:t>
            </a:r>
            <a:r>
              <a:rPr lang="en-US" sz="2700" b="1" dirty="0" err="1"/>
              <a:t>naturalisation</a:t>
            </a:r>
            <a:r>
              <a:rPr lang="en-US" sz="2700" b="1" dirty="0"/>
              <a:t> + </a:t>
            </a:r>
            <a:r>
              <a:rPr lang="en-US" sz="2700" b="1" dirty="0" err="1"/>
              <a:t>individualisation</a:t>
            </a:r>
            <a:endParaRPr lang="nl-NL" sz="2700" b="1" dirty="0"/>
          </a:p>
        </p:txBody>
      </p:sp>
      <p:sp>
        <p:nvSpPr>
          <p:cNvPr id="3" name="Content Placeholder 2"/>
          <p:cNvSpPr>
            <a:spLocks noGrp="1"/>
          </p:cNvSpPr>
          <p:nvPr>
            <p:ph idx="1"/>
          </p:nvPr>
        </p:nvSpPr>
        <p:spPr/>
        <p:txBody>
          <a:bodyPr>
            <a:noAutofit/>
          </a:bodyPr>
          <a:lstStyle/>
          <a:p>
            <a:pPr marL="0" indent="0">
              <a:buNone/>
            </a:pPr>
            <a:r>
              <a:rPr lang="en-US" sz="2000" b="1" dirty="0"/>
              <a:t>Religious and metaphysical + Communitarian/Collectivist</a:t>
            </a:r>
          </a:p>
          <a:p>
            <a:pPr marL="0" indent="0">
              <a:buNone/>
            </a:pPr>
            <a:endParaRPr lang="en-US" sz="1400" dirty="0"/>
          </a:p>
          <a:p>
            <a:pPr marL="0" indent="0">
              <a:buNone/>
            </a:pPr>
            <a:r>
              <a:rPr lang="en-US" sz="1600" dirty="0"/>
              <a:t>16</a:t>
            </a:r>
            <a:r>
              <a:rPr lang="en-US" sz="1600" baseline="30000" dirty="0"/>
              <a:t>th</a:t>
            </a:r>
            <a:r>
              <a:rPr lang="en-US" sz="1600" dirty="0"/>
              <a:t>/17</a:t>
            </a:r>
            <a:r>
              <a:rPr lang="en-US" sz="1600" baseline="30000" dirty="0"/>
              <a:t>th</a:t>
            </a:r>
            <a:r>
              <a:rPr lang="en-US" sz="1600" dirty="0"/>
              <a:t> century:</a:t>
            </a:r>
          </a:p>
          <a:p>
            <a:pPr marL="0" indent="0">
              <a:buNone/>
            </a:pPr>
            <a:r>
              <a:rPr lang="en-US" sz="1800" dirty="0"/>
              <a:t>- Renaissance/Humanism </a:t>
            </a:r>
          </a:p>
          <a:p>
            <a:pPr marL="0" indent="0">
              <a:buNone/>
            </a:pPr>
            <a:r>
              <a:rPr lang="en-US" sz="1800" dirty="0"/>
              <a:t>- Reformation</a:t>
            </a:r>
          </a:p>
          <a:p>
            <a:pPr marL="0" indent="0">
              <a:buNone/>
            </a:pPr>
            <a:r>
              <a:rPr lang="en-US" sz="1800" dirty="0"/>
              <a:t>				</a:t>
            </a:r>
            <a:r>
              <a:rPr lang="en-US" sz="2400" b="1" dirty="0"/>
              <a:t>Modernization</a:t>
            </a:r>
          </a:p>
          <a:p>
            <a:pPr marL="0" indent="0">
              <a:buNone/>
            </a:pPr>
            <a:r>
              <a:rPr lang="en-US" sz="1600" dirty="0"/>
              <a:t>17</a:t>
            </a:r>
            <a:r>
              <a:rPr lang="en-US" sz="1600" baseline="30000" dirty="0"/>
              <a:t>th</a:t>
            </a:r>
            <a:r>
              <a:rPr lang="en-US" sz="1600" dirty="0"/>
              <a:t>/18</a:t>
            </a:r>
            <a:r>
              <a:rPr lang="en-US" sz="1600" baseline="30000" dirty="0"/>
              <a:t>th</a:t>
            </a:r>
            <a:r>
              <a:rPr lang="en-US" sz="1600" dirty="0"/>
              <a:t> century:</a:t>
            </a:r>
          </a:p>
          <a:p>
            <a:pPr marL="0" indent="0">
              <a:buNone/>
            </a:pPr>
            <a:r>
              <a:rPr lang="en-US" sz="1800" dirty="0"/>
              <a:t>- Scientific Revolution </a:t>
            </a:r>
          </a:p>
          <a:p>
            <a:pPr marL="0" indent="0">
              <a:buNone/>
            </a:pPr>
            <a:r>
              <a:rPr lang="en-US" sz="1800" dirty="0"/>
              <a:t>- Descartes’ view of the self</a:t>
            </a:r>
          </a:p>
          <a:p>
            <a:pPr marL="0" indent="0">
              <a:buNone/>
            </a:pPr>
            <a:r>
              <a:rPr lang="en-US" sz="1800" dirty="0"/>
              <a:t>- Locke’s view of the self </a:t>
            </a:r>
          </a:p>
          <a:p>
            <a:pPr marL="0" indent="0">
              <a:buNone/>
            </a:pPr>
            <a:endParaRPr lang="en-US" sz="1800" dirty="0"/>
          </a:p>
          <a:p>
            <a:pPr marL="0" indent="0">
              <a:buNone/>
            </a:pPr>
            <a:r>
              <a:rPr lang="en-US" sz="1800" dirty="0"/>
              <a:t>- Social-economic developments</a:t>
            </a:r>
          </a:p>
          <a:p>
            <a:pPr marL="0" indent="0">
              <a:buNone/>
            </a:pPr>
            <a:r>
              <a:rPr lang="en-US" sz="1800" dirty="0"/>
              <a:t>- Natural Law </a:t>
            </a:r>
            <a:r>
              <a:rPr lang="en-US" sz="1800" dirty="0">
                <a:sym typeface="Wingdings" panose="05000000000000000000" pitchFamily="2" charset="2"/>
              </a:rPr>
              <a:t> liberalism</a:t>
            </a:r>
            <a:endParaRPr lang="en-US" sz="1800" dirty="0"/>
          </a:p>
          <a:p>
            <a:pPr marL="0" indent="0">
              <a:buNone/>
            </a:pPr>
            <a:endParaRPr lang="nl-NL" sz="1400" dirty="0"/>
          </a:p>
          <a:p>
            <a:pPr marL="0" indent="0">
              <a:buNone/>
            </a:pPr>
            <a:r>
              <a:rPr lang="en-US" sz="2000" b="1" dirty="0">
                <a:sym typeface="Wingdings" panose="05000000000000000000" pitchFamily="2" charset="2"/>
              </a:rPr>
              <a:t>Secular and naturalist + I</a:t>
            </a:r>
            <a:r>
              <a:rPr lang="en-US" sz="2000" b="1" dirty="0"/>
              <a:t>ndividualized and personalized</a:t>
            </a:r>
            <a:endParaRPr lang="en-US" sz="2000" b="1" dirty="0">
              <a:sym typeface="Wingdings" panose="05000000000000000000" pitchFamily="2" charset="2"/>
            </a:endParaRPr>
          </a:p>
          <a:p>
            <a:pPr marL="0" indent="0">
              <a:buNone/>
            </a:pPr>
            <a:endParaRPr lang="nl-NL" sz="1400" dirty="0"/>
          </a:p>
        </p:txBody>
      </p:sp>
      <p:sp>
        <p:nvSpPr>
          <p:cNvPr id="4" name="Down Arrow 3"/>
          <p:cNvSpPr/>
          <p:nvPr/>
        </p:nvSpPr>
        <p:spPr>
          <a:xfrm>
            <a:off x="3627592" y="2132855"/>
            <a:ext cx="556640" cy="3926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412776"/>
            <a:ext cx="1703070" cy="25603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994" y="4077072"/>
            <a:ext cx="4235006" cy="1982343"/>
          </a:xfrm>
          <a:prstGeom prst="rect">
            <a:avLst/>
          </a:prstGeom>
        </p:spPr>
      </p:pic>
    </p:spTree>
    <p:extLst>
      <p:ext uri="{BB962C8B-B14F-4D97-AF65-F5344CB8AC3E}">
        <p14:creationId xmlns:p14="http://schemas.microsoft.com/office/powerpoint/2010/main" val="114499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Traditional image of man:</a:t>
            </a:r>
          </a:p>
        </p:txBody>
      </p:sp>
      <p:sp>
        <p:nvSpPr>
          <p:cNvPr id="3" name="Content Placeholder 2"/>
          <p:cNvSpPr>
            <a:spLocks noGrp="1"/>
          </p:cNvSpPr>
          <p:nvPr>
            <p:ph idx="1"/>
          </p:nvPr>
        </p:nvSpPr>
        <p:spPr/>
        <p:txBody>
          <a:bodyPr>
            <a:normAutofit fontScale="92500" lnSpcReduction="20000"/>
          </a:bodyPr>
          <a:lstStyle/>
          <a:p>
            <a:pPr marL="0" indent="0">
              <a:buNone/>
            </a:pPr>
            <a:r>
              <a:rPr lang="en-US" sz="3500" dirty="0"/>
              <a:t>rooted in </a:t>
            </a:r>
            <a:r>
              <a:rPr lang="en-US" sz="3500" b="1" dirty="0"/>
              <a:t>collective social organization </a:t>
            </a:r>
            <a:r>
              <a:rPr lang="en-US" sz="3500" dirty="0"/>
              <a:t>and in </a:t>
            </a:r>
            <a:r>
              <a:rPr lang="en-US" sz="3500" b="1" dirty="0"/>
              <a:t>Christianity</a:t>
            </a:r>
            <a:r>
              <a:rPr lang="en-US" sz="3500" dirty="0"/>
              <a:t>.  </a:t>
            </a:r>
            <a:endParaRPr lang="nl-NL" sz="3500" dirty="0"/>
          </a:p>
          <a:p>
            <a:pPr marL="0" indent="0">
              <a:buNone/>
            </a:pPr>
            <a:endParaRPr lang="en-US" sz="3500" dirty="0"/>
          </a:p>
          <a:p>
            <a:pPr marL="0" indent="0">
              <a:buNone/>
            </a:pPr>
            <a:endParaRPr lang="en-US" sz="3500" dirty="0"/>
          </a:p>
          <a:p>
            <a:pPr marL="0" indent="0">
              <a:buNone/>
            </a:pPr>
            <a:endParaRPr lang="en-US" sz="3500" dirty="0"/>
          </a:p>
          <a:p>
            <a:pPr marL="0" indent="0">
              <a:buNone/>
            </a:pPr>
            <a:endParaRPr lang="en-US" sz="3500" dirty="0"/>
          </a:p>
          <a:p>
            <a:pPr marL="0" indent="0">
              <a:buNone/>
            </a:pPr>
            <a:r>
              <a:rPr lang="en-US" sz="3500" dirty="0"/>
              <a:t>Individualized and secular view of modern man  emerging in Renaissance and Scientific Revolution, and coming to full development in  Enlightenment.</a:t>
            </a:r>
          </a:p>
          <a:p>
            <a:pPr marL="0" indent="0">
              <a:buNone/>
            </a:pPr>
            <a:endParaRPr lang="en-US" dirty="0"/>
          </a:p>
          <a:p>
            <a:endParaRPr lang="nl-NL" dirty="0"/>
          </a:p>
        </p:txBody>
      </p:sp>
      <p:sp>
        <p:nvSpPr>
          <p:cNvPr id="4" name="Up-Down Arrow 3"/>
          <p:cNvSpPr/>
          <p:nvPr/>
        </p:nvSpPr>
        <p:spPr>
          <a:xfrm>
            <a:off x="3463484" y="2276872"/>
            <a:ext cx="484632" cy="20882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2403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Traditional communitarian way of life ruled out individualism </a:t>
            </a:r>
            <a:endParaRPr lang="nl-NL" b="1" dirty="0"/>
          </a:p>
        </p:txBody>
      </p:sp>
      <p:sp>
        <p:nvSpPr>
          <p:cNvPr id="3" name="Content Placeholder 2"/>
          <p:cNvSpPr>
            <a:spLocks noGrp="1"/>
          </p:cNvSpPr>
          <p:nvPr>
            <p:ph idx="1"/>
          </p:nvPr>
        </p:nvSpPr>
        <p:spPr/>
        <p:txBody>
          <a:bodyPr>
            <a:normAutofit fontScale="92500"/>
          </a:bodyPr>
          <a:lstStyle/>
          <a:p>
            <a:pPr marL="0" indent="0">
              <a:buNone/>
            </a:pPr>
            <a:r>
              <a:rPr lang="en-US" dirty="0"/>
              <a:t>Most people imbedded and submerged in collective and hierarchical social bonds of dependence and obligation </a:t>
            </a:r>
            <a:r>
              <a:rPr lang="en-US" dirty="0">
                <a:sym typeface="Wingdings" panose="05000000000000000000" pitchFamily="2" charset="2"/>
              </a:rPr>
              <a:t></a:t>
            </a:r>
            <a:r>
              <a:rPr lang="en-US" dirty="0"/>
              <a:t> members/representatives of collective entities: families, kinship groups, clans, village communities, feudal estates, corporative organizations, guilds etc.</a:t>
            </a:r>
            <a:endParaRPr lang="nl-NL" dirty="0"/>
          </a:p>
          <a:p>
            <a:pPr marL="0" indent="0">
              <a:buNone/>
            </a:pPr>
            <a:endParaRPr lang="nl-NL" dirty="0"/>
          </a:p>
          <a:p>
            <a:pPr marL="0" indent="0">
              <a:buNone/>
            </a:pPr>
            <a:r>
              <a:rPr lang="en-US" dirty="0">
                <a:sym typeface="Wingdings" panose="05000000000000000000" pitchFamily="2" charset="2"/>
              </a:rPr>
              <a:t>Independent existence and consciousness as an individual was hardly possible</a:t>
            </a:r>
            <a:r>
              <a:rPr lang="en-US" dirty="0"/>
              <a:t>.</a:t>
            </a:r>
            <a:endParaRPr lang="nl-NL" dirty="0"/>
          </a:p>
        </p:txBody>
      </p:sp>
      <p:sp>
        <p:nvSpPr>
          <p:cNvPr id="4" name="Down Arrow 3"/>
          <p:cNvSpPr/>
          <p:nvPr/>
        </p:nvSpPr>
        <p:spPr>
          <a:xfrm>
            <a:off x="3662071" y="4404409"/>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464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Christian view of man</a:t>
            </a:r>
            <a:endParaRPr lang="nl-NL" b="1" dirty="0"/>
          </a:p>
        </p:txBody>
      </p:sp>
      <p:sp>
        <p:nvSpPr>
          <p:cNvPr id="3" name="Content Placeholder 2"/>
          <p:cNvSpPr>
            <a:spLocks noGrp="1"/>
          </p:cNvSpPr>
          <p:nvPr>
            <p:ph idx="1"/>
          </p:nvPr>
        </p:nvSpPr>
        <p:spPr/>
        <p:txBody>
          <a:bodyPr>
            <a:noAutofit/>
          </a:bodyPr>
          <a:lstStyle/>
          <a:p>
            <a:pPr marL="0" indent="0">
              <a:buNone/>
            </a:pPr>
            <a:r>
              <a:rPr lang="en-US" b="1" dirty="0"/>
              <a:t>Man situated in and subordinated </a:t>
            </a:r>
          </a:p>
          <a:p>
            <a:pPr marL="0" indent="0">
              <a:buNone/>
            </a:pPr>
            <a:r>
              <a:rPr lang="en-US" b="1" dirty="0"/>
              <a:t>to a God-given, eternal moral order: </a:t>
            </a:r>
            <a:endParaRPr lang="en-US" dirty="0"/>
          </a:p>
          <a:p>
            <a:pPr marL="0" indent="0">
              <a:buNone/>
            </a:pPr>
            <a:r>
              <a:rPr lang="en-US" sz="2000" b="1" dirty="0"/>
              <a:t>Paradise </a:t>
            </a:r>
            <a:r>
              <a:rPr lang="en-US" sz="2000" b="1" dirty="0">
                <a:sym typeface="Wingdings" panose="05000000000000000000" pitchFamily="2" charset="2"/>
              </a:rPr>
              <a:t> </a:t>
            </a:r>
            <a:r>
              <a:rPr lang="en-US" sz="2000" b="1" dirty="0"/>
              <a:t>the Fall </a:t>
            </a:r>
            <a:r>
              <a:rPr lang="en-US" sz="2000" b="1" dirty="0">
                <a:sym typeface="Wingdings" panose="05000000000000000000" pitchFamily="2" charset="2"/>
              </a:rPr>
              <a:t></a:t>
            </a:r>
            <a:r>
              <a:rPr lang="en-US" sz="2000" b="1" dirty="0"/>
              <a:t> temporary and life on earth </a:t>
            </a:r>
            <a:r>
              <a:rPr lang="en-US" sz="2000" b="1" dirty="0">
                <a:sym typeface="Wingdings" panose="05000000000000000000" pitchFamily="2" charset="2"/>
              </a:rPr>
              <a:t></a:t>
            </a:r>
            <a:r>
              <a:rPr lang="en-US" sz="2000" b="1" dirty="0"/>
              <a:t> </a:t>
            </a:r>
          </a:p>
          <a:p>
            <a:pPr marL="0" indent="0">
              <a:buNone/>
            </a:pPr>
            <a:r>
              <a:rPr lang="en-US" sz="2000" b="1" dirty="0">
                <a:sym typeface="Wingdings" panose="05000000000000000000" pitchFamily="2" charset="2"/>
              </a:rPr>
              <a:t> </a:t>
            </a:r>
            <a:r>
              <a:rPr lang="en-US" sz="2000" b="1" dirty="0"/>
              <a:t>Christ the Savior </a:t>
            </a:r>
            <a:r>
              <a:rPr lang="en-US" sz="2000" b="1" dirty="0">
                <a:sym typeface="Wingdings" panose="05000000000000000000" pitchFamily="2" charset="2"/>
              </a:rPr>
              <a:t> </a:t>
            </a:r>
            <a:r>
              <a:rPr lang="en-US" sz="2000" b="1" dirty="0"/>
              <a:t>last judgement.</a:t>
            </a:r>
          </a:p>
          <a:p>
            <a:r>
              <a:rPr lang="en-US" sz="2000" b="1" dirty="0"/>
              <a:t>Moral judgment</a:t>
            </a:r>
            <a:r>
              <a:rPr lang="en-US" sz="2000" dirty="0"/>
              <a:t> in terms of virtue and sin: living according to God’s commands was the crucial guide in life. </a:t>
            </a:r>
            <a:endParaRPr lang="nl-NL" sz="2000" b="1" dirty="0"/>
          </a:p>
          <a:p>
            <a:pPr lvl="0"/>
            <a:r>
              <a:rPr lang="en-US" sz="2000" dirty="0"/>
              <a:t>Man’s destiny and meaning of life not in this life on earth, but in one’s fate </a:t>
            </a:r>
            <a:r>
              <a:rPr lang="en-US" sz="2000" b="1" dirty="0"/>
              <a:t>after death</a:t>
            </a:r>
            <a:r>
              <a:rPr lang="en-US" sz="2000" dirty="0"/>
              <a:t>, eternal life in heaven or damnation in hell.  </a:t>
            </a:r>
            <a:endParaRPr lang="nl-NL" sz="2000" b="1" dirty="0"/>
          </a:p>
          <a:p>
            <a:pPr lvl="0"/>
            <a:r>
              <a:rPr lang="en-GB" sz="2000" dirty="0"/>
              <a:t>Ambiguity: </a:t>
            </a:r>
          </a:p>
          <a:p>
            <a:pPr lvl="0">
              <a:buFont typeface="Wingdings"/>
              <a:buChar char="à"/>
            </a:pPr>
            <a:r>
              <a:rPr lang="en-US" sz="2000" dirty="0"/>
              <a:t>Since God has banned Adam and Eve man from paradise, man is a fallen creature, burdened by original sin and therefore imperfect. </a:t>
            </a:r>
          </a:p>
          <a:p>
            <a:pPr lvl="0">
              <a:buFont typeface="Wingdings"/>
              <a:buChar char="à"/>
            </a:pPr>
            <a:r>
              <a:rPr lang="en-US" sz="2000" dirty="0"/>
              <a:t>Man endowed with an </a:t>
            </a:r>
            <a:r>
              <a:rPr lang="en-US" sz="2000" b="1" dirty="0"/>
              <a:t>immortal soul and gifted with reason and free will</a:t>
            </a:r>
            <a:r>
              <a:rPr lang="en-US" sz="2000" dirty="0"/>
              <a:t> providing the ground for salvation.</a:t>
            </a:r>
            <a:endParaRPr lang="nl-NL" sz="2000" b="1" dirty="0"/>
          </a:p>
          <a:p>
            <a:pPr lvl="0"/>
            <a:endParaRPr lang="en-GB" sz="2000" dirty="0"/>
          </a:p>
          <a:p>
            <a:pPr marL="0" indent="0">
              <a:buNone/>
            </a:pPr>
            <a:endParaRPr lang="nl-NL"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552" y="1091332"/>
            <a:ext cx="2609004" cy="2337668"/>
          </a:xfrm>
          <a:prstGeom prst="rect">
            <a:avLst/>
          </a:prstGeom>
        </p:spPr>
      </p:pic>
      <p:sp>
        <p:nvSpPr>
          <p:cNvPr id="4" name="Rectangle 3"/>
          <p:cNvSpPr/>
          <p:nvPr/>
        </p:nvSpPr>
        <p:spPr>
          <a:xfrm>
            <a:off x="2589342" y="3244334"/>
            <a:ext cx="184731" cy="369332"/>
          </a:xfrm>
          <a:prstGeom prst="rect">
            <a:avLst/>
          </a:prstGeom>
        </p:spPr>
        <p:txBody>
          <a:bodyPr wrap="none">
            <a:spAutoFit/>
          </a:bodyPr>
          <a:lstStyle/>
          <a:p>
            <a:endParaRPr lang="nl-NL" dirty="0"/>
          </a:p>
        </p:txBody>
      </p:sp>
    </p:spTree>
    <p:extLst>
      <p:ext uri="{BB962C8B-B14F-4D97-AF65-F5344CB8AC3E}">
        <p14:creationId xmlns:p14="http://schemas.microsoft.com/office/powerpoint/2010/main" val="2748660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Aristotelian roots of Christian conception of the soul</a:t>
            </a:r>
          </a:p>
        </p:txBody>
      </p:sp>
      <p:sp>
        <p:nvSpPr>
          <p:cNvPr id="3" name="Content Placeholder 2"/>
          <p:cNvSpPr>
            <a:spLocks noGrp="1"/>
          </p:cNvSpPr>
          <p:nvPr>
            <p:ph idx="1"/>
          </p:nvPr>
        </p:nvSpPr>
        <p:spPr>
          <a:xfrm>
            <a:off x="467544" y="1916832"/>
            <a:ext cx="8229600" cy="4525963"/>
          </a:xfrm>
        </p:spPr>
        <p:txBody>
          <a:bodyPr>
            <a:normAutofit fontScale="85000" lnSpcReduction="10000"/>
          </a:bodyPr>
          <a:lstStyle/>
          <a:p>
            <a:pPr marL="0" lvl="0" indent="0">
              <a:buNone/>
            </a:pPr>
            <a:r>
              <a:rPr lang="en-GB" dirty="0"/>
              <a:t>Soul as essence of man determining human purpose: </a:t>
            </a:r>
          </a:p>
          <a:p>
            <a:r>
              <a:rPr lang="en-GB" dirty="0"/>
              <a:t>Soul as the ‘form’, organizing principle of body, spiritual force which cannot exist independently of matter, implying that the soul is at least partly situated in the body.</a:t>
            </a:r>
          </a:p>
          <a:p>
            <a:pPr lvl="0"/>
            <a:r>
              <a:rPr lang="en-GB" b="1" dirty="0"/>
              <a:t>Teleological worldview</a:t>
            </a:r>
            <a:r>
              <a:rPr lang="en-GB" dirty="0"/>
              <a:t>: everything has inherent natural purpose in a ordered and meaningful universe: </a:t>
            </a:r>
            <a:r>
              <a:rPr lang="en-US" dirty="0"/>
              <a:t>m</a:t>
            </a:r>
            <a:r>
              <a:rPr lang="en-US" dirty="0">
                <a:sym typeface="Wingdings" panose="05000000000000000000" pitchFamily="2" charset="2"/>
              </a:rPr>
              <a:t>an embedded in t</a:t>
            </a:r>
            <a:r>
              <a:rPr lang="en-US" dirty="0"/>
              <a:t>he </a:t>
            </a:r>
            <a:r>
              <a:rPr lang="en-US" b="1" dirty="0"/>
              <a:t>Great Chain of Being</a:t>
            </a:r>
            <a:r>
              <a:rPr lang="en-US" dirty="0"/>
              <a:t> (parallel of the macro- and microcosm)</a:t>
            </a:r>
            <a:r>
              <a:rPr lang="en-GB" dirty="0"/>
              <a:t> </a:t>
            </a:r>
            <a:r>
              <a:rPr lang="en-GB" dirty="0">
                <a:sym typeface="Wingdings" panose="05000000000000000000" pitchFamily="2" charset="2"/>
              </a:rPr>
              <a:t> F</a:t>
            </a:r>
            <a:r>
              <a:rPr lang="en-GB" dirty="0"/>
              <a:t>inal cause of human beings found in divine origin and supernatural destiny of their soul.</a:t>
            </a: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5" y="-4563"/>
            <a:ext cx="1261263" cy="1639002"/>
          </a:xfrm>
          <a:prstGeom prst="rect">
            <a:avLst/>
          </a:prstGeom>
        </p:spPr>
      </p:pic>
    </p:spTree>
    <p:extLst>
      <p:ext uri="{BB962C8B-B14F-4D97-AF65-F5344CB8AC3E}">
        <p14:creationId xmlns:p14="http://schemas.microsoft.com/office/powerpoint/2010/main" val="123119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1143000"/>
          </a:xfrm>
        </p:spPr>
        <p:txBody>
          <a:bodyPr>
            <a:normAutofit fontScale="90000"/>
          </a:bodyPr>
          <a:lstStyle/>
          <a:p>
            <a:pPr lvl="0"/>
            <a:br>
              <a:rPr lang="en-GB" b="1" dirty="0"/>
            </a:br>
            <a:r>
              <a:rPr lang="en-GB" sz="3600" b="1" dirty="0"/>
              <a:t>Aristotelian/Christian soul different from modern idea of mind as separate from and as  opposite to body </a:t>
            </a:r>
            <a:br>
              <a:rPr lang="en-GB" sz="3600" b="1" dirty="0"/>
            </a:br>
            <a:endParaRPr lang="nl-NL" sz="3600" b="1" dirty="0"/>
          </a:p>
        </p:txBody>
      </p:sp>
      <p:sp>
        <p:nvSpPr>
          <p:cNvPr id="3" name="Content Placeholder 2"/>
          <p:cNvSpPr>
            <a:spLocks noGrp="1"/>
          </p:cNvSpPr>
          <p:nvPr>
            <p:ph idx="1"/>
          </p:nvPr>
        </p:nvSpPr>
        <p:spPr/>
        <p:txBody>
          <a:bodyPr>
            <a:noAutofit/>
          </a:bodyPr>
          <a:lstStyle/>
          <a:p>
            <a:pPr lvl="0"/>
            <a:endParaRPr lang="en-GB" sz="2400" dirty="0"/>
          </a:p>
          <a:p>
            <a:pPr lvl="0"/>
            <a:r>
              <a:rPr lang="en-GB" sz="2400" dirty="0"/>
              <a:t>Two dimensions of the soul (natural and supernatural): </a:t>
            </a:r>
          </a:p>
          <a:p>
            <a:pPr lvl="0">
              <a:buFont typeface="Wingdings"/>
              <a:buChar char="à"/>
            </a:pPr>
            <a:r>
              <a:rPr lang="en-GB" sz="2400" b="1" dirty="0"/>
              <a:t>organic life force </a:t>
            </a:r>
            <a:r>
              <a:rPr lang="en-GB" sz="2400" dirty="0"/>
              <a:t>(and as such related to body and shared with other living creatures); </a:t>
            </a:r>
          </a:p>
          <a:p>
            <a:pPr lvl="0">
              <a:buFont typeface="Wingdings"/>
              <a:buChar char="à"/>
            </a:pPr>
            <a:r>
              <a:rPr lang="en-GB" sz="2400" b="1" dirty="0"/>
              <a:t>immaterial spirit</a:t>
            </a:r>
            <a:r>
              <a:rPr lang="en-GB" sz="2400" dirty="0"/>
              <a:t> (intellectual faculties of reason, judgement and free will) making man superior to rest of nature and immortal. </a:t>
            </a:r>
          </a:p>
          <a:p>
            <a:pPr lvl="0"/>
            <a:r>
              <a:rPr lang="en-GB" sz="2400" dirty="0"/>
              <a:t>No strict boundary between two dimensions (natural and supernatural): soul as subject for theology as well as philosophy and medicine.  </a:t>
            </a:r>
          </a:p>
          <a:p>
            <a:pPr lvl="0"/>
            <a:r>
              <a:rPr lang="en-GB" sz="2400" dirty="0"/>
              <a:t>No separation between religion and rational knowledge = recognizing and understanding God-given order of the world and man’s position in it (Great Chain of Being).</a:t>
            </a:r>
            <a:endParaRPr lang="nl-NL" sz="2400" dirty="0"/>
          </a:p>
          <a:p>
            <a:endParaRPr lang="nl-NL" dirty="0"/>
          </a:p>
        </p:txBody>
      </p:sp>
    </p:spTree>
    <p:extLst>
      <p:ext uri="{BB962C8B-B14F-4D97-AF65-F5344CB8AC3E}">
        <p14:creationId xmlns:p14="http://schemas.microsoft.com/office/powerpoint/2010/main" val="134968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Renaissance, Protestantism, </a:t>
            </a:r>
            <a:br>
              <a:rPr lang="en-US" b="1" dirty="0"/>
            </a:br>
            <a:r>
              <a:rPr lang="en-US" b="1" dirty="0"/>
              <a:t>Scientific Revolution, Enlightenment</a:t>
            </a:r>
            <a:endParaRPr lang="nl-NL" b="1" dirty="0"/>
          </a:p>
        </p:txBody>
      </p:sp>
      <p:sp>
        <p:nvSpPr>
          <p:cNvPr id="3" name="Content Placeholder 2"/>
          <p:cNvSpPr>
            <a:spLocks noGrp="1"/>
          </p:cNvSpPr>
          <p:nvPr>
            <p:ph idx="1"/>
          </p:nvPr>
        </p:nvSpPr>
        <p:spPr/>
        <p:txBody>
          <a:bodyPr>
            <a:noAutofit/>
          </a:bodyPr>
          <a:lstStyle/>
          <a:p>
            <a:pPr marL="0" indent="0">
              <a:buNone/>
            </a:pPr>
            <a:r>
              <a:rPr lang="en-US" sz="2000" dirty="0"/>
              <a:t>16</a:t>
            </a:r>
            <a:r>
              <a:rPr lang="en-US" sz="2000" baseline="30000" dirty="0"/>
              <a:t>th</a:t>
            </a:r>
            <a:r>
              <a:rPr lang="en-US" sz="2000" dirty="0"/>
              <a:t>-18</a:t>
            </a:r>
            <a:r>
              <a:rPr lang="en-US" sz="2000" baseline="30000" dirty="0"/>
              <a:t>th</a:t>
            </a:r>
            <a:r>
              <a:rPr lang="en-US" sz="2000" dirty="0"/>
              <a:t> century: </a:t>
            </a:r>
            <a:r>
              <a:rPr lang="en-US" sz="2000" b="1" dirty="0"/>
              <a:t>two crucial changes</a:t>
            </a:r>
            <a:r>
              <a:rPr lang="en-US" sz="2000" dirty="0"/>
              <a:t> in self-image of man: </a:t>
            </a:r>
          </a:p>
          <a:p>
            <a:pPr marL="0" indent="0">
              <a:buNone/>
            </a:pPr>
            <a:endParaRPr lang="en-US" sz="2000" dirty="0"/>
          </a:p>
          <a:p>
            <a:pPr marL="0" lvl="0" indent="0">
              <a:buNone/>
            </a:pPr>
            <a:r>
              <a:rPr lang="en-US" sz="2000" b="1" dirty="0"/>
              <a:t>Secularization: </a:t>
            </a:r>
          </a:p>
          <a:p>
            <a:pPr lvl="0">
              <a:buFont typeface="Wingdings"/>
              <a:buChar char="à"/>
            </a:pPr>
            <a:r>
              <a:rPr lang="en-US" sz="2000" dirty="0"/>
              <a:t>Man as rational being who can more or less control own destiny on earth; rational faculties enable improvement.</a:t>
            </a:r>
          </a:p>
          <a:p>
            <a:pPr lvl="0">
              <a:buFont typeface="Wingdings"/>
              <a:buChar char="à"/>
            </a:pPr>
            <a:r>
              <a:rPr lang="en-US" sz="2000" dirty="0">
                <a:sym typeface="Wingdings" panose="05000000000000000000" pitchFamily="2" charset="2"/>
              </a:rPr>
              <a:t>Knowledge about man distanced/separated from metaphysical and religious thinking enabling man as object of rational analysis and empirical investigation</a:t>
            </a:r>
            <a:r>
              <a:rPr lang="en-US" sz="2000" dirty="0"/>
              <a:t>.</a:t>
            </a:r>
          </a:p>
          <a:p>
            <a:pPr marL="0" lvl="0" indent="0">
              <a:buNone/>
            </a:pPr>
            <a:endParaRPr lang="en-US" sz="2000" b="1" dirty="0"/>
          </a:p>
          <a:p>
            <a:pPr marL="0" lvl="0" indent="0">
              <a:buNone/>
            </a:pPr>
            <a:r>
              <a:rPr lang="en-US" sz="2000" b="1" dirty="0"/>
              <a:t>Individualism: </a:t>
            </a:r>
          </a:p>
          <a:p>
            <a:pPr lvl="0">
              <a:buFont typeface="Wingdings"/>
              <a:buChar char="à"/>
            </a:pPr>
            <a:r>
              <a:rPr lang="en-US" sz="2000" dirty="0"/>
              <a:t>Development of experience of subjective, self-conscious self as autonomous entity, implying separation of secular inner self from  disenchanted external world. </a:t>
            </a:r>
          </a:p>
          <a:p>
            <a:pPr lvl="0">
              <a:buFont typeface="Wingdings"/>
              <a:buChar char="à"/>
            </a:pPr>
            <a:r>
              <a:rPr lang="en-US" sz="2000" dirty="0">
                <a:sym typeface="Wingdings" panose="05000000000000000000" pitchFamily="2" charset="2"/>
              </a:rPr>
              <a:t>Emergent idea of individual as unique and authentic ‘personality’ (in particular since Romanticism). </a:t>
            </a:r>
            <a:endParaRPr lang="nl-NL" sz="2000" dirty="0"/>
          </a:p>
        </p:txBody>
      </p:sp>
    </p:spTree>
    <p:extLst>
      <p:ext uri="{BB962C8B-B14F-4D97-AF65-F5344CB8AC3E}">
        <p14:creationId xmlns:p14="http://schemas.microsoft.com/office/powerpoint/2010/main" val="10893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8000" b="1" dirty="0"/>
              <a:t>Renaissance</a:t>
            </a:r>
          </a:p>
        </p:txBody>
      </p:sp>
      <p:sp>
        <p:nvSpPr>
          <p:cNvPr id="3" name="Content Placeholder 2"/>
          <p:cNvSpPr>
            <a:spLocks noGrp="1"/>
          </p:cNvSpPr>
          <p:nvPr>
            <p:ph idx="1"/>
          </p:nvPr>
        </p:nvSpPr>
        <p:spPr/>
        <p:txBody>
          <a:bodyPr>
            <a:noAutofit/>
          </a:bodyPr>
          <a:lstStyle/>
          <a:p>
            <a:r>
              <a:rPr lang="en-US" sz="2000" b="1" dirty="0"/>
              <a:t>Humanistic learning</a:t>
            </a:r>
            <a:r>
              <a:rPr lang="en-US" sz="2000" dirty="0"/>
              <a:t>: rediscovery of Greek and Latin philosophy advancing</a:t>
            </a:r>
            <a:r>
              <a:rPr lang="en-US" sz="2000" dirty="0">
                <a:sym typeface="Wingdings" panose="05000000000000000000" pitchFamily="2" charset="2"/>
              </a:rPr>
              <a:t> </a:t>
            </a:r>
            <a:r>
              <a:rPr lang="en-US" sz="2000" dirty="0"/>
              <a:t>intellectual reflection about man and his qualities and capacities </a:t>
            </a:r>
            <a:r>
              <a:rPr lang="en-US" sz="2000" dirty="0">
                <a:sym typeface="Wingdings" panose="05000000000000000000" pitchFamily="2" charset="2"/>
              </a:rPr>
              <a:t> s</a:t>
            </a:r>
            <a:r>
              <a:rPr lang="en-US" sz="2000" dirty="0"/>
              <a:t>hifting emphasis from divine supernatural order and imperfection of fallen man to recognition of </a:t>
            </a:r>
            <a:r>
              <a:rPr lang="en-US" sz="2000" b="1" dirty="0"/>
              <a:t>secular dignity of man</a:t>
            </a:r>
            <a:r>
              <a:rPr lang="en-US" sz="2000" dirty="0"/>
              <a:t>: man as measure of at least worldly things and belief in man’s ability to take earthly fate in own hands. </a:t>
            </a:r>
          </a:p>
          <a:p>
            <a:r>
              <a:rPr lang="en-US" sz="2000" dirty="0"/>
              <a:t>Secularized and practical moral philosophy marking a </a:t>
            </a:r>
            <a:r>
              <a:rPr lang="en-US" sz="2000" dirty="0">
                <a:sym typeface="Wingdings" panose="05000000000000000000" pitchFamily="2" charset="2"/>
              </a:rPr>
              <a:t>turn away from  hereafter to here and now  </a:t>
            </a:r>
            <a:r>
              <a:rPr lang="en-US" sz="2000" b="1" dirty="0">
                <a:sym typeface="Wingdings" panose="05000000000000000000" pitchFamily="2" charset="2"/>
              </a:rPr>
              <a:t>c</a:t>
            </a:r>
            <a:r>
              <a:rPr lang="en-US" sz="2000" b="1" dirty="0"/>
              <a:t>ivic humanism:</a:t>
            </a:r>
            <a:r>
              <a:rPr lang="en-US" sz="2000" dirty="0"/>
              <a:t> </a:t>
            </a:r>
          </a:p>
          <a:p>
            <a:pPr>
              <a:buFont typeface="Wingdings"/>
              <a:buChar char="à"/>
            </a:pPr>
            <a:r>
              <a:rPr lang="en-US" sz="2000" dirty="0"/>
              <a:t>(upper-class) ideal of </a:t>
            </a:r>
            <a:r>
              <a:rPr lang="en-US" sz="2000" b="1" dirty="0"/>
              <a:t>self-improvement </a:t>
            </a:r>
            <a:r>
              <a:rPr lang="en-US" sz="2000" dirty="0"/>
              <a:t>through education, arts and cultivated manners, serving aspiration of political, commercial and learned elites;</a:t>
            </a:r>
          </a:p>
          <a:p>
            <a:pPr>
              <a:buFont typeface="Wingdings"/>
              <a:buChar char="à"/>
            </a:pPr>
            <a:r>
              <a:rPr lang="en-US" sz="2000" dirty="0"/>
              <a:t>gathering </a:t>
            </a:r>
            <a:r>
              <a:rPr lang="en-US" sz="2000" b="1" dirty="0"/>
              <a:t>realistic self-knowledge</a:t>
            </a:r>
            <a:r>
              <a:rPr lang="en-US" sz="2000" dirty="0"/>
              <a:t> in order to fashion character, self-control and self-responsibility: qualities needed for economic calculation and ruling common people. (Machiavelli’s advice to rulers and medical and didactic guides for leading healthy and successful and elegant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292" y="33115"/>
            <a:ext cx="1698188" cy="1565517"/>
          </a:xfrm>
          <a:prstGeom prst="rect">
            <a:avLst/>
          </a:prstGeom>
        </p:spPr>
      </p:pic>
      <p:sp>
        <p:nvSpPr>
          <p:cNvPr id="5" name="Curved Right Arrow 4"/>
          <p:cNvSpPr/>
          <p:nvPr/>
        </p:nvSpPr>
        <p:spPr>
          <a:xfrm>
            <a:off x="29776" y="2348880"/>
            <a:ext cx="73152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69356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err="1"/>
              <a:t>Medicine</a:t>
            </a:r>
            <a:r>
              <a:rPr lang="nl-NL" b="1" dirty="0"/>
              <a:t> as guide </a:t>
            </a:r>
            <a:r>
              <a:rPr lang="nl-NL" b="1" dirty="0" err="1"/>
              <a:t>for</a:t>
            </a:r>
            <a:r>
              <a:rPr lang="nl-NL" b="1" dirty="0"/>
              <a:t> </a:t>
            </a:r>
            <a:r>
              <a:rPr lang="nl-NL" b="1" dirty="0" err="1"/>
              <a:t>the</a:t>
            </a:r>
            <a:r>
              <a:rPr lang="nl-NL" b="1" dirty="0"/>
              <a:t> </a:t>
            </a:r>
            <a:r>
              <a:rPr lang="nl-NL" b="1" dirty="0" err="1"/>
              <a:t>good</a:t>
            </a:r>
            <a:r>
              <a:rPr lang="nl-NL" b="1" dirty="0"/>
              <a:t> life</a:t>
            </a:r>
          </a:p>
        </p:txBody>
      </p:sp>
      <p:sp>
        <p:nvSpPr>
          <p:cNvPr id="3" name="Content Placeholder 2"/>
          <p:cNvSpPr>
            <a:spLocks noGrp="1"/>
          </p:cNvSpPr>
          <p:nvPr>
            <p:ph idx="1"/>
          </p:nvPr>
        </p:nvSpPr>
        <p:spPr/>
        <p:txBody>
          <a:bodyPr>
            <a:noAutofit/>
          </a:bodyPr>
          <a:lstStyle/>
          <a:p>
            <a:pPr marL="0" indent="0">
              <a:buNone/>
            </a:pPr>
            <a:r>
              <a:rPr lang="en-US" sz="2800" dirty="0"/>
              <a:t>Ideal of humanistic self-knowledge and self-mastery not only relevant for the mind, but also for healthy and vigorous body </a:t>
            </a:r>
            <a:r>
              <a:rPr lang="en-US" sz="2800" dirty="0">
                <a:sym typeface="Wingdings" panose="05000000000000000000" pitchFamily="2" charset="2"/>
              </a:rPr>
              <a:t> importance of </a:t>
            </a:r>
            <a:r>
              <a:rPr lang="en-US" sz="2800" b="1" dirty="0"/>
              <a:t>medicine</a:t>
            </a:r>
            <a:r>
              <a:rPr lang="en-US" sz="2800" dirty="0"/>
              <a:t>, not only for treating illness, but also as </a:t>
            </a:r>
            <a:r>
              <a:rPr lang="en-US" sz="2800" b="1" dirty="0"/>
              <a:t>practical guidance for leading a good = healthy life</a:t>
            </a:r>
            <a:r>
              <a:rPr lang="en-US" sz="2800" dirty="0"/>
              <a:t> through keeping a sound balance between the organic and spiritual part of the soul </a:t>
            </a:r>
            <a:r>
              <a:rPr lang="en-US" sz="2800" dirty="0">
                <a:sym typeface="Wingdings" panose="05000000000000000000" pitchFamily="2" charset="2"/>
              </a:rPr>
              <a:t> Medicine together with moral philosophy playing a crucial role in origin of human science: </a:t>
            </a:r>
            <a:endParaRPr lang="en-US" sz="2800" dirty="0"/>
          </a:p>
          <a:p>
            <a:pPr marL="0" indent="0">
              <a:buNone/>
            </a:pPr>
            <a:r>
              <a:rPr lang="en-US" sz="2800" dirty="0"/>
              <a:t>Morality and health both defined in terms of maintaining balance and harmony between passions and well-considered behavior/self-control.</a:t>
            </a:r>
            <a:endParaRPr lang="nl-NL" sz="2800" dirty="0"/>
          </a:p>
          <a:p>
            <a:endParaRPr lang="nl-NL" dirty="0"/>
          </a:p>
        </p:txBody>
      </p:sp>
    </p:spTree>
    <p:extLst>
      <p:ext uri="{BB962C8B-B14F-4D97-AF65-F5344CB8AC3E}">
        <p14:creationId xmlns:p14="http://schemas.microsoft.com/office/powerpoint/2010/main" val="277381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nl-NL" sz="2700" b="1" dirty="0"/>
            </a:br>
            <a:r>
              <a:rPr lang="nl-NL" sz="3100" b="1" dirty="0"/>
              <a:t>The development of </a:t>
            </a:r>
            <a:r>
              <a:rPr lang="nl-NL" sz="3100" b="1" dirty="0" err="1"/>
              <a:t>scientific</a:t>
            </a:r>
            <a:r>
              <a:rPr lang="nl-NL" sz="3100" b="1" dirty="0"/>
              <a:t> </a:t>
            </a:r>
            <a:r>
              <a:rPr lang="nl-NL" sz="3100" b="1" dirty="0" err="1"/>
              <a:t>knowledge</a:t>
            </a:r>
            <a:r>
              <a:rPr lang="nl-NL" sz="3100" b="1" dirty="0"/>
              <a:t> </a:t>
            </a:r>
            <a:r>
              <a:rPr lang="nl-NL" sz="3100" b="1" dirty="0" err="1"/>
              <a:t>about</a:t>
            </a:r>
            <a:r>
              <a:rPr lang="nl-NL" sz="3100" b="1" dirty="0"/>
              <a:t> man </a:t>
            </a:r>
            <a:br>
              <a:rPr lang="nl-NL" sz="3100" b="1" dirty="0"/>
            </a:br>
            <a:r>
              <a:rPr lang="nl-NL" sz="3100" b="1" dirty="0" err="1"/>
              <a:t>since</a:t>
            </a:r>
            <a:r>
              <a:rPr lang="nl-NL" sz="3100" b="1" dirty="0"/>
              <a:t> </a:t>
            </a:r>
            <a:r>
              <a:rPr lang="nl-NL" sz="3100" b="1" dirty="0" err="1"/>
              <a:t>the</a:t>
            </a:r>
            <a:r>
              <a:rPr lang="nl-NL" sz="3100" b="1" dirty="0"/>
              <a:t> late 18th </a:t>
            </a:r>
            <a:r>
              <a:rPr lang="nl-NL" sz="3100" b="1" dirty="0" err="1"/>
              <a:t>century</a:t>
            </a:r>
            <a:r>
              <a:rPr lang="nl-NL" sz="3100" b="1" dirty="0"/>
              <a:t> </a:t>
            </a:r>
            <a:br>
              <a:rPr lang="nl-NL" sz="3100" b="1" dirty="0"/>
            </a:br>
            <a:endParaRPr lang="nl-NL" sz="3100" b="1" dirty="0"/>
          </a:p>
        </p:txBody>
      </p:sp>
      <p:sp>
        <p:nvSpPr>
          <p:cNvPr id="3" name="Content Placeholder 2"/>
          <p:cNvSpPr>
            <a:spLocks noGrp="1"/>
          </p:cNvSpPr>
          <p:nvPr>
            <p:ph idx="1"/>
          </p:nvPr>
        </p:nvSpPr>
        <p:spPr>
          <a:xfrm>
            <a:off x="480898" y="1558767"/>
            <a:ext cx="8229600" cy="3740465"/>
          </a:xfrm>
        </p:spPr>
        <p:txBody>
          <a:bodyPr>
            <a:noAutofit/>
          </a:bodyPr>
          <a:lstStyle/>
          <a:p>
            <a:pPr marL="0" indent="0">
              <a:buNone/>
            </a:pPr>
            <a:r>
              <a:rPr lang="nl-NL" sz="2000" b="1" dirty="0" err="1"/>
              <a:t>Perspective</a:t>
            </a:r>
            <a:r>
              <a:rPr lang="nl-NL" sz="2000" b="1" dirty="0"/>
              <a:t>: </a:t>
            </a:r>
          </a:p>
          <a:p>
            <a:pPr>
              <a:buFontTx/>
              <a:buChar char="-"/>
            </a:pPr>
            <a:r>
              <a:rPr lang="en-US" sz="2000" dirty="0"/>
              <a:t>History and sociology of science (</a:t>
            </a:r>
            <a:r>
              <a:rPr lang="en-US" sz="2000" i="1" dirty="0"/>
              <a:t>Cultures of Knowledge and Technology</a:t>
            </a:r>
            <a:r>
              <a:rPr lang="en-US" sz="2000" dirty="0"/>
              <a:t>: contextual understanding of knowledge and its practical application).</a:t>
            </a:r>
            <a:endParaRPr lang="nl-NL" sz="2000" b="1" dirty="0"/>
          </a:p>
          <a:p>
            <a:pPr>
              <a:buFontTx/>
              <a:buChar char="-"/>
            </a:pPr>
            <a:r>
              <a:rPr lang="nl-NL" sz="2000" dirty="0"/>
              <a:t>How </a:t>
            </a:r>
            <a:r>
              <a:rPr lang="nl-NL" sz="2000" dirty="0" err="1"/>
              <a:t>scientific</a:t>
            </a:r>
            <a:r>
              <a:rPr lang="nl-NL" sz="2000" dirty="0"/>
              <a:t> </a:t>
            </a:r>
            <a:r>
              <a:rPr lang="nl-NL" sz="2000" dirty="0" err="1"/>
              <a:t>knowledge</a:t>
            </a:r>
            <a:r>
              <a:rPr lang="nl-NL" sz="2000" dirty="0"/>
              <a:t> of man is </a:t>
            </a:r>
            <a:r>
              <a:rPr lang="nl-NL" sz="2000" dirty="0" err="1"/>
              <a:t>related</a:t>
            </a:r>
            <a:r>
              <a:rPr lang="nl-NL" sz="2000" dirty="0"/>
              <a:t> </a:t>
            </a:r>
            <a:r>
              <a:rPr lang="nl-NL" sz="2000" dirty="0" err="1"/>
              <a:t>to</a:t>
            </a:r>
            <a:r>
              <a:rPr lang="nl-NL" sz="2000" dirty="0"/>
              <a:t> practical </a:t>
            </a:r>
            <a:r>
              <a:rPr lang="nl-NL" sz="2000" dirty="0" err="1"/>
              <a:t>efforts</a:t>
            </a:r>
            <a:r>
              <a:rPr lang="nl-NL" sz="2000" dirty="0"/>
              <a:t> (</a:t>
            </a:r>
            <a:r>
              <a:rPr lang="nl-NL" sz="2000" dirty="0" err="1"/>
              <a:t>either</a:t>
            </a:r>
            <a:r>
              <a:rPr lang="nl-NL" sz="2000" dirty="0"/>
              <a:t> </a:t>
            </a:r>
            <a:r>
              <a:rPr lang="nl-NL" sz="2000" dirty="0" err="1"/>
              <a:t>successful</a:t>
            </a:r>
            <a:r>
              <a:rPr lang="nl-NL" sz="2000" dirty="0"/>
              <a:t> or </a:t>
            </a:r>
            <a:r>
              <a:rPr lang="nl-NL" sz="2000" dirty="0" err="1"/>
              <a:t>not</a:t>
            </a:r>
            <a:r>
              <a:rPr lang="nl-NL" sz="2000" dirty="0"/>
              <a:t>) </a:t>
            </a:r>
            <a:r>
              <a:rPr lang="nl-NL" sz="2000" dirty="0" err="1"/>
              <a:t>to</a:t>
            </a:r>
            <a:r>
              <a:rPr lang="nl-NL" sz="2000" dirty="0"/>
              <a:t> </a:t>
            </a:r>
            <a:r>
              <a:rPr lang="nl-NL" sz="2000" dirty="0" err="1"/>
              <a:t>influence</a:t>
            </a:r>
            <a:r>
              <a:rPr lang="nl-NL" sz="2000" dirty="0"/>
              <a:t>, control, change, (re)</a:t>
            </a:r>
            <a:r>
              <a:rPr lang="nl-NL" sz="2000" dirty="0" err="1"/>
              <a:t>shape</a:t>
            </a:r>
            <a:r>
              <a:rPr lang="nl-NL" sz="2000" dirty="0"/>
              <a:t>, </a:t>
            </a:r>
            <a:r>
              <a:rPr lang="nl-NL" sz="2000" dirty="0" err="1"/>
              <a:t>improve</a:t>
            </a:r>
            <a:r>
              <a:rPr lang="nl-NL" sz="2000" dirty="0"/>
              <a:t> or </a:t>
            </a:r>
            <a:r>
              <a:rPr lang="nl-NL" sz="2000" dirty="0" err="1"/>
              <a:t>enhance</a:t>
            </a:r>
            <a:r>
              <a:rPr lang="nl-NL" sz="2000" dirty="0"/>
              <a:t> man.</a:t>
            </a:r>
          </a:p>
          <a:p>
            <a:pPr>
              <a:buFontTx/>
              <a:buChar char="-"/>
            </a:pPr>
            <a:endParaRPr lang="nl-NL" sz="2000" dirty="0"/>
          </a:p>
          <a:p>
            <a:pPr>
              <a:buFontTx/>
              <a:buChar char="-"/>
            </a:pPr>
            <a:r>
              <a:rPr lang="en-US" sz="2000" dirty="0"/>
              <a:t>Part of the </a:t>
            </a:r>
            <a:r>
              <a:rPr lang="en-US" sz="2000" b="1" dirty="0"/>
              <a:t>project of m</a:t>
            </a:r>
            <a:r>
              <a:rPr lang="nl-NL" sz="2000" b="1" dirty="0" err="1"/>
              <a:t>odernity</a:t>
            </a:r>
            <a:r>
              <a:rPr lang="nl-NL" sz="2000" dirty="0"/>
              <a:t> </a:t>
            </a:r>
            <a:r>
              <a:rPr lang="nl-NL" sz="2000" dirty="0" err="1"/>
              <a:t>since</a:t>
            </a:r>
            <a:r>
              <a:rPr lang="nl-NL" sz="2000" dirty="0"/>
              <a:t> </a:t>
            </a:r>
            <a:r>
              <a:rPr lang="nl-NL" sz="2000" dirty="0" err="1"/>
              <a:t>Scientific</a:t>
            </a:r>
            <a:r>
              <a:rPr lang="nl-NL" sz="2000" dirty="0"/>
              <a:t> </a:t>
            </a:r>
            <a:r>
              <a:rPr lang="nl-NL" sz="2000" dirty="0" err="1"/>
              <a:t>Revolution</a:t>
            </a:r>
            <a:r>
              <a:rPr lang="nl-NL" sz="2000" dirty="0"/>
              <a:t> </a:t>
            </a:r>
            <a:r>
              <a:rPr lang="nl-NL" sz="2000" dirty="0" err="1"/>
              <a:t>and</a:t>
            </a:r>
            <a:r>
              <a:rPr lang="nl-NL" sz="2000" dirty="0"/>
              <a:t>  </a:t>
            </a:r>
            <a:r>
              <a:rPr lang="nl-NL" sz="2000" dirty="0" err="1"/>
              <a:t>Enlightenment</a:t>
            </a:r>
            <a:r>
              <a:rPr lang="nl-NL" sz="2000" dirty="0"/>
              <a:t>: </a:t>
            </a:r>
            <a:r>
              <a:rPr lang="nl-NL" sz="2000" dirty="0" err="1"/>
              <a:t>science</a:t>
            </a:r>
            <a:r>
              <a:rPr lang="nl-NL" sz="2000" dirty="0"/>
              <a:t> </a:t>
            </a:r>
            <a:r>
              <a:rPr lang="nl-NL" sz="2000" dirty="0" err="1"/>
              <a:t>and</a:t>
            </a:r>
            <a:r>
              <a:rPr lang="nl-NL" sz="2000" dirty="0"/>
              <a:t> (</a:t>
            </a:r>
            <a:r>
              <a:rPr lang="nl-NL" sz="2000" dirty="0" err="1"/>
              <a:t>material</a:t>
            </a:r>
            <a:r>
              <a:rPr lang="nl-NL" sz="2000" dirty="0"/>
              <a:t> </a:t>
            </a:r>
            <a:r>
              <a:rPr lang="nl-NL" sz="2000" dirty="0" err="1"/>
              <a:t>and</a:t>
            </a:r>
            <a:r>
              <a:rPr lang="nl-NL" sz="2000" dirty="0"/>
              <a:t> </a:t>
            </a:r>
            <a:r>
              <a:rPr lang="nl-NL" sz="2000" dirty="0" err="1"/>
              <a:t>social</a:t>
            </a:r>
            <a:r>
              <a:rPr lang="nl-NL" sz="2000" dirty="0"/>
              <a:t>) </a:t>
            </a:r>
            <a:r>
              <a:rPr lang="nl-NL" sz="2000" dirty="0" err="1"/>
              <a:t>technologies</a:t>
            </a:r>
            <a:r>
              <a:rPr lang="nl-NL" sz="2000" dirty="0"/>
              <a:t> as means </a:t>
            </a:r>
            <a:r>
              <a:rPr lang="nl-NL" sz="2000" dirty="0" err="1"/>
              <a:t>to</a:t>
            </a:r>
            <a:r>
              <a:rPr lang="nl-NL" sz="2000" dirty="0"/>
              <a:t> </a:t>
            </a:r>
            <a:r>
              <a:rPr lang="en-US" sz="2000" dirty="0"/>
              <a:t>control, plan and improve nature, society and man.</a:t>
            </a:r>
          </a:p>
          <a:p>
            <a:pPr marL="0" indent="0">
              <a:buNone/>
            </a:pPr>
            <a:endParaRPr lang="en-US" sz="2000" dirty="0"/>
          </a:p>
          <a:p>
            <a:pPr marL="0" indent="0">
              <a:buNone/>
            </a:pPr>
            <a:r>
              <a:rPr lang="en-US" sz="2000" dirty="0"/>
              <a:t>				</a:t>
            </a:r>
          </a:p>
          <a:p>
            <a:pPr marL="0" indent="0">
              <a:buNone/>
            </a:pPr>
            <a:r>
              <a:rPr lang="en-US" sz="2000" b="1" dirty="0"/>
              <a:t>Traditional attitude</a:t>
            </a:r>
            <a:r>
              <a:rPr lang="en-US" sz="2000" dirty="0"/>
              <a:t>: human life determined by nature, fate, divine providence or unquestioned habits and customs.</a:t>
            </a:r>
            <a:endParaRPr lang="nl-NL" sz="2000" dirty="0"/>
          </a:p>
          <a:p>
            <a:pPr marL="0" indent="0">
              <a:buNone/>
            </a:pPr>
            <a:endParaRPr lang="en-US" sz="2000" dirty="0"/>
          </a:p>
          <a:p>
            <a:pPr>
              <a:buFontTx/>
              <a:buChar char="-"/>
            </a:pPr>
            <a:endParaRPr lang="nl-NL" dirty="0"/>
          </a:p>
          <a:p>
            <a:pPr>
              <a:buFontTx/>
              <a:buChar char="-"/>
            </a:pPr>
            <a:endParaRPr lang="en-US" dirty="0"/>
          </a:p>
        </p:txBody>
      </p:sp>
      <p:sp>
        <p:nvSpPr>
          <p:cNvPr id="5" name="Up-Down Arrow 4"/>
          <p:cNvSpPr/>
          <p:nvPr/>
        </p:nvSpPr>
        <p:spPr>
          <a:xfrm flipH="1">
            <a:off x="2411760" y="4941168"/>
            <a:ext cx="288031" cy="7200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urved Right Arrow 5"/>
          <p:cNvSpPr/>
          <p:nvPr/>
        </p:nvSpPr>
        <p:spPr>
          <a:xfrm>
            <a:off x="115138" y="2852936"/>
            <a:ext cx="731520" cy="1440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3093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7200" dirty="0"/>
            </a:br>
            <a:r>
              <a:rPr lang="en-US" sz="7200" b="1" dirty="0"/>
              <a:t>Protestantism</a:t>
            </a:r>
            <a:br>
              <a:rPr lang="nl-NL" sz="7200" dirty="0"/>
            </a:br>
            <a:endParaRPr lang="nl-NL" sz="7200" dirty="0"/>
          </a:p>
        </p:txBody>
      </p:sp>
      <p:sp>
        <p:nvSpPr>
          <p:cNvPr id="3" name="Content Placeholder 2"/>
          <p:cNvSpPr>
            <a:spLocks noGrp="1"/>
          </p:cNvSpPr>
          <p:nvPr>
            <p:ph idx="1"/>
          </p:nvPr>
        </p:nvSpPr>
        <p:spPr/>
        <p:txBody>
          <a:bodyPr>
            <a:noAutofit/>
          </a:bodyPr>
          <a:lstStyle/>
          <a:p>
            <a:pPr marL="0" indent="0">
              <a:buNone/>
            </a:pPr>
            <a:r>
              <a:rPr lang="en-US" dirty="0"/>
              <a:t>		</a:t>
            </a:r>
            <a:r>
              <a:rPr lang="en-US" sz="2400" dirty="0"/>
              <a:t>1517: Luther</a:t>
            </a:r>
            <a:r>
              <a:rPr lang="en-US" sz="2400" dirty="0">
                <a:sym typeface="Wingdings" panose="05000000000000000000" pitchFamily="2" charset="2"/>
              </a:rPr>
              <a:t> Lutheranism </a:t>
            </a:r>
            <a:endParaRPr lang="en-US" sz="2400" dirty="0"/>
          </a:p>
          <a:p>
            <a:pPr marL="0" indent="0">
              <a:buNone/>
            </a:pPr>
            <a:r>
              <a:rPr lang="en-US" sz="2400" dirty="0"/>
              <a:t>		1530s: Calvin</a:t>
            </a:r>
            <a:r>
              <a:rPr lang="en-US" sz="2400" dirty="0">
                <a:sym typeface="Wingdings" panose="05000000000000000000" pitchFamily="2" charset="2"/>
              </a:rPr>
              <a:t> Calvinism</a:t>
            </a:r>
          </a:p>
          <a:p>
            <a:pPr marL="0" indent="0">
              <a:buNone/>
            </a:pPr>
            <a:r>
              <a:rPr lang="en-US" sz="2400" dirty="0">
                <a:sym typeface="Wingdings" panose="05000000000000000000" pitchFamily="2" charset="2"/>
              </a:rPr>
              <a:t>		1530s: Henry VIII  Anglicanism</a:t>
            </a:r>
          </a:p>
          <a:p>
            <a:r>
              <a:rPr lang="en-US" sz="2000" dirty="0"/>
              <a:t>Rejection of unquestioned authority of clergy and of magical elements of Catholicism (church rituals such as mass, sacraments and confession, indulgences (buying off sins), adoration of Maria and saints, and belief in miracles) </a:t>
            </a:r>
            <a:r>
              <a:rPr lang="en-US" sz="2000" dirty="0">
                <a:sym typeface="Wingdings" panose="05000000000000000000" pitchFamily="2" charset="2"/>
              </a:rPr>
              <a:t> disenchantment</a:t>
            </a:r>
            <a:r>
              <a:rPr lang="en-US" sz="2000" dirty="0"/>
              <a:t>. </a:t>
            </a:r>
          </a:p>
          <a:p>
            <a:r>
              <a:rPr lang="en-US" sz="2000" dirty="0"/>
              <a:t>Believers reading (translated) Bible for themselves (‘priesthood of all believers’) </a:t>
            </a:r>
            <a:r>
              <a:rPr lang="en-US" sz="2000" dirty="0">
                <a:sym typeface="Wingdings" panose="05000000000000000000" pitchFamily="2" charset="2"/>
              </a:rPr>
              <a:t> </a:t>
            </a:r>
            <a:r>
              <a:rPr lang="en-US" sz="2000" dirty="0"/>
              <a:t>Internalization and individualization of faith: emphasis on personal conscience, inner motivation and individual responsibility. </a:t>
            </a:r>
          </a:p>
          <a:p>
            <a:r>
              <a:rPr lang="en-US" sz="2000" dirty="0"/>
              <a:t>Direct relation between believer and God without intermediate authority of the clergy </a:t>
            </a:r>
            <a:r>
              <a:rPr lang="en-US" sz="2000" dirty="0">
                <a:sym typeface="Wingdings" panose="05000000000000000000" pitchFamily="2" charset="2"/>
              </a:rPr>
              <a:t> individual </a:t>
            </a:r>
            <a:r>
              <a:rPr lang="en-US" sz="2000" dirty="0"/>
              <a:t>thrown back upon him/herself </a:t>
            </a:r>
            <a:r>
              <a:rPr lang="en-US" sz="2000" dirty="0">
                <a:sym typeface="Wingdings" panose="05000000000000000000" pitchFamily="2" charset="2"/>
              </a:rPr>
              <a:t> </a:t>
            </a:r>
            <a:r>
              <a:rPr lang="en-US" sz="2000" b="1" dirty="0"/>
              <a:t>inner self-reflection</a:t>
            </a:r>
            <a:r>
              <a:rPr lang="en-US" sz="2000" dirty="0"/>
              <a:t>  </a:t>
            </a:r>
            <a:r>
              <a:rPr lang="en-US" sz="2000" dirty="0">
                <a:sym typeface="Wingdings" panose="05000000000000000000" pitchFamily="2" charset="2"/>
              </a:rPr>
              <a:t> </a:t>
            </a:r>
            <a:r>
              <a:rPr lang="en-US" sz="2000" dirty="0"/>
              <a:t>Protestant philosophers introducing term </a:t>
            </a:r>
            <a:r>
              <a:rPr lang="en-US" sz="2000" i="1" dirty="0" err="1"/>
              <a:t>psychologica</a:t>
            </a:r>
            <a:r>
              <a:rPr lang="en-US" sz="2000" dirty="0"/>
              <a:t> for thinking about one’s self. </a:t>
            </a:r>
            <a:endParaRPr lang="nl-NL" sz="2000" dirty="0"/>
          </a:p>
          <a:p>
            <a:pPr marL="0" indent="0">
              <a:buNone/>
            </a:pP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6" y="116632"/>
            <a:ext cx="1638776" cy="24094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 y="34268"/>
            <a:ext cx="1242060" cy="23545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356" y="1484784"/>
            <a:ext cx="1111338" cy="1600127"/>
          </a:xfrm>
          <a:prstGeom prst="rect">
            <a:avLst/>
          </a:prstGeom>
        </p:spPr>
      </p:pic>
    </p:spTree>
    <p:extLst>
      <p:ext uri="{BB962C8B-B14F-4D97-AF65-F5344CB8AC3E}">
        <p14:creationId xmlns:p14="http://schemas.microsoft.com/office/powerpoint/2010/main" val="352115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6000" b="1" dirty="0"/>
            </a:br>
            <a:r>
              <a:rPr lang="en-US" sz="6000" b="1" dirty="0"/>
              <a:t>Scientific Revolution </a:t>
            </a:r>
            <a:br>
              <a:rPr lang="nl-NL" sz="6000" b="1" dirty="0"/>
            </a:br>
            <a:endParaRPr lang="nl-NL" sz="6000" b="1" dirty="0"/>
          </a:p>
        </p:txBody>
      </p:sp>
      <p:sp>
        <p:nvSpPr>
          <p:cNvPr id="3" name="Content Placeholder 2"/>
          <p:cNvSpPr>
            <a:spLocks noGrp="1"/>
          </p:cNvSpPr>
          <p:nvPr>
            <p:ph idx="1"/>
          </p:nvPr>
        </p:nvSpPr>
        <p:spPr/>
        <p:txBody>
          <a:bodyPr>
            <a:noAutofit/>
          </a:bodyPr>
          <a:lstStyle/>
          <a:p>
            <a:pPr marL="0" indent="0">
              <a:buNone/>
            </a:pPr>
            <a:r>
              <a:rPr lang="en-US" sz="2000" dirty="0"/>
              <a:t>Rise of ‘natural philosophy’ (</a:t>
            </a:r>
            <a:r>
              <a:rPr lang="en-US" sz="2000" dirty="0">
                <a:sym typeface="Wingdings" panose="05000000000000000000" pitchFamily="2" charset="2"/>
              </a:rPr>
              <a:t> </a:t>
            </a:r>
            <a:r>
              <a:rPr lang="en-US" sz="2000" dirty="0"/>
              <a:t>natural science): nature as external and autonomous reality created by almighty God (‘great watchmaker’), but proceeding and working according to its own mechanical laws without direct divine intervention.</a:t>
            </a:r>
          </a:p>
          <a:p>
            <a:pPr marL="0" indent="0">
              <a:buNone/>
            </a:pPr>
            <a:r>
              <a:rPr lang="en-US" sz="2000" dirty="0"/>
              <a:t>Proof for God’s existence not found in revelation and miracles, but in harmonious natural order working in regular and predictable fashion and explained in mechanical terms (impersonal causes and effects):</a:t>
            </a:r>
          </a:p>
          <a:p>
            <a:pPr marL="0" indent="0">
              <a:buNone/>
            </a:pPr>
            <a:r>
              <a:rPr lang="en-US" sz="2000" dirty="0">
                <a:sym typeface="Wingdings" panose="05000000000000000000" pitchFamily="2" charset="2"/>
              </a:rPr>
              <a:t>	</a:t>
            </a:r>
            <a:r>
              <a:rPr lang="en-US" sz="2000" b="1" dirty="0">
                <a:sym typeface="Wingdings" panose="05000000000000000000" pitchFamily="2" charset="2"/>
              </a:rPr>
              <a:t>Disenchanted nature without inherent meaningful purpose</a:t>
            </a:r>
            <a:r>
              <a:rPr lang="en-US" sz="2000" b="1" dirty="0"/>
              <a:t> </a:t>
            </a:r>
          </a:p>
          <a:p>
            <a:pPr marL="0" indent="0">
              <a:buNone/>
            </a:pPr>
            <a:endParaRPr lang="en-US" sz="2000" dirty="0"/>
          </a:p>
          <a:p>
            <a:pPr marL="0" indent="0">
              <a:buNone/>
            </a:pPr>
            <a:r>
              <a:rPr lang="en-US" sz="2000" dirty="0"/>
              <a:t>		</a:t>
            </a:r>
          </a:p>
          <a:p>
            <a:pPr marL="0" indent="0">
              <a:buNone/>
            </a:pPr>
            <a:r>
              <a:rPr lang="en-US" sz="2000" dirty="0"/>
              <a:t>		Bacon			        Newton</a:t>
            </a:r>
          </a:p>
          <a:p>
            <a:pPr marL="0" indent="0">
              <a:buNone/>
            </a:pPr>
            <a:endParaRPr lang="en-US" sz="2000" dirty="0"/>
          </a:p>
          <a:p>
            <a:pPr marL="0" indent="0">
              <a:buNone/>
            </a:pPr>
            <a:r>
              <a:rPr lang="en-US" sz="2000" dirty="0"/>
              <a:t>		</a:t>
            </a:r>
            <a:r>
              <a:rPr lang="en-US" sz="2000" b="1" dirty="0"/>
              <a:t>Aristotelian universe full </a:t>
            </a:r>
          </a:p>
          <a:p>
            <a:pPr marL="0" indent="0">
              <a:buNone/>
            </a:pPr>
            <a:r>
              <a:rPr lang="en-US" sz="2000" b="1" dirty="0"/>
              <a:t>		of meaning and ultimate purposes</a:t>
            </a:r>
          </a:p>
          <a:p>
            <a:pPr marL="0" indent="0">
              <a:buNone/>
            </a:pPr>
            <a:r>
              <a:rPr lang="en-US" sz="2000" b="1" dirty="0"/>
              <a:t>		</a:t>
            </a:r>
            <a:r>
              <a:rPr lang="en-US" sz="2000" dirty="0"/>
              <a:t>			</a:t>
            </a:r>
          </a:p>
          <a:p>
            <a:pPr marL="0" indent="0">
              <a:buNone/>
            </a:pPr>
            <a:r>
              <a:rPr lang="en-US" sz="2000" dirty="0"/>
              <a:t>		</a:t>
            </a:r>
            <a:r>
              <a:rPr lang="en-US" sz="2800" dirty="0"/>
              <a:t>	</a:t>
            </a:r>
            <a:endParaRPr lang="nl-NL" sz="2800" dirty="0"/>
          </a:p>
        </p:txBody>
      </p:sp>
      <p:sp>
        <p:nvSpPr>
          <p:cNvPr id="4" name="Up-Down Arrow 3"/>
          <p:cNvSpPr/>
          <p:nvPr/>
        </p:nvSpPr>
        <p:spPr>
          <a:xfrm>
            <a:off x="4274306" y="4228130"/>
            <a:ext cx="484632" cy="15051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761" y="4228131"/>
            <a:ext cx="2627784" cy="25245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2" y="4167396"/>
            <a:ext cx="2121594" cy="2645980"/>
          </a:xfrm>
          <a:prstGeom prst="rect">
            <a:avLst/>
          </a:prstGeom>
        </p:spPr>
      </p:pic>
    </p:spTree>
    <p:extLst>
      <p:ext uri="{BB962C8B-B14F-4D97-AF65-F5344CB8AC3E}">
        <p14:creationId xmlns:p14="http://schemas.microsoft.com/office/powerpoint/2010/main" val="376802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Teleological </a:t>
            </a:r>
            <a:r>
              <a:rPr lang="en-GB" sz="3200" b="1" dirty="0">
                <a:sym typeface="Wingdings" panose="05000000000000000000" pitchFamily="2" charset="2"/>
              </a:rPr>
              <a:t> materialist-mechanical </a:t>
            </a:r>
            <a:br>
              <a:rPr lang="en-GB" sz="3200" b="1" dirty="0">
                <a:sym typeface="Wingdings" panose="05000000000000000000" pitchFamily="2" charset="2"/>
              </a:rPr>
            </a:br>
            <a:r>
              <a:rPr lang="en-GB" sz="3200" b="1" dirty="0">
                <a:sym typeface="Wingdings" panose="05000000000000000000" pitchFamily="2" charset="2"/>
              </a:rPr>
              <a:t>explanation of the world</a:t>
            </a:r>
            <a:endParaRPr lang="en-GB" sz="3200" b="1" dirty="0"/>
          </a:p>
        </p:txBody>
      </p:sp>
      <p:sp>
        <p:nvSpPr>
          <p:cNvPr id="3" name="Content Placeholder 2"/>
          <p:cNvSpPr>
            <a:spLocks noGrp="1"/>
          </p:cNvSpPr>
          <p:nvPr>
            <p:ph idx="1"/>
          </p:nvPr>
        </p:nvSpPr>
        <p:spPr/>
        <p:txBody>
          <a:bodyPr>
            <a:noAutofit/>
          </a:bodyPr>
          <a:lstStyle/>
          <a:p>
            <a:pPr marL="0" indent="0">
              <a:buNone/>
            </a:pPr>
            <a:endParaRPr lang="en-US" sz="2000" dirty="0"/>
          </a:p>
          <a:p>
            <a:pPr marL="0" indent="0">
              <a:buNone/>
            </a:pPr>
            <a:r>
              <a:rPr lang="en-US" sz="2000" dirty="0"/>
              <a:t>Modern natural science excluded Aristotelian teleology (inherent final causes).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dirty="0"/>
              <a:t>Materialist-determinist view of nature without intrinsic meaning</a:t>
            </a:r>
            <a:r>
              <a:rPr lang="en-US" sz="2000" dirty="0"/>
              <a:t>: nature studied in terms of purposeless material particles in motion without inherent direction, but uniform and regular according to mechanical operation of cause and effect, which could be measured and calculated in quantitative, mathematical way. </a:t>
            </a:r>
            <a:r>
              <a:rPr lang="en-US" sz="2000" dirty="0">
                <a:sym typeface="Wingdings" panose="05000000000000000000" pitchFamily="2" charset="2"/>
              </a:rPr>
              <a:t> Explaining the world was not any more the recognition and clarification of its inherent purposeful meaning, but discovering its regularity through experiment and calculating its mechanical predictability. </a:t>
            </a:r>
            <a:endParaRPr lang="nl-NL" sz="2000" dirty="0"/>
          </a:p>
          <a:p>
            <a:endParaRPr lang="nl-NL" dirty="0"/>
          </a:p>
        </p:txBody>
      </p:sp>
      <p:sp>
        <p:nvSpPr>
          <p:cNvPr id="4" name="Down Arrow 3"/>
          <p:cNvSpPr/>
          <p:nvPr/>
        </p:nvSpPr>
        <p:spPr>
          <a:xfrm>
            <a:off x="4062578" y="2708920"/>
            <a:ext cx="48463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5619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ym typeface="Wingdings" panose="05000000000000000000" pitchFamily="2" charset="2"/>
              </a:rPr>
            </a:br>
            <a:r>
              <a:rPr lang="en-US" sz="3100" b="1" dirty="0">
                <a:sym typeface="Wingdings" panose="05000000000000000000" pitchFamily="2" charset="2"/>
              </a:rPr>
              <a:t>Scientific Revolution  Enlightenment: </a:t>
            </a:r>
            <a:br>
              <a:rPr lang="en-US" sz="3100" b="1" dirty="0">
                <a:sym typeface="Wingdings" panose="05000000000000000000" pitchFamily="2" charset="2"/>
              </a:rPr>
            </a:br>
            <a:r>
              <a:rPr lang="en-US" sz="3100" b="1" dirty="0">
                <a:sym typeface="Wingdings" panose="05000000000000000000" pitchFamily="2" charset="2"/>
              </a:rPr>
              <a:t>philosophical conceptualization of</a:t>
            </a:r>
            <a:r>
              <a:rPr lang="en-US" sz="3100" b="1" dirty="0"/>
              <a:t> ‘human nature’ in rational and naturalist/empirical terms</a:t>
            </a:r>
            <a:br>
              <a:rPr lang="en-US" sz="3100" b="1" dirty="0"/>
            </a:br>
            <a:endParaRPr lang="nl-NL" sz="3100" b="1" dirty="0"/>
          </a:p>
        </p:txBody>
      </p:sp>
      <p:sp>
        <p:nvSpPr>
          <p:cNvPr id="3" name="Content Placeholder 2"/>
          <p:cNvSpPr>
            <a:spLocks noGrp="1"/>
          </p:cNvSpPr>
          <p:nvPr>
            <p:ph idx="1"/>
          </p:nvPr>
        </p:nvSpPr>
        <p:spPr/>
        <p:txBody>
          <a:bodyPr>
            <a:noAutofit/>
          </a:bodyPr>
          <a:lstStyle/>
          <a:p>
            <a:pPr marL="0" indent="0">
              <a:buNone/>
            </a:pPr>
            <a:r>
              <a:rPr lang="en-US" sz="1800" dirty="0"/>
              <a:t>		</a:t>
            </a:r>
          </a:p>
          <a:p>
            <a:pPr marL="0" indent="0">
              <a:buNone/>
            </a:pPr>
            <a:r>
              <a:rPr lang="en-US" sz="1800" dirty="0"/>
              <a:t>		</a:t>
            </a:r>
            <a:r>
              <a:rPr lang="en-US" sz="2800" dirty="0"/>
              <a:t>Thomas Hobbes </a:t>
            </a:r>
          </a:p>
          <a:p>
            <a:pPr marL="0" indent="0">
              <a:buNone/>
            </a:pPr>
            <a:r>
              <a:rPr lang="nl-NL" sz="1800" dirty="0"/>
              <a:t>			(1588-1679)</a:t>
            </a:r>
            <a:endParaRPr lang="en-US" sz="1800" dirty="0"/>
          </a:p>
          <a:p>
            <a:pPr marL="0" indent="0">
              <a:buNone/>
            </a:pPr>
            <a:r>
              <a:rPr lang="en-US" sz="1800" dirty="0"/>
              <a:t>			</a:t>
            </a:r>
            <a:r>
              <a:rPr lang="en-US" sz="3600" dirty="0"/>
              <a:t>René Descartes</a:t>
            </a:r>
            <a:r>
              <a:rPr lang="en-US" sz="1800" dirty="0"/>
              <a:t> </a:t>
            </a:r>
          </a:p>
          <a:p>
            <a:pPr marL="0" indent="0">
              <a:buNone/>
            </a:pPr>
            <a:r>
              <a:rPr lang="nl-NL" sz="1800" dirty="0"/>
              <a:t>				(1596-1650)</a:t>
            </a:r>
            <a:endParaRPr lang="en-US" sz="1800" dirty="0"/>
          </a:p>
          <a:p>
            <a:pPr marL="0" indent="0">
              <a:buNone/>
            </a:pPr>
            <a:endParaRPr lang="en-US" sz="1800" dirty="0"/>
          </a:p>
          <a:p>
            <a:pPr marL="0" indent="0">
              <a:buNone/>
            </a:pPr>
            <a:endParaRPr lang="en-US" sz="1800" dirty="0"/>
          </a:p>
          <a:p>
            <a:pPr marL="0" indent="0">
              <a:buNone/>
            </a:pPr>
            <a:r>
              <a:rPr lang="en-US" sz="3600" dirty="0"/>
              <a:t>John Locke</a:t>
            </a:r>
          </a:p>
          <a:p>
            <a:pPr marL="0" indent="0">
              <a:buNone/>
            </a:pPr>
            <a:r>
              <a:rPr lang="nl-NL" sz="1800" dirty="0"/>
              <a:t>    (1632-1704)</a:t>
            </a:r>
            <a:endParaRPr lang="en-US" sz="1800" dirty="0"/>
          </a:p>
          <a:p>
            <a:pPr marL="0" indent="0">
              <a:buNone/>
            </a:pPr>
            <a:endParaRPr lang="en-US" sz="1800" dirty="0"/>
          </a:p>
          <a:p>
            <a:pPr marL="0" indent="0">
              <a:buNone/>
            </a:pPr>
            <a:r>
              <a:rPr lang="en-US" sz="1800" dirty="0"/>
              <a:t>			</a:t>
            </a:r>
          </a:p>
          <a:p>
            <a:pPr marL="0" indent="0">
              <a:buNone/>
            </a:pPr>
            <a:r>
              <a:rPr lang="en-US" sz="1800" dirty="0"/>
              <a:t>						Baruch Spinoza</a:t>
            </a:r>
          </a:p>
          <a:p>
            <a:pPr marL="0" indent="0">
              <a:buNone/>
            </a:pPr>
            <a:r>
              <a:rPr lang="en-US" sz="1800" dirty="0"/>
              <a:t>						    </a:t>
            </a:r>
            <a:r>
              <a:rPr lang="en-US" sz="1400" dirty="0"/>
              <a:t>(1632-1677)</a:t>
            </a:r>
          </a:p>
          <a:p>
            <a:pPr marL="0" indent="0">
              <a:buNone/>
            </a:pPr>
            <a:endParaRPr lang="en-US"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6792"/>
            <a:ext cx="2127116" cy="24035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8234" y="1556792"/>
            <a:ext cx="2755766" cy="2304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828" y="3861048"/>
            <a:ext cx="3425200" cy="22263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282" y="4447982"/>
            <a:ext cx="1512168" cy="2410018"/>
          </a:xfrm>
          <a:prstGeom prst="rect">
            <a:avLst/>
          </a:prstGeom>
        </p:spPr>
      </p:pic>
    </p:spTree>
    <p:extLst>
      <p:ext uri="{BB962C8B-B14F-4D97-AF65-F5344CB8AC3E}">
        <p14:creationId xmlns:p14="http://schemas.microsoft.com/office/powerpoint/2010/main" val="3297358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400" b="1" dirty="0"/>
            </a:br>
            <a:r>
              <a:rPr lang="en-US" sz="3200" b="1" dirty="0"/>
              <a:t>Rational and naturalist thinking </a:t>
            </a:r>
            <a:r>
              <a:rPr lang="en-US" sz="3200" b="1" dirty="0">
                <a:sym typeface="Wingdings" panose="05000000000000000000" pitchFamily="2" charset="2"/>
              </a:rPr>
              <a:t> modern view </a:t>
            </a:r>
            <a:r>
              <a:rPr lang="en-US" sz="3200" b="1" dirty="0"/>
              <a:t>of ‘human nature’</a:t>
            </a:r>
            <a:br>
              <a:rPr lang="en-US" sz="3200" b="1" dirty="0"/>
            </a:br>
            <a:endParaRPr lang="nl-NL" sz="3200" dirty="0"/>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US" sz="2000" dirty="0"/>
              <a:t>Traditional view of man rooted in religious dogma’s, metaphysical principles, teleological explanations and inherited customs and habits.</a:t>
            </a:r>
          </a:p>
          <a:p>
            <a:pPr marL="0" indent="0">
              <a:buNone/>
            </a:pPr>
            <a:endParaRPr lang="en-US" sz="2000" dirty="0"/>
          </a:p>
          <a:p>
            <a:pPr marL="0" indent="0">
              <a:buNone/>
            </a:pPr>
            <a:r>
              <a:rPr lang="en-US" sz="2000" dirty="0"/>
              <a:t>Explanations of man in relation to:</a:t>
            </a:r>
          </a:p>
          <a:p>
            <a:pPr>
              <a:buFont typeface="Wingdings"/>
              <a:buChar char="à"/>
            </a:pPr>
            <a:r>
              <a:rPr lang="en-US" sz="2000" b="1" dirty="0"/>
              <a:t>the concrete experience of the thinking self</a:t>
            </a:r>
            <a:r>
              <a:rPr lang="en-US" sz="2000" dirty="0"/>
              <a:t>: rational introspection by Descartes; </a:t>
            </a:r>
          </a:p>
          <a:p>
            <a:pPr>
              <a:buFont typeface="Wingdings"/>
              <a:buChar char="à"/>
            </a:pPr>
            <a:r>
              <a:rPr lang="en-US" sz="2000" b="1" dirty="0"/>
              <a:t>man’s position in the natural and sociocultural world</a:t>
            </a:r>
            <a:r>
              <a:rPr lang="en-US" sz="2000" dirty="0"/>
              <a:t>: empirical approach of Hobbes and Locke.</a:t>
            </a:r>
          </a:p>
          <a:p>
            <a:pPr marL="0" indent="0">
              <a:buNone/>
            </a:pPr>
            <a:endParaRPr lang="en-US" sz="2000" dirty="0"/>
          </a:p>
          <a:p>
            <a:pPr marL="0" indent="0">
              <a:buNone/>
            </a:pPr>
            <a:r>
              <a:rPr lang="en-US" sz="2000" dirty="0"/>
              <a:t>Underpinned by the idea of </a:t>
            </a:r>
            <a:r>
              <a:rPr lang="en-US" sz="2000" b="1" dirty="0"/>
              <a:t>Natural Law</a:t>
            </a:r>
            <a:r>
              <a:rPr lang="en-US" sz="2000" dirty="0"/>
              <a:t>: organization of human world (legal systems and social and political arrangements) should not be grounded in metaphysical and religious beliefs, but on rational/empirical knowledge of the ‘nature’ of things, including what was assumed to be the essence of </a:t>
            </a:r>
            <a:r>
              <a:rPr lang="en-US" sz="2000" b="1" dirty="0"/>
              <a:t>human nature</a:t>
            </a:r>
            <a:r>
              <a:rPr lang="en-US" sz="2000" dirty="0"/>
              <a:t>. </a:t>
            </a:r>
            <a:r>
              <a:rPr lang="en-US" sz="2000" dirty="0">
                <a:sym typeface="Wingdings" panose="05000000000000000000" pitchFamily="2" charset="2"/>
              </a:rPr>
              <a:t> </a:t>
            </a:r>
            <a:r>
              <a:rPr lang="en-US" sz="2000" dirty="0"/>
              <a:t>Human nature</a:t>
            </a:r>
            <a:r>
              <a:rPr lang="en-US" sz="2000" i="1" dirty="0"/>
              <a:t> </a:t>
            </a:r>
            <a:r>
              <a:rPr lang="en-US" sz="2000" dirty="0"/>
              <a:t>conditioned by inherent </a:t>
            </a:r>
            <a:r>
              <a:rPr lang="en-US" sz="2000" b="1" dirty="0"/>
              <a:t>patterns and regularities </a:t>
            </a:r>
            <a:r>
              <a:rPr lang="en-US" sz="2000" dirty="0"/>
              <a:t>and therefore explainable in rational and empirical way. </a:t>
            </a:r>
          </a:p>
          <a:p>
            <a:endParaRPr lang="en-US" sz="2400" dirty="0"/>
          </a:p>
          <a:p>
            <a:pPr>
              <a:buFont typeface="Wingdings"/>
              <a:buChar char="à"/>
            </a:pPr>
            <a:endParaRPr lang="en-US" sz="2400" b="1" dirty="0"/>
          </a:p>
          <a:p>
            <a:pPr marL="0" indent="0">
              <a:buNone/>
            </a:pPr>
            <a:endParaRPr lang="en-US" sz="2400" b="1" dirty="0"/>
          </a:p>
          <a:p>
            <a:endParaRPr lang="nl-NL" dirty="0"/>
          </a:p>
        </p:txBody>
      </p:sp>
      <p:sp>
        <p:nvSpPr>
          <p:cNvPr id="4" name="Down Arrow 3"/>
          <p:cNvSpPr/>
          <p:nvPr/>
        </p:nvSpPr>
        <p:spPr>
          <a:xfrm>
            <a:off x="1691680" y="2089301"/>
            <a:ext cx="3863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Curved Right Arrow 4"/>
          <p:cNvSpPr/>
          <p:nvPr/>
        </p:nvSpPr>
        <p:spPr>
          <a:xfrm>
            <a:off x="0" y="2603766"/>
            <a:ext cx="511139" cy="23362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69227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br>
              <a:rPr lang="en-US" sz="2800" b="1" dirty="0">
                <a:latin typeface="+mj-lt"/>
                <a:sym typeface="Wingdings" panose="05000000000000000000" pitchFamily="2" charset="2"/>
              </a:rPr>
            </a:br>
            <a:r>
              <a:rPr lang="en-US" sz="2800" b="1" dirty="0">
                <a:latin typeface="+mj-lt"/>
                <a:sym typeface="Wingdings" panose="05000000000000000000" pitchFamily="2" charset="2"/>
              </a:rPr>
              <a:t>Concept </a:t>
            </a:r>
            <a:r>
              <a:rPr lang="en-US" sz="2800" b="1" dirty="0">
                <a:latin typeface="+mj-lt"/>
              </a:rPr>
              <a:t>of soul as purposeful, multidimensional spiritual and life force </a:t>
            </a:r>
            <a:r>
              <a:rPr lang="en-US" sz="2800" b="1" dirty="0">
                <a:latin typeface="+mj-lt"/>
                <a:sym typeface="Wingdings" panose="05000000000000000000" pitchFamily="2" charset="2"/>
              </a:rPr>
              <a:t> </a:t>
            </a:r>
            <a:r>
              <a:rPr lang="en-US" sz="2800" b="1" dirty="0">
                <a:latin typeface="+mj-lt"/>
              </a:rPr>
              <a:t>secular and dual notion of mind and body</a:t>
            </a:r>
            <a:br>
              <a:rPr lang="en-US" sz="2800" b="1" dirty="0">
                <a:latin typeface="+mj-lt"/>
              </a:rPr>
            </a:br>
            <a:endParaRPr lang="nl-NL" sz="2800" b="1" dirty="0">
              <a:latin typeface="+mj-lt"/>
            </a:endParaRPr>
          </a:p>
        </p:txBody>
      </p:sp>
      <p:sp>
        <p:nvSpPr>
          <p:cNvPr id="3" name="Content Placeholder 2"/>
          <p:cNvSpPr>
            <a:spLocks noGrp="1"/>
          </p:cNvSpPr>
          <p:nvPr>
            <p:ph idx="1"/>
          </p:nvPr>
        </p:nvSpPr>
        <p:spPr/>
        <p:txBody>
          <a:bodyPr>
            <a:noAutofit/>
          </a:bodyPr>
          <a:lstStyle/>
          <a:p>
            <a:pPr marL="514350" indent="-514350">
              <a:buAutoNum type="arabicPeriod"/>
            </a:pPr>
            <a:r>
              <a:rPr lang="en-US" sz="2800" b="1" dirty="0"/>
              <a:t>Physical</a:t>
            </a:r>
            <a:r>
              <a:rPr lang="en-US" sz="2800" dirty="0"/>
              <a:t>: functioning of living</a:t>
            </a:r>
            <a:r>
              <a:rPr lang="en-US" sz="2800" b="1" dirty="0"/>
              <a:t> body</a:t>
            </a:r>
            <a:r>
              <a:rPr lang="en-US" sz="2800" dirty="0"/>
              <a:t> compared to down-to-earth mechanical operation of </a:t>
            </a:r>
            <a:r>
              <a:rPr lang="en-US" sz="2800" b="1" dirty="0"/>
              <a:t>machines</a:t>
            </a:r>
            <a:r>
              <a:rPr lang="en-US" sz="2800" dirty="0"/>
              <a:t> </a:t>
            </a:r>
            <a:r>
              <a:rPr lang="en-US" sz="2800" dirty="0">
                <a:sym typeface="Wingdings" panose="05000000000000000000" pitchFamily="2" charset="2"/>
              </a:rPr>
              <a:t> Undermining  </a:t>
            </a:r>
            <a:r>
              <a:rPr lang="en-US" sz="2800" dirty="0"/>
              <a:t>Aristotelean explanation of organic life in terms of organic part of the soul (‘life spirits’) </a:t>
            </a:r>
            <a:r>
              <a:rPr lang="en-US" sz="2800" dirty="0">
                <a:sym typeface="Wingdings" panose="05000000000000000000" pitchFamily="2" charset="2"/>
              </a:rPr>
              <a:t> Soul not relevant any more for explaining material life.</a:t>
            </a:r>
            <a:r>
              <a:rPr lang="en-US" sz="2800" dirty="0"/>
              <a:t> </a:t>
            </a:r>
          </a:p>
          <a:p>
            <a:pPr marL="514350" indent="-514350">
              <a:buFont typeface="Arial" panose="020B0604020202020204" pitchFamily="34" charset="0"/>
              <a:buAutoNum type="arabicPeriod"/>
            </a:pPr>
            <a:r>
              <a:rPr lang="en-US" sz="2800" b="1" dirty="0"/>
              <a:t>Mental</a:t>
            </a:r>
            <a:r>
              <a:rPr lang="en-US" sz="2800" dirty="0"/>
              <a:t>: development of a secular philosophy of </a:t>
            </a:r>
            <a:r>
              <a:rPr lang="en-US" sz="2800" b="1" dirty="0"/>
              <a:t>‘mind’ </a:t>
            </a:r>
            <a:r>
              <a:rPr lang="en-US" sz="2800" dirty="0"/>
              <a:t>apart from theology: mental activities such as thinking, remembering, perceiving, feeling and imagining considered in terms of </a:t>
            </a:r>
            <a:r>
              <a:rPr lang="en-US" sz="2800" b="1" dirty="0"/>
              <a:t>faculties of the mind</a:t>
            </a:r>
            <a:r>
              <a:rPr lang="en-US" sz="2800" dirty="0"/>
              <a:t> apart from supernatural and immortal part of the soul.</a:t>
            </a:r>
          </a:p>
          <a:p>
            <a:pPr marL="0" indent="0">
              <a:buNone/>
            </a:pPr>
            <a:endParaRPr lang="en-US" dirty="0"/>
          </a:p>
          <a:p>
            <a:endParaRPr lang="nl-NL" dirty="0"/>
          </a:p>
        </p:txBody>
      </p:sp>
    </p:spTree>
    <p:extLst>
      <p:ext uri="{BB962C8B-B14F-4D97-AF65-F5344CB8AC3E}">
        <p14:creationId xmlns:p14="http://schemas.microsoft.com/office/powerpoint/2010/main" val="170788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800" b="1" dirty="0"/>
              <a:t>Soul </a:t>
            </a:r>
            <a:r>
              <a:rPr lang="nl-NL" sz="4800" b="1" dirty="0">
                <a:sym typeface="Wingdings" panose="05000000000000000000" pitchFamily="2" charset="2"/>
              </a:rPr>
              <a:t> Mind</a:t>
            </a:r>
            <a:endParaRPr lang="nl-NL" sz="4800" b="1" dirty="0"/>
          </a:p>
        </p:txBody>
      </p:sp>
      <p:sp>
        <p:nvSpPr>
          <p:cNvPr id="3" name="Content Placeholder 2"/>
          <p:cNvSpPr>
            <a:spLocks noGrp="1"/>
          </p:cNvSpPr>
          <p:nvPr>
            <p:ph idx="1"/>
          </p:nvPr>
        </p:nvSpPr>
        <p:spPr>
          <a:xfrm>
            <a:off x="457200" y="1700808"/>
            <a:ext cx="8239944" cy="4741987"/>
          </a:xfrm>
        </p:spPr>
        <p:txBody>
          <a:bodyPr>
            <a:noAutofit/>
          </a:bodyPr>
          <a:lstStyle/>
          <a:p>
            <a:r>
              <a:rPr lang="en-US" sz="2800" dirty="0"/>
              <a:t>Large part of what was formerly understood in terms of the spiritual soul was now increasingly explained in terms of </a:t>
            </a:r>
            <a:r>
              <a:rPr lang="en-US" sz="2800" b="1" dirty="0"/>
              <a:t>faculties of the mind</a:t>
            </a:r>
            <a:r>
              <a:rPr lang="en-US" sz="2800" dirty="0"/>
              <a:t>. </a:t>
            </a:r>
          </a:p>
          <a:p>
            <a:r>
              <a:rPr lang="en-US" sz="2800" dirty="0"/>
              <a:t>What was left of supernatural soul became exclusive domain of theology, while philosophers reflected about a purely </a:t>
            </a:r>
            <a:r>
              <a:rPr lang="en-US" sz="2800" b="1" dirty="0"/>
              <a:t>secular mind.</a:t>
            </a:r>
            <a:r>
              <a:rPr lang="en-US" sz="2800" dirty="0"/>
              <a:t> </a:t>
            </a:r>
          </a:p>
          <a:p>
            <a:r>
              <a:rPr lang="en-US" sz="2800" dirty="0"/>
              <a:t>And later: scientists could investigate that mind in purely psychological or materialist terms (today’s neurophysiology and neuroscience: brain as organ of the mind). </a:t>
            </a:r>
          </a:p>
          <a:p>
            <a:endParaRPr lang="nl-NL" dirty="0"/>
          </a:p>
        </p:txBody>
      </p:sp>
    </p:spTree>
    <p:extLst>
      <p:ext uri="{BB962C8B-B14F-4D97-AF65-F5344CB8AC3E}">
        <p14:creationId xmlns:p14="http://schemas.microsoft.com/office/powerpoint/2010/main" val="45936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 view of man: </a:t>
            </a:r>
            <a:br>
              <a:rPr lang="en-US" b="1" dirty="0"/>
            </a:br>
            <a:r>
              <a:rPr lang="en-US" b="1" dirty="0"/>
              <a:t>Thomas Hobbes</a:t>
            </a:r>
            <a:endParaRPr lang="nl-NL" dirty="0"/>
          </a:p>
        </p:txBody>
      </p:sp>
      <p:sp>
        <p:nvSpPr>
          <p:cNvPr id="3" name="Content Placeholder 2"/>
          <p:cNvSpPr>
            <a:spLocks noGrp="1"/>
          </p:cNvSpPr>
          <p:nvPr>
            <p:ph idx="1"/>
          </p:nvPr>
        </p:nvSpPr>
        <p:spPr>
          <a:xfrm>
            <a:off x="405103" y="1556792"/>
            <a:ext cx="8229600" cy="4525963"/>
          </a:xfrm>
        </p:spPr>
        <p:txBody>
          <a:bodyPr>
            <a:noAutofit/>
          </a:bodyPr>
          <a:lstStyle/>
          <a:p>
            <a:pPr marL="0" indent="0">
              <a:buNone/>
            </a:pPr>
            <a:endParaRPr lang="en-US" sz="2400" b="1" dirty="0"/>
          </a:p>
          <a:p>
            <a:pPr marL="0" indent="0">
              <a:buNone/>
            </a:pPr>
            <a:r>
              <a:rPr lang="en-US" sz="2400" b="1" dirty="0"/>
              <a:t>Radical materialist (utilitarian) view:</a:t>
            </a:r>
            <a:endParaRPr lang="en-US" sz="2400" b="1" dirty="0">
              <a:sym typeface="Wingdings" panose="05000000000000000000" pitchFamily="2" charset="2"/>
            </a:endParaRPr>
          </a:p>
          <a:p>
            <a:pPr>
              <a:buFontTx/>
              <a:buChar char="-"/>
            </a:pPr>
            <a:r>
              <a:rPr lang="en-US" sz="2400" dirty="0"/>
              <a:t>Man fundamentally driven and motivated by natural physical drives (‘endeavors’) which incite feelings of pleasure (‘appetites’) and pain (‘aversions’). </a:t>
            </a:r>
          </a:p>
          <a:p>
            <a:pPr>
              <a:buFontTx/>
              <a:buChar char="-"/>
            </a:pPr>
            <a:r>
              <a:rPr lang="en-US" sz="2400" dirty="0"/>
              <a:t>On the basis of the pursuit of pleasures and the avoidance of pain, every man has a natural right to preserve himself. </a:t>
            </a:r>
            <a:r>
              <a:rPr lang="en-US" sz="2400" dirty="0">
                <a:sym typeface="Wingdings" panose="05000000000000000000" pitchFamily="2" charset="2"/>
              </a:rPr>
              <a:t> A</a:t>
            </a:r>
            <a:r>
              <a:rPr lang="en-US" sz="2400" dirty="0"/>
              <a:t> first step towards the secularization and naturalization of the moral categories of good and evil, linking them to concrete physical sensations instead of a divine, supernatural purpose. </a:t>
            </a:r>
          </a:p>
          <a:p>
            <a:pPr>
              <a:buFontTx/>
              <a:buChar char="-"/>
            </a:pPr>
            <a:r>
              <a:rPr lang="en-US" sz="2000" dirty="0"/>
              <a:t>(Paving the way for scientific investigation of the mind in purely psychological or physiological/neurological terms </a:t>
            </a:r>
            <a:r>
              <a:rPr lang="en-US" sz="2000" dirty="0">
                <a:sym typeface="Wingdings" panose="05000000000000000000" pitchFamily="2" charset="2"/>
              </a:rPr>
              <a:t> </a:t>
            </a:r>
            <a:r>
              <a:rPr lang="en-US" sz="2000" dirty="0"/>
              <a:t>brain as organ of  mind.)</a:t>
            </a:r>
            <a:endParaRPr lang="nl-NL" sz="2000" dirty="0"/>
          </a:p>
          <a:p>
            <a:pPr marL="0" indent="0">
              <a:buNone/>
            </a:pPr>
            <a:endParaRPr lang="en-US" sz="2400" dirty="0">
              <a:sym typeface="Wingdings" panose="05000000000000000000" pitchFamily="2" charset="2"/>
            </a:endParaRPr>
          </a:p>
          <a:p>
            <a:pPr marL="0" indent="0">
              <a:buNone/>
            </a:pPr>
            <a:endParaRPr lang="en-US" dirty="0"/>
          </a:p>
          <a:p>
            <a:pPr marL="0" indent="0">
              <a:buNone/>
            </a:pPr>
            <a:endParaRPr lang="en-US" dirty="0"/>
          </a:p>
          <a:p>
            <a:pPr marL="0" indent="0">
              <a:buNone/>
            </a:pPr>
            <a:endParaRPr lang="en-US" dirty="0"/>
          </a:p>
          <a:p>
            <a:endParaRPr lang="nl-NL"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1752" y="7196"/>
            <a:ext cx="2232248" cy="2522315"/>
          </a:xfrm>
          <a:prstGeom prst="rect">
            <a:avLst/>
          </a:prstGeom>
        </p:spPr>
      </p:pic>
    </p:spTree>
    <p:extLst>
      <p:ext uri="{BB962C8B-B14F-4D97-AF65-F5344CB8AC3E}">
        <p14:creationId xmlns:p14="http://schemas.microsoft.com/office/powerpoint/2010/main" val="74908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 view of man: </a:t>
            </a:r>
            <a:br>
              <a:rPr lang="en-US" b="1" dirty="0"/>
            </a:br>
            <a:r>
              <a:rPr lang="en-US" b="1" dirty="0"/>
              <a:t>René Descartes and John Locke</a:t>
            </a:r>
            <a:endParaRPr lang="nl-NL" b="1" dirty="0"/>
          </a:p>
        </p:txBody>
      </p:sp>
      <p:sp>
        <p:nvSpPr>
          <p:cNvPr id="3" name="Content Placeholder 2"/>
          <p:cNvSpPr>
            <a:spLocks noGrp="1"/>
          </p:cNvSpPr>
          <p:nvPr>
            <p:ph idx="1"/>
          </p:nvPr>
        </p:nvSpPr>
        <p:spPr/>
        <p:txBody>
          <a:bodyPr>
            <a:noAutofit/>
          </a:bodyPr>
          <a:lstStyle/>
          <a:p>
            <a:pPr marL="0" indent="0">
              <a:buNone/>
            </a:pPr>
            <a:r>
              <a:rPr lang="en-US" dirty="0"/>
              <a:t> </a:t>
            </a:r>
          </a:p>
          <a:p>
            <a:pPr marL="0" indent="0">
              <a:buNone/>
            </a:pPr>
            <a:endParaRPr lang="en-US" dirty="0"/>
          </a:p>
          <a:p>
            <a:pPr marL="0" indent="0">
              <a:buNone/>
            </a:pPr>
            <a:endParaRPr lang="en-US" dirty="0"/>
          </a:p>
          <a:p>
            <a:pPr marL="0" indent="0">
              <a:buNone/>
            </a:pPr>
            <a:r>
              <a:rPr lang="en-US" sz="2400" dirty="0"/>
              <a:t>Hobbes’ bold suggestion that human mind was ultimately determined by physical needs was still exceptional. Until into the 18</a:t>
            </a:r>
            <a:r>
              <a:rPr lang="en-US" sz="2400" baseline="30000" dirty="0"/>
              <a:t>th</a:t>
            </a:r>
            <a:r>
              <a:rPr lang="en-US" sz="2400" dirty="0"/>
              <a:t> century tone set by Descartes and Locke. </a:t>
            </a:r>
          </a:p>
          <a:p>
            <a:pPr>
              <a:buFontTx/>
              <a:buChar char="-"/>
            </a:pPr>
            <a:r>
              <a:rPr lang="en-US" sz="2400" dirty="0"/>
              <a:t>Shared idea of </a:t>
            </a:r>
            <a:r>
              <a:rPr lang="en-US" sz="2400" b="1" dirty="0"/>
              <a:t>a secular, autonomous, thinking self </a:t>
            </a:r>
            <a:r>
              <a:rPr lang="en-US" sz="2400" dirty="0"/>
              <a:t>(rather than physical drives) as essence of being human.</a:t>
            </a:r>
          </a:p>
          <a:p>
            <a:pPr>
              <a:buFontTx/>
              <a:buChar char="-"/>
            </a:pPr>
            <a:r>
              <a:rPr lang="en-US" sz="2400" dirty="0"/>
              <a:t>Different views on relation between mind and body and different epistemologies: </a:t>
            </a:r>
            <a:r>
              <a:rPr lang="en-US" sz="2400" b="1" dirty="0"/>
              <a:t>rationalism</a:t>
            </a:r>
            <a:r>
              <a:rPr lang="en-US" sz="2400" dirty="0"/>
              <a:t> (inner-directed self-sufficiency) versus </a:t>
            </a:r>
            <a:r>
              <a:rPr lang="en-US" sz="2400" b="1" dirty="0"/>
              <a:t>empiricism </a:t>
            </a:r>
            <a:r>
              <a:rPr lang="en-US" sz="2400" dirty="0"/>
              <a:t>(sensual experience of the outside world).</a:t>
            </a:r>
          </a:p>
          <a:p>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92595"/>
            <a:ext cx="2247817" cy="18795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46723"/>
            <a:ext cx="2808312" cy="1825403"/>
          </a:xfrm>
          <a:prstGeom prst="rect">
            <a:avLst/>
          </a:prstGeom>
        </p:spPr>
      </p:pic>
    </p:spTree>
    <p:extLst>
      <p:ext uri="{BB962C8B-B14F-4D97-AF65-F5344CB8AC3E}">
        <p14:creationId xmlns:p14="http://schemas.microsoft.com/office/powerpoint/2010/main" val="929255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nl-NL" b="1" dirty="0"/>
              <a:t>Descartes:</a:t>
            </a:r>
            <a:r>
              <a:rPr lang="nl-NL" dirty="0"/>
              <a:t> </a:t>
            </a:r>
            <a:br>
              <a:rPr lang="nl-NL" dirty="0"/>
            </a:br>
            <a:r>
              <a:rPr lang="nl-NL" b="1" dirty="0" err="1"/>
              <a:t>deductive</a:t>
            </a:r>
            <a:r>
              <a:rPr lang="nl-NL" b="1" dirty="0"/>
              <a:t> </a:t>
            </a:r>
            <a:r>
              <a:rPr lang="nl-NL" b="1" dirty="0" err="1"/>
              <a:t>rationalism</a:t>
            </a:r>
            <a:endParaRPr lang="nl-NL" b="1" dirty="0"/>
          </a:p>
        </p:txBody>
      </p:sp>
      <p:sp>
        <p:nvSpPr>
          <p:cNvPr id="3" name="Content Placeholder 2"/>
          <p:cNvSpPr>
            <a:spLocks noGrp="1"/>
          </p:cNvSpPr>
          <p:nvPr>
            <p:ph idx="1"/>
          </p:nvPr>
        </p:nvSpPr>
        <p:spPr/>
        <p:txBody>
          <a:bodyPr>
            <a:noAutofit/>
          </a:bodyPr>
          <a:lstStyle/>
          <a:p>
            <a:pPr marL="0" lvl="0" indent="0">
              <a:buNone/>
            </a:pPr>
            <a:r>
              <a:rPr lang="en-US" sz="2400" dirty="0"/>
              <a:t>Ambition: providing new, purely rational foundation for certain knowledge in line with new mechanical worldview of Scientific Revolution. </a:t>
            </a:r>
          </a:p>
          <a:p>
            <a:pPr lvl="0">
              <a:buFontTx/>
              <a:buChar char="-"/>
            </a:pPr>
            <a:r>
              <a:rPr lang="en-US" sz="2400" dirty="0"/>
              <a:t>Rigorous rejecting of received wisdom, authority of Ancient philosophy and Christian revelation, and distrust of sensual perception. </a:t>
            </a:r>
          </a:p>
          <a:p>
            <a:pPr lvl="0">
              <a:buFontTx/>
              <a:buChar char="-"/>
            </a:pPr>
            <a:r>
              <a:rPr lang="en-US" sz="2400" dirty="0"/>
              <a:t>Starting with fundamental doubt and skepticism about everything including sensory information </a:t>
            </a:r>
            <a:r>
              <a:rPr lang="en-US" sz="2400" dirty="0">
                <a:sym typeface="Wingdings" panose="05000000000000000000" pitchFamily="2" charset="2"/>
              </a:rPr>
              <a:t> B</a:t>
            </a:r>
            <a:r>
              <a:rPr lang="en-US" sz="2400" dirty="0"/>
              <a:t>uilding new, certain knowledge on the basis of systematic reflection on one’s own thoughts: objective knowledge grounded in immediate experience of one’s own mental states </a:t>
            </a:r>
            <a:r>
              <a:rPr lang="en-US" sz="2400" dirty="0">
                <a:sym typeface="Wingdings" panose="05000000000000000000" pitchFamily="2" charset="2"/>
              </a:rPr>
              <a:t> First certainty: </a:t>
            </a:r>
            <a:r>
              <a:rPr lang="en-US" sz="2400" i="1" dirty="0">
                <a:sym typeface="Wingdings" panose="05000000000000000000" pitchFamily="2" charset="2"/>
              </a:rPr>
              <a:t>Cogito ergo sum: </a:t>
            </a:r>
          </a:p>
          <a:p>
            <a:pPr marL="0" lvl="0" indent="0">
              <a:buNone/>
            </a:pPr>
            <a:r>
              <a:rPr lang="en-US" sz="2400" i="1" dirty="0">
                <a:sym typeface="Wingdings" panose="05000000000000000000" pitchFamily="2" charset="2"/>
              </a:rPr>
              <a:t>			</a:t>
            </a:r>
            <a:r>
              <a:rPr lang="en-US" sz="2400" b="1" i="1" dirty="0">
                <a:sym typeface="Wingdings" panose="05000000000000000000" pitchFamily="2" charset="2"/>
              </a:rPr>
              <a:t>‘</a:t>
            </a:r>
            <a:r>
              <a:rPr lang="en-US" sz="2400" b="1" dirty="0">
                <a:sym typeface="Wingdings" panose="05000000000000000000" pitchFamily="2" charset="2"/>
              </a:rPr>
              <a:t>I</a:t>
            </a:r>
            <a:r>
              <a:rPr lang="en-US" sz="2400" b="1" i="1" dirty="0">
                <a:sym typeface="Wingdings" panose="05000000000000000000" pitchFamily="2" charset="2"/>
              </a:rPr>
              <a:t> </a:t>
            </a:r>
            <a:r>
              <a:rPr lang="en-US" sz="2400" b="1" dirty="0">
                <a:sym typeface="Wingdings" panose="05000000000000000000" pitchFamily="2" charset="2"/>
              </a:rPr>
              <a:t>think, therefore I am’</a:t>
            </a:r>
            <a:r>
              <a:rPr lang="en-US" sz="2400" b="1" dirty="0"/>
              <a:t>.</a:t>
            </a:r>
            <a:r>
              <a:rPr lang="en-US" sz="3600" dirty="0"/>
              <a:t> </a:t>
            </a:r>
          </a:p>
          <a:p>
            <a:pPr marL="0" lvl="0" indent="0">
              <a:buNone/>
            </a:pPr>
            <a:endParaRPr lang="en-US" sz="3600" dirty="0"/>
          </a:p>
          <a:p>
            <a:pPr marL="0" lvl="0" indent="0">
              <a:buNone/>
            </a:pPr>
            <a:endParaRPr lang="en-US" sz="3600" dirty="0"/>
          </a:p>
          <a:p>
            <a:pPr marL="0" lvl="0" indent="0">
              <a:buNone/>
            </a:pPr>
            <a:endParaRPr lang="en-US" sz="3800" i="1" dirty="0"/>
          </a:p>
          <a:p>
            <a:pPr lvl="0"/>
            <a:endParaRPr lang="en-US" sz="3600" dirty="0"/>
          </a:p>
          <a:p>
            <a:endParaRPr lang="nl-NL" dirty="0"/>
          </a:p>
        </p:txBody>
      </p:sp>
    </p:spTree>
    <p:extLst>
      <p:ext uri="{BB962C8B-B14F-4D97-AF65-F5344CB8AC3E}">
        <p14:creationId xmlns:p14="http://schemas.microsoft.com/office/powerpoint/2010/main" val="53185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Scientific</a:t>
            </a:r>
            <a:r>
              <a:rPr lang="nl-NL" b="1" dirty="0"/>
              <a:t> </a:t>
            </a:r>
            <a:r>
              <a:rPr lang="nl-NL" b="1" dirty="0" err="1"/>
              <a:t>knowledge</a:t>
            </a:r>
            <a:r>
              <a:rPr lang="nl-NL" b="1" dirty="0"/>
              <a:t> </a:t>
            </a:r>
            <a:r>
              <a:rPr lang="nl-NL" b="1" dirty="0" err="1"/>
              <a:t>about</a:t>
            </a:r>
            <a:r>
              <a:rPr lang="nl-NL" b="1" dirty="0"/>
              <a:t> man </a:t>
            </a:r>
            <a:r>
              <a:rPr lang="nl-NL" b="1" dirty="0" err="1"/>
              <a:t>analysed</a:t>
            </a:r>
            <a:r>
              <a:rPr lang="nl-NL" b="1" dirty="0"/>
              <a:t> at 3 levels</a:t>
            </a:r>
          </a:p>
        </p:txBody>
      </p:sp>
      <p:sp>
        <p:nvSpPr>
          <p:cNvPr id="3" name="Content Placeholder 2"/>
          <p:cNvSpPr>
            <a:spLocks noGrp="1"/>
          </p:cNvSpPr>
          <p:nvPr>
            <p:ph idx="1"/>
          </p:nvPr>
        </p:nvSpPr>
        <p:spPr>
          <a:xfrm>
            <a:off x="457200" y="1988840"/>
            <a:ext cx="8229600" cy="4137323"/>
          </a:xfrm>
        </p:spPr>
        <p:txBody>
          <a:bodyPr>
            <a:noAutofit/>
          </a:bodyPr>
          <a:lstStyle/>
          <a:p>
            <a:pPr marL="514350" indent="-514350">
              <a:buAutoNum type="arabicPeriod"/>
            </a:pPr>
            <a:r>
              <a:rPr lang="en-US" sz="4000" dirty="0"/>
              <a:t>Underlying philosophical and cultural assumptions of what man is or should be.</a:t>
            </a:r>
          </a:p>
          <a:p>
            <a:pPr marL="514350" indent="-514350">
              <a:buFont typeface="Arial" panose="020B0604020202020204" pitchFamily="34" charset="0"/>
              <a:buAutoNum type="arabicPeriod"/>
            </a:pPr>
            <a:r>
              <a:rPr lang="en-US" sz="4000" dirty="0"/>
              <a:t>Context: institutional, social, political, cultural and economic factors.</a:t>
            </a:r>
          </a:p>
          <a:p>
            <a:pPr marL="514350" indent="-514350">
              <a:buAutoNum type="arabicPeriod"/>
            </a:pPr>
            <a:r>
              <a:rPr lang="en-US" sz="4000" dirty="0"/>
              <a:t>Practical application in society.</a:t>
            </a:r>
          </a:p>
          <a:p>
            <a:pPr marL="0" indent="0">
              <a:buNone/>
            </a:pPr>
            <a:endParaRPr lang="en-US" sz="4000" dirty="0"/>
          </a:p>
        </p:txBody>
      </p:sp>
    </p:spTree>
    <p:extLst>
      <p:ext uri="{BB962C8B-B14F-4D97-AF65-F5344CB8AC3E}">
        <p14:creationId xmlns:p14="http://schemas.microsoft.com/office/powerpoint/2010/main" val="549514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8291264" cy="1733054"/>
          </a:xfrm>
        </p:spPr>
        <p:txBody>
          <a:bodyPr>
            <a:normAutofit fontScale="90000"/>
          </a:bodyPr>
          <a:lstStyle/>
          <a:p>
            <a:pPr marL="0" lvl="0" indent="0"/>
            <a:br>
              <a:rPr lang="en-US" dirty="0"/>
            </a:br>
            <a:br>
              <a:rPr lang="en-US" dirty="0"/>
            </a:br>
            <a:br>
              <a:rPr lang="en-US" dirty="0"/>
            </a:br>
            <a:br>
              <a:rPr lang="en-US" dirty="0"/>
            </a:br>
            <a:r>
              <a:rPr lang="en-US" sz="4000" b="1" dirty="0"/>
              <a:t>Descartes: </a:t>
            </a:r>
            <a:r>
              <a:rPr lang="en-US" sz="4000" b="1" i="1" dirty="0" err="1"/>
              <a:t>Discours</a:t>
            </a:r>
            <a:r>
              <a:rPr lang="en-US" sz="4000" b="1" i="1" dirty="0"/>
              <a:t> de la </a:t>
            </a:r>
            <a:r>
              <a:rPr lang="en-US" sz="4000" b="1" i="1" dirty="0" err="1"/>
              <a:t>Méthode</a:t>
            </a:r>
            <a:r>
              <a:rPr lang="en-US" sz="4000" b="1" dirty="0"/>
              <a:t> (1637)</a:t>
            </a:r>
            <a:br>
              <a:rPr lang="en-US" sz="4000" b="1" dirty="0"/>
            </a:br>
            <a:br>
              <a:rPr lang="en-US" dirty="0"/>
            </a:br>
            <a:br>
              <a:rPr lang="en-US" dirty="0"/>
            </a:br>
            <a:br>
              <a:rPr lang="en-US" dirty="0">
                <a:sym typeface="Wingdings" panose="05000000000000000000" pitchFamily="2" charset="2"/>
              </a:rPr>
            </a:br>
            <a:endParaRPr lang="nl-NL" dirty="0"/>
          </a:p>
        </p:txBody>
      </p:sp>
      <p:sp>
        <p:nvSpPr>
          <p:cNvPr id="3" name="Content Placeholder 2"/>
          <p:cNvSpPr>
            <a:spLocks noGrp="1"/>
          </p:cNvSpPr>
          <p:nvPr>
            <p:ph idx="1"/>
          </p:nvPr>
        </p:nvSpPr>
        <p:spPr>
          <a:xfrm>
            <a:off x="395536" y="908720"/>
            <a:ext cx="8291264" cy="5217443"/>
          </a:xfrm>
        </p:spPr>
        <p:txBody>
          <a:bodyPr>
            <a:noAutofit/>
          </a:bodyPr>
          <a:lstStyle/>
          <a:p>
            <a:pPr marL="2628900" lvl="6" indent="0">
              <a:buNone/>
            </a:pPr>
            <a:r>
              <a:rPr lang="en-US" sz="2400" dirty="0"/>
              <a:t>Descartes finding certainty in inner individual self, in operation of his own rational mind </a:t>
            </a:r>
            <a:r>
              <a:rPr lang="en-US" sz="2400" dirty="0">
                <a:sym typeface="Wingdings" panose="05000000000000000000" pitchFamily="2" charset="2"/>
              </a:rPr>
              <a:t> </a:t>
            </a:r>
            <a:r>
              <a:rPr lang="en-US" sz="2400" dirty="0"/>
              <a:t>Building certain knowledge through radical doubt and inner reflection on personal thoughts and workings of rational mind. </a:t>
            </a:r>
          </a:p>
          <a:p>
            <a:pPr marL="0" lvl="0" indent="0">
              <a:buNone/>
            </a:pPr>
            <a:endParaRPr lang="en-US" sz="4100" dirty="0"/>
          </a:p>
          <a:p>
            <a:pPr lvl="0">
              <a:buFont typeface="Wingdings"/>
              <a:buChar char="à"/>
            </a:pPr>
            <a:r>
              <a:rPr lang="nl-NL" sz="2800" dirty="0"/>
              <a:t>New rationalist </a:t>
            </a:r>
            <a:r>
              <a:rPr lang="en-US" sz="2800" dirty="0"/>
              <a:t>method: deductive, analytical reasoning on the basis of rigorous classification and mathematical logic.</a:t>
            </a:r>
          </a:p>
          <a:p>
            <a:pPr lvl="0">
              <a:buFont typeface="Wingdings"/>
              <a:buChar char="à"/>
            </a:pPr>
            <a:r>
              <a:rPr lang="en-US" sz="2800" b="1" dirty="0">
                <a:sym typeface="Wingdings" panose="05000000000000000000" pitchFamily="2" charset="2"/>
              </a:rPr>
              <a:t>New view of man:</a:t>
            </a:r>
            <a:r>
              <a:rPr lang="en-US" sz="2800" dirty="0">
                <a:sym typeface="Wingdings" panose="05000000000000000000" pitchFamily="2" charset="2"/>
              </a:rPr>
              <a:t> </a:t>
            </a:r>
            <a:r>
              <a:rPr lang="en-US" sz="2800" dirty="0"/>
              <a:t>inner-directed thinking self as essence of man </a:t>
            </a:r>
            <a:r>
              <a:rPr lang="en-US" sz="2800" dirty="0">
                <a:sym typeface="Wingdings" panose="05000000000000000000" pitchFamily="2" charset="2"/>
              </a:rPr>
              <a:t> material and sensual body</a:t>
            </a:r>
            <a:r>
              <a:rPr lang="en-US" sz="2800" dirty="0"/>
              <a:t>.</a:t>
            </a:r>
            <a:endParaRPr lang="nl-NL"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3" y="980728"/>
            <a:ext cx="1728192" cy="2499667"/>
          </a:xfrm>
          <a:prstGeom prst="rect">
            <a:avLst/>
          </a:prstGeom>
        </p:spPr>
      </p:pic>
    </p:spTree>
    <p:extLst>
      <p:ext uri="{BB962C8B-B14F-4D97-AF65-F5344CB8AC3E}">
        <p14:creationId xmlns:p14="http://schemas.microsoft.com/office/powerpoint/2010/main" val="1628921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a:t>Descartes: </a:t>
            </a:r>
            <a:br>
              <a:rPr lang="en-GB" sz="4800" b="1" dirty="0"/>
            </a:br>
            <a:r>
              <a:rPr lang="en-GB" sz="4800" b="1" dirty="0"/>
              <a:t>                     mind-body dichotomy</a:t>
            </a:r>
          </a:p>
        </p:txBody>
      </p:sp>
      <p:sp>
        <p:nvSpPr>
          <p:cNvPr id="3" name="Content Placeholder 2"/>
          <p:cNvSpPr>
            <a:spLocks noGrp="1"/>
          </p:cNvSpPr>
          <p:nvPr>
            <p:ph idx="1"/>
          </p:nvPr>
        </p:nvSpPr>
        <p:spPr/>
        <p:txBody>
          <a:bodyPr>
            <a:noAutofit/>
          </a:bodyPr>
          <a:lstStyle/>
          <a:p>
            <a:pPr marL="0" indent="0">
              <a:buNone/>
            </a:pPr>
            <a:r>
              <a:rPr lang="en-US" sz="2400" dirty="0"/>
              <a:t>Man separate from and superior to rest of nature because of rational and linguistic faculties. </a:t>
            </a:r>
            <a:r>
              <a:rPr lang="en-US" sz="2400" dirty="0">
                <a:sym typeface="Wingdings" panose="05000000000000000000" pitchFamily="2" charset="2"/>
              </a:rPr>
              <a:t> </a:t>
            </a:r>
            <a:r>
              <a:rPr lang="en-US" sz="2400" dirty="0"/>
              <a:t>Mind (</a:t>
            </a:r>
            <a:r>
              <a:rPr lang="en-US" sz="2400" i="1" dirty="0"/>
              <a:t>res </a:t>
            </a:r>
            <a:r>
              <a:rPr lang="en-US" sz="2400" i="1" dirty="0" err="1"/>
              <a:t>cogitans</a:t>
            </a:r>
            <a:r>
              <a:rPr lang="en-US" sz="2400" i="1" dirty="0"/>
              <a:t>: </a:t>
            </a:r>
            <a:r>
              <a:rPr lang="en-US" sz="2400" dirty="0"/>
              <a:t>immaterial substance) and matter </a:t>
            </a:r>
            <a:r>
              <a:rPr lang="en-US" sz="2400" i="1" dirty="0"/>
              <a:t>(res </a:t>
            </a:r>
            <a:r>
              <a:rPr lang="en-US" sz="2400" i="1" dirty="0" err="1"/>
              <a:t>extensa</a:t>
            </a:r>
            <a:r>
              <a:rPr lang="en-US" sz="2400" i="1" dirty="0"/>
              <a:t>)</a:t>
            </a:r>
            <a:r>
              <a:rPr lang="en-US" sz="2400" dirty="0"/>
              <a:t> are fundamentally different:</a:t>
            </a:r>
          </a:p>
          <a:p>
            <a:pPr>
              <a:buFont typeface="Wingdings"/>
              <a:buChar char="à"/>
            </a:pPr>
            <a:r>
              <a:rPr lang="en-US" sz="2400" b="1" dirty="0"/>
              <a:t>Matter</a:t>
            </a:r>
            <a:r>
              <a:rPr lang="en-US" sz="2400" dirty="0"/>
              <a:t> in space and time, extended, divisible, measurable and quantifiable, and can be analyzed in mechanical terms. </a:t>
            </a:r>
          </a:p>
          <a:p>
            <a:pPr>
              <a:buFont typeface="Wingdings"/>
              <a:buChar char="à"/>
            </a:pPr>
            <a:r>
              <a:rPr lang="en-US" sz="2400" b="1" dirty="0"/>
              <a:t>Mind</a:t>
            </a:r>
            <a:r>
              <a:rPr lang="en-US" sz="2400" dirty="0"/>
              <a:t> without extension and location, and indivisible; cannot be analyzed and quantified in natural-scientific way. </a:t>
            </a:r>
            <a:r>
              <a:rPr lang="en-US" sz="2400" dirty="0">
                <a:sym typeface="Wingdings" panose="05000000000000000000" pitchFamily="2" charset="2"/>
              </a:rPr>
              <a:t></a:t>
            </a:r>
            <a:r>
              <a:rPr lang="en-US" sz="2400" dirty="0"/>
              <a:t> Rational faculty of the mind which can explain external reality in materialist and mechanical terms, can in itself not be explained in those terms.</a:t>
            </a:r>
          </a:p>
          <a:p>
            <a:pPr marL="0" indent="0">
              <a:buNone/>
            </a:pPr>
            <a:endParaRPr lang="en-US" sz="2400" dirty="0">
              <a:sym typeface="Wingdings" panose="05000000000000000000" pitchFamily="2" charset="2"/>
            </a:endParaRPr>
          </a:p>
          <a:p>
            <a:pPr marL="0" indent="0">
              <a:buNone/>
            </a:pPr>
            <a:r>
              <a:rPr lang="en-US" sz="2400" dirty="0">
                <a:sym typeface="Wingdings" panose="05000000000000000000" pitchFamily="2" charset="2"/>
              </a:rPr>
              <a:t>T</a:t>
            </a:r>
            <a:r>
              <a:rPr lang="en-US" sz="2400" dirty="0"/>
              <a:t>he Aristotelian and Christian view of soul as combination of organic life force and spiritual, supernatural part of man.</a:t>
            </a:r>
          </a:p>
          <a:p>
            <a:endParaRPr lang="en-US" dirty="0"/>
          </a:p>
          <a:p>
            <a:endParaRPr lang="nl-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1144"/>
            <a:ext cx="2226564" cy="1495044"/>
          </a:xfrm>
          <a:prstGeom prst="rect">
            <a:avLst/>
          </a:prstGeom>
        </p:spPr>
      </p:pic>
      <p:sp>
        <p:nvSpPr>
          <p:cNvPr id="4" name="Up-Down Arrow 3"/>
          <p:cNvSpPr/>
          <p:nvPr/>
        </p:nvSpPr>
        <p:spPr>
          <a:xfrm>
            <a:off x="70717" y="3820573"/>
            <a:ext cx="484632" cy="23042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8304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91264" cy="1589038"/>
          </a:xfrm>
        </p:spPr>
        <p:txBody>
          <a:bodyPr>
            <a:normAutofit fontScale="90000"/>
          </a:bodyPr>
          <a:lstStyle/>
          <a:p>
            <a:r>
              <a:rPr lang="nl-NL" b="1" dirty="0" err="1"/>
              <a:t>Consequences</a:t>
            </a:r>
            <a:r>
              <a:rPr lang="nl-NL" b="1" dirty="0"/>
              <a:t> of </a:t>
            </a:r>
            <a:r>
              <a:rPr lang="nl-NL" b="1" dirty="0" err="1"/>
              <a:t>Cartesian</a:t>
            </a:r>
            <a:r>
              <a:rPr lang="nl-NL" b="1" dirty="0"/>
              <a:t> thinking</a:t>
            </a:r>
            <a:br>
              <a:rPr lang="nl-NL" b="1" dirty="0"/>
            </a:br>
            <a:endParaRPr lang="nl-NL" sz="3600" b="1" dirty="0"/>
          </a:p>
        </p:txBody>
      </p:sp>
      <p:sp>
        <p:nvSpPr>
          <p:cNvPr id="3" name="Content Placeholder 2"/>
          <p:cNvSpPr>
            <a:spLocks noGrp="1"/>
          </p:cNvSpPr>
          <p:nvPr>
            <p:ph idx="1"/>
          </p:nvPr>
        </p:nvSpPr>
        <p:spPr>
          <a:xfrm>
            <a:off x="395536" y="836712"/>
            <a:ext cx="8291264" cy="5289451"/>
          </a:xfrm>
        </p:spPr>
        <p:txBody>
          <a:bodyPr>
            <a:noAutofit/>
          </a:bodyPr>
          <a:lstStyle/>
          <a:p>
            <a:pPr marL="0" indent="0">
              <a:buNone/>
            </a:pPr>
            <a:r>
              <a:rPr lang="nl-NL" sz="2800" b="1" dirty="0" err="1"/>
              <a:t>Religious</a:t>
            </a:r>
            <a:r>
              <a:rPr lang="nl-NL" sz="2800" b="1" dirty="0"/>
              <a:t> belief </a:t>
            </a:r>
            <a:r>
              <a:rPr lang="nl-NL" sz="2800" b="1" dirty="0">
                <a:sym typeface="Wingdings" panose="05000000000000000000" pitchFamily="2" charset="2"/>
              </a:rPr>
              <a:t> </a:t>
            </a:r>
            <a:r>
              <a:rPr lang="nl-NL" sz="2800" b="1" dirty="0" err="1">
                <a:sym typeface="Wingdings" panose="05000000000000000000" pitchFamily="2" charset="2"/>
              </a:rPr>
              <a:t>rational</a:t>
            </a:r>
            <a:r>
              <a:rPr lang="nl-NL" sz="2800" b="1" dirty="0">
                <a:sym typeface="Wingdings" panose="05000000000000000000" pitchFamily="2" charset="2"/>
              </a:rPr>
              <a:t> </a:t>
            </a:r>
            <a:r>
              <a:rPr lang="nl-NL" sz="2800" b="1" dirty="0" err="1">
                <a:sym typeface="Wingdings" panose="05000000000000000000" pitchFamily="2" charset="2"/>
              </a:rPr>
              <a:t>philosophy</a:t>
            </a:r>
            <a:endParaRPr lang="en-US" sz="2800" dirty="0"/>
          </a:p>
          <a:p>
            <a:r>
              <a:rPr lang="en-US" sz="2800" dirty="0"/>
              <a:t>Descartes: God as first mover having created man with rational mind and external world as regular mechanistic system </a:t>
            </a:r>
            <a:r>
              <a:rPr lang="en-US" sz="2800" dirty="0">
                <a:sym typeface="Wingdings" panose="05000000000000000000" pitchFamily="2" charset="2"/>
              </a:rPr>
              <a:t> </a:t>
            </a:r>
            <a:r>
              <a:rPr lang="en-US" sz="2800" b="1" dirty="0">
                <a:sym typeface="Wingdings" panose="05000000000000000000" pitchFamily="2" charset="2"/>
              </a:rPr>
              <a:t>Undermining the relevance of religion</a:t>
            </a:r>
            <a:r>
              <a:rPr lang="en-US" sz="2800" dirty="0">
                <a:sym typeface="Wingdings" panose="05000000000000000000" pitchFamily="2" charset="2"/>
              </a:rPr>
              <a:t> for philosophical explanations of the world and man’s position in it.</a:t>
            </a:r>
            <a:r>
              <a:rPr lang="en-US" sz="2800" dirty="0"/>
              <a:t> </a:t>
            </a:r>
          </a:p>
          <a:p>
            <a:pPr marL="0" indent="0">
              <a:buNone/>
            </a:pPr>
            <a:endParaRPr lang="en-US" sz="2800" dirty="0"/>
          </a:p>
          <a:p>
            <a:pPr marL="0" indent="0">
              <a:buNone/>
            </a:pPr>
            <a:r>
              <a:rPr lang="nl-NL" sz="2800" b="1" dirty="0">
                <a:sym typeface="Wingdings" panose="05000000000000000000" pitchFamily="2" charset="2"/>
              </a:rPr>
              <a:t>Mind  body</a:t>
            </a:r>
            <a:endParaRPr lang="en-US" sz="2800" dirty="0"/>
          </a:p>
          <a:p>
            <a:r>
              <a:rPr lang="en-US" sz="2800" dirty="0"/>
              <a:t>New issue: how are the immaterial mind and material body related? Descartes’ answer (interaction in  pineal gland) not very convincing </a:t>
            </a:r>
            <a:r>
              <a:rPr lang="en-US" sz="2800" dirty="0">
                <a:sym typeface="Wingdings" panose="05000000000000000000" pitchFamily="2" charset="2"/>
              </a:rPr>
              <a:t> </a:t>
            </a:r>
            <a:r>
              <a:rPr lang="en-US" sz="2800" b="1" dirty="0"/>
              <a:t>mind-body problem</a:t>
            </a:r>
            <a:r>
              <a:rPr lang="en-US" sz="2800" dirty="0"/>
              <a:t> in philosophy.</a:t>
            </a:r>
          </a:p>
          <a:p>
            <a:endParaRPr lang="nl-NL" dirty="0"/>
          </a:p>
        </p:txBody>
      </p:sp>
    </p:spTree>
    <p:extLst>
      <p:ext uri="{BB962C8B-B14F-4D97-AF65-F5344CB8AC3E}">
        <p14:creationId xmlns:p14="http://schemas.microsoft.com/office/powerpoint/2010/main" val="222395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			</a:t>
            </a:r>
            <a:r>
              <a:rPr lang="en-US" sz="2800" b="1" dirty="0"/>
              <a:t>Descartes’ radicalism: materialist 			explanation of man’s physical and 		psychosomatic functions</a:t>
            </a:r>
            <a:endParaRPr lang="nl-NL" sz="2800" b="1" dirty="0"/>
          </a:p>
        </p:txBody>
      </p:sp>
      <p:sp>
        <p:nvSpPr>
          <p:cNvPr id="3" name="Content Placeholder 2"/>
          <p:cNvSpPr>
            <a:spLocks noGrp="1"/>
          </p:cNvSpPr>
          <p:nvPr>
            <p:ph idx="1"/>
          </p:nvPr>
        </p:nvSpPr>
        <p:spPr/>
        <p:txBody>
          <a:bodyPr>
            <a:noAutofit/>
          </a:bodyPr>
          <a:lstStyle/>
          <a:p>
            <a:pPr marL="0" indent="0">
              <a:buNone/>
            </a:pPr>
            <a:endParaRPr lang="en-US" sz="2000" dirty="0"/>
          </a:p>
          <a:p>
            <a:endParaRPr lang="en-US" sz="2800" dirty="0"/>
          </a:p>
          <a:p>
            <a:r>
              <a:rPr lang="en-US" sz="2800" dirty="0"/>
              <a:t>Only pure, self-conscious reason and free will excluded from mechanistic-materialist explanations.</a:t>
            </a:r>
          </a:p>
          <a:p>
            <a:r>
              <a:rPr lang="en-US" sz="2800" dirty="0"/>
              <a:t>‘Organic soul’ and part of the ‘spiritual soul’ fully drawn into the material and mechanical body: physical and psychosomatic functions (perception, imagination, dreaming, passions, reflexes, automatic and routine activities) not explained in terms of teleological life-forces but in materialist-mechanist way.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8" y="0"/>
            <a:ext cx="2592288" cy="1994389"/>
          </a:xfrm>
          <a:prstGeom prst="rect">
            <a:avLst/>
          </a:prstGeom>
        </p:spPr>
      </p:pic>
    </p:spTree>
    <p:extLst>
      <p:ext uri="{BB962C8B-B14F-4D97-AF65-F5344CB8AC3E}">
        <p14:creationId xmlns:p14="http://schemas.microsoft.com/office/powerpoint/2010/main" val="1730309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7424"/>
            <a:ext cx="8291264" cy="1805062"/>
          </a:xfrm>
        </p:spPr>
        <p:txBody>
          <a:bodyPr>
            <a:normAutofit fontScale="90000"/>
          </a:bodyPr>
          <a:lstStyle/>
          <a:p>
            <a:br>
              <a:rPr lang="nl-NL" b="1" dirty="0"/>
            </a:br>
            <a:r>
              <a:rPr lang="nl-NL" sz="3600" b="1" dirty="0" err="1"/>
              <a:t>Epistemological</a:t>
            </a:r>
            <a:r>
              <a:rPr lang="nl-NL" sz="3600" b="1" dirty="0"/>
              <a:t> </a:t>
            </a:r>
            <a:r>
              <a:rPr lang="nl-NL" sz="3600" b="1" dirty="0" err="1"/>
              <a:t>transformation</a:t>
            </a:r>
            <a:r>
              <a:rPr lang="nl-NL" sz="3600" b="1" dirty="0"/>
              <a:t> </a:t>
            </a:r>
            <a:br>
              <a:rPr lang="nl-NL" sz="3600" b="1" dirty="0"/>
            </a:br>
            <a:r>
              <a:rPr lang="nl-NL" sz="3600" b="1" dirty="0"/>
              <a:t>Great Chain of </a:t>
            </a:r>
            <a:r>
              <a:rPr lang="nl-NL" sz="3600" b="1" dirty="0" err="1"/>
              <a:t>Being</a:t>
            </a:r>
            <a:r>
              <a:rPr lang="nl-NL" sz="3600" b="1" dirty="0"/>
              <a:t> </a:t>
            </a:r>
            <a:r>
              <a:rPr lang="nl-NL" sz="3600" b="1" dirty="0">
                <a:sym typeface="Wingdings" panose="05000000000000000000" pitchFamily="2" charset="2"/>
              </a:rPr>
              <a:t> </a:t>
            </a:r>
            <a:r>
              <a:rPr lang="nl-NL" sz="3600" b="1" dirty="0"/>
              <a:t>subject</a:t>
            </a:r>
            <a:r>
              <a:rPr lang="nl-NL" sz="3600" b="1" dirty="0">
                <a:sym typeface="Wingdings" panose="05000000000000000000" pitchFamily="2" charset="2"/>
              </a:rPr>
              <a:t></a:t>
            </a:r>
            <a:r>
              <a:rPr lang="nl-NL" sz="3600" b="1" dirty="0"/>
              <a:t>object </a:t>
            </a:r>
            <a:br>
              <a:rPr lang="nl-NL" sz="3600" b="1" dirty="0"/>
            </a:br>
            <a:endParaRPr lang="nl-NL" sz="3600" b="1" dirty="0"/>
          </a:p>
        </p:txBody>
      </p:sp>
      <p:sp>
        <p:nvSpPr>
          <p:cNvPr id="3" name="Content Placeholder 2"/>
          <p:cNvSpPr>
            <a:spLocks noGrp="1"/>
          </p:cNvSpPr>
          <p:nvPr>
            <p:ph idx="1"/>
          </p:nvPr>
        </p:nvSpPr>
        <p:spPr>
          <a:xfrm>
            <a:off x="179512" y="1196752"/>
            <a:ext cx="8507288" cy="4929411"/>
          </a:xfrm>
        </p:spPr>
        <p:txBody>
          <a:bodyPr>
            <a:noAutofit/>
          </a:bodyPr>
          <a:lstStyle/>
          <a:p>
            <a:pPr marL="0" indent="0">
              <a:buNone/>
            </a:pPr>
            <a:r>
              <a:rPr lang="en-US" sz="2000" b="1" dirty="0"/>
              <a:t>Platonic-Aristotelian and Christian epistemology: </a:t>
            </a:r>
          </a:p>
          <a:p>
            <a:pPr>
              <a:buFontTx/>
              <a:buChar char="-"/>
            </a:pPr>
            <a:r>
              <a:rPr lang="en-US" sz="2000" dirty="0"/>
              <a:t>Thinking and understanding = becoming aware of given meaningful order of external world.</a:t>
            </a:r>
          </a:p>
          <a:p>
            <a:pPr>
              <a:buFontTx/>
              <a:buChar char="-"/>
            </a:pPr>
            <a:r>
              <a:rPr lang="en-US" sz="2000" dirty="0"/>
              <a:t>Assumption of continuity/overlap between purposeful arrangement of world and organization of human intellectual soul. </a:t>
            </a:r>
          </a:p>
          <a:p>
            <a:pPr>
              <a:buFontTx/>
              <a:buChar char="-"/>
            </a:pPr>
            <a:r>
              <a:rPr lang="en-US" sz="2000" dirty="0"/>
              <a:t>Gaining knowledge of the world = getting access/opening ourselves to/becoming conscious of given order of things existing outside and inside us </a:t>
            </a:r>
            <a:r>
              <a:rPr lang="en-US" sz="2000" dirty="0">
                <a:sym typeface="Wingdings" panose="05000000000000000000" pitchFamily="2" charset="2"/>
              </a:rPr>
              <a:t> N</a:t>
            </a:r>
            <a:r>
              <a:rPr lang="en-US" sz="2000" dirty="0"/>
              <a:t>o clear-cut distinction between subject and object, between human thought and object of thought </a:t>
            </a:r>
            <a:r>
              <a:rPr lang="en-US" sz="2000" dirty="0">
                <a:sym typeface="Wingdings" panose="05000000000000000000" pitchFamily="2" charset="2"/>
              </a:rPr>
              <a:t> </a:t>
            </a:r>
            <a:r>
              <a:rPr lang="en-US" sz="2000" dirty="0"/>
              <a:t>part of the same constellation: purposeful ‘Great Chain of Being’ full of parallels and analogies.</a:t>
            </a:r>
          </a:p>
          <a:p>
            <a:pPr marL="0" indent="0">
              <a:buNone/>
            </a:pPr>
            <a:endParaRPr lang="en-US" sz="2000" dirty="0"/>
          </a:p>
          <a:p>
            <a:pPr marL="0" indent="0">
              <a:buNone/>
            </a:pPr>
            <a:r>
              <a:rPr lang="en-US" sz="2000" b="1" dirty="0"/>
              <a:t>Cartesian epistemology</a:t>
            </a:r>
            <a:r>
              <a:rPr lang="en-US" sz="2000" dirty="0"/>
              <a:t>: </a:t>
            </a:r>
          </a:p>
          <a:p>
            <a:pPr>
              <a:buFontTx/>
              <a:buChar char="-"/>
            </a:pPr>
            <a:r>
              <a:rPr lang="en-US" sz="2000" dirty="0"/>
              <a:t>Subject (inner self/rational mind) </a:t>
            </a:r>
            <a:r>
              <a:rPr lang="en-US" sz="2000" dirty="0">
                <a:sym typeface="Wingdings" panose="05000000000000000000" pitchFamily="2" charset="2"/>
              </a:rPr>
              <a:t> object (external world).</a:t>
            </a:r>
          </a:p>
          <a:p>
            <a:pPr>
              <a:buFontTx/>
              <a:buChar char="-"/>
            </a:pPr>
            <a:r>
              <a:rPr lang="en-US" sz="2000" dirty="0"/>
              <a:t>Ordered rationality is not a given ontological property of the external world (mechanical, but without purpose), but cognitive </a:t>
            </a:r>
            <a:r>
              <a:rPr lang="en-US" sz="2000" b="1" dirty="0"/>
              <a:t>method</a:t>
            </a:r>
            <a:r>
              <a:rPr lang="en-US" sz="2000" dirty="0"/>
              <a:t> or </a:t>
            </a:r>
            <a:r>
              <a:rPr lang="en-US" sz="2000" b="1" dirty="0"/>
              <a:t>procedure</a:t>
            </a:r>
            <a:r>
              <a:rPr lang="en-US" sz="2000" dirty="0"/>
              <a:t> of the human mind. </a:t>
            </a:r>
            <a:endParaRPr lang="nl-NL" sz="2000" dirty="0"/>
          </a:p>
          <a:p>
            <a:pPr marL="0" indent="0">
              <a:buNone/>
            </a:pPr>
            <a:endParaRPr lang="nl-NL" dirty="0"/>
          </a:p>
        </p:txBody>
      </p:sp>
      <p:sp>
        <p:nvSpPr>
          <p:cNvPr id="4" name="Up-Down Arrow 3"/>
          <p:cNvSpPr/>
          <p:nvPr/>
        </p:nvSpPr>
        <p:spPr>
          <a:xfrm>
            <a:off x="3347864" y="4437112"/>
            <a:ext cx="242316" cy="8640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0013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1440"/>
            <a:ext cx="8435280" cy="1949078"/>
          </a:xfrm>
        </p:spPr>
        <p:txBody>
          <a:bodyPr>
            <a:normAutofit/>
          </a:bodyPr>
          <a:lstStyle/>
          <a:p>
            <a:r>
              <a:rPr lang="nl-NL" sz="2800" b="1" dirty="0" err="1">
                <a:sym typeface="Wingdings" panose="05000000000000000000" pitchFamily="2" charset="2"/>
              </a:rPr>
              <a:t>Empiricism</a:t>
            </a:r>
            <a:r>
              <a:rPr lang="nl-NL" sz="2800" b="1" dirty="0">
                <a:sym typeface="Wingdings" panose="05000000000000000000" pitchFamily="2" charset="2"/>
              </a:rPr>
              <a:t>: Hobbes, Locke (</a:t>
            </a:r>
            <a:r>
              <a:rPr lang="en-GB" sz="2800" b="1" i="1" dirty="0"/>
              <a:t>Essay Concerning Human Understanding</a:t>
            </a:r>
            <a:r>
              <a:rPr lang="en-GB" sz="2800" b="1" dirty="0"/>
              <a:t>,</a:t>
            </a:r>
            <a:r>
              <a:rPr lang="en-GB" sz="2800" b="1" i="1" dirty="0"/>
              <a:t> </a:t>
            </a:r>
            <a:r>
              <a:rPr lang="en-GB" sz="2800" b="1" dirty="0"/>
              <a:t>1689/1690)</a:t>
            </a:r>
            <a:endParaRPr lang="nl-NL" sz="2800" b="1" dirty="0"/>
          </a:p>
        </p:txBody>
      </p:sp>
      <p:sp>
        <p:nvSpPr>
          <p:cNvPr id="3" name="Content Placeholder 2"/>
          <p:cNvSpPr>
            <a:spLocks noGrp="1"/>
          </p:cNvSpPr>
          <p:nvPr>
            <p:ph idx="1"/>
          </p:nvPr>
        </p:nvSpPr>
        <p:spPr>
          <a:xfrm>
            <a:off x="251520" y="1196752"/>
            <a:ext cx="8445624" cy="4920239"/>
          </a:xfrm>
        </p:spPr>
        <p:txBody>
          <a:bodyPr>
            <a:noAutofit/>
          </a:bodyPr>
          <a:lstStyle/>
          <a:p>
            <a:pPr>
              <a:buFontTx/>
              <a:buChar char="-"/>
            </a:pPr>
            <a:r>
              <a:rPr lang="en-US" sz="2000" dirty="0"/>
              <a:t>Human beings are born with mind equipped with rational capacities to process sensual experiences, but contents, ‘ideas’ (building-blocks of the mind) and ‘associations’ between different ideas, can only result from </a:t>
            </a:r>
            <a:r>
              <a:rPr lang="en-US" sz="2000" b="1" dirty="0"/>
              <a:t>input of outside (material) world</a:t>
            </a:r>
            <a:r>
              <a:rPr lang="en-US" sz="2000" dirty="0"/>
              <a:t>.</a:t>
            </a:r>
          </a:p>
          <a:p>
            <a:pPr>
              <a:buFontTx/>
              <a:buChar char="-"/>
            </a:pPr>
            <a:r>
              <a:rPr lang="en-US" sz="2000" dirty="0"/>
              <a:t>Next to reason, </a:t>
            </a:r>
            <a:r>
              <a:rPr lang="en-US" sz="2000" b="1" dirty="0"/>
              <a:t>physical senses</a:t>
            </a:r>
            <a:r>
              <a:rPr lang="en-US" sz="2000" dirty="0"/>
              <a:t> (seeing, hearing, feeling, smelling, and tasting) crucial means for acquiring knowledge; without sensual experience of outside world, empty and helpless mind. (Mind of every new-born child is</a:t>
            </a:r>
            <a:r>
              <a:rPr lang="en-US" sz="2000" b="1" dirty="0"/>
              <a:t> blank sheet of paper</a:t>
            </a:r>
            <a:r>
              <a:rPr lang="en-US" sz="2000" dirty="0"/>
              <a:t> and this </a:t>
            </a:r>
            <a:r>
              <a:rPr lang="en-US" sz="2000" i="1" dirty="0"/>
              <a:t>tabula rasa</a:t>
            </a:r>
            <a:r>
              <a:rPr lang="en-US" sz="2000" dirty="0"/>
              <a:t> is filled through sensual experience and learning.)</a:t>
            </a:r>
          </a:p>
          <a:p>
            <a:pPr>
              <a:buFontTx/>
              <a:buChar char="-"/>
            </a:pPr>
            <a:r>
              <a:rPr lang="en-US" sz="2000" b="1" dirty="0">
                <a:sym typeface="Wingdings" panose="05000000000000000000" pitchFamily="2" charset="2"/>
              </a:rPr>
              <a:t>What is in the mind is related to and depends on the body: </a:t>
            </a:r>
            <a:r>
              <a:rPr lang="en-US" sz="2000" dirty="0"/>
              <a:t>man as sensuous being + human ethics grounded in experiences of pleasure and pain (cf. Hobbes) rather than divine or metaphysical imperatives. </a:t>
            </a:r>
          </a:p>
          <a:p>
            <a:pPr>
              <a:buFontTx/>
              <a:buChar char="-"/>
            </a:pPr>
            <a:endParaRPr lang="en-US" sz="2000" dirty="0">
              <a:sym typeface="Wingdings" panose="05000000000000000000" pitchFamily="2" charset="2"/>
            </a:endParaRPr>
          </a:p>
          <a:p>
            <a:pPr marL="0" indent="0">
              <a:buNone/>
            </a:pPr>
            <a:r>
              <a:rPr lang="en-US" sz="2000" dirty="0">
                <a:sym typeface="Wingdings" panose="05000000000000000000" pitchFamily="2" charset="2"/>
              </a:rPr>
              <a:t>	</a:t>
            </a:r>
          </a:p>
          <a:p>
            <a:pPr marL="0" indent="0">
              <a:buNone/>
            </a:pPr>
            <a:r>
              <a:rPr lang="en-US" sz="2000" dirty="0">
                <a:sym typeface="Wingdings" panose="05000000000000000000" pitchFamily="2" charset="2"/>
              </a:rPr>
              <a:t>Descartes’ rationalism (self-sufficient inner reflection  external material world) and strict separation of body and mind.</a:t>
            </a:r>
            <a:endParaRPr lang="nl-NL" sz="2000" dirty="0"/>
          </a:p>
          <a:p>
            <a:pPr>
              <a:buFontTx/>
              <a:buChar char="-"/>
            </a:pPr>
            <a:endParaRPr lang="en-US" dirty="0"/>
          </a:p>
          <a:p>
            <a:endParaRPr lang="nl-NL" dirty="0"/>
          </a:p>
          <a:p>
            <a:pPr marL="0" indent="0">
              <a:buNone/>
            </a:pPr>
            <a:r>
              <a:rPr lang="nl-NL" dirty="0"/>
              <a:t>		</a:t>
            </a:r>
          </a:p>
        </p:txBody>
      </p:sp>
      <p:sp>
        <p:nvSpPr>
          <p:cNvPr id="4" name="Curved Right Arrow 3"/>
          <p:cNvSpPr/>
          <p:nvPr/>
        </p:nvSpPr>
        <p:spPr>
          <a:xfrm>
            <a:off x="0" y="2924944"/>
            <a:ext cx="61728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Up-Down Arrow 4"/>
          <p:cNvSpPr/>
          <p:nvPr/>
        </p:nvSpPr>
        <p:spPr>
          <a:xfrm>
            <a:off x="1979712" y="5085184"/>
            <a:ext cx="360040"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0528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63488"/>
            <a:ext cx="8435280" cy="2381126"/>
          </a:xfrm>
        </p:spPr>
        <p:txBody>
          <a:bodyPr>
            <a:normAutofit/>
          </a:bodyPr>
          <a:lstStyle/>
          <a:p>
            <a:br>
              <a:rPr lang="en-US" b="1" dirty="0"/>
            </a:br>
            <a:r>
              <a:rPr lang="nl-NL" sz="3600" b="1" dirty="0"/>
              <a:t>Hobbes &amp; Locke: ‘</a:t>
            </a:r>
            <a:r>
              <a:rPr lang="nl-NL" sz="3600" b="1" dirty="0" err="1"/>
              <a:t>possessive</a:t>
            </a:r>
            <a:r>
              <a:rPr lang="nl-NL" sz="3600" b="1" dirty="0"/>
              <a:t> </a:t>
            </a:r>
            <a:r>
              <a:rPr lang="nl-NL" sz="3600" b="1" dirty="0" err="1"/>
              <a:t>individualism</a:t>
            </a:r>
            <a:r>
              <a:rPr lang="nl-NL" sz="3600" b="1" dirty="0"/>
              <a:t>’</a:t>
            </a:r>
            <a:br>
              <a:rPr lang="en-US" sz="3600" b="1" dirty="0"/>
            </a:br>
            <a:endParaRPr lang="nl-NL" sz="3600" dirty="0"/>
          </a:p>
        </p:txBody>
      </p:sp>
      <p:sp>
        <p:nvSpPr>
          <p:cNvPr id="3" name="Content Placeholder 2"/>
          <p:cNvSpPr>
            <a:spLocks noGrp="1"/>
          </p:cNvSpPr>
          <p:nvPr>
            <p:ph idx="1"/>
          </p:nvPr>
        </p:nvSpPr>
        <p:spPr>
          <a:xfrm>
            <a:off x="323528" y="908720"/>
            <a:ext cx="8311175" cy="5174035"/>
          </a:xfrm>
        </p:spPr>
        <p:txBody>
          <a:bodyPr>
            <a:noAutofit/>
          </a:bodyPr>
          <a:lstStyle/>
          <a:p>
            <a:pPr marL="0" indent="0">
              <a:buNone/>
            </a:pPr>
            <a:r>
              <a:rPr lang="en-US" sz="2000" b="1" dirty="0"/>
              <a:t>Hobbes’ radical materialist, utilitarian (and pessimistic) view of man:</a:t>
            </a:r>
          </a:p>
          <a:p>
            <a:pPr>
              <a:buFontTx/>
              <a:buChar char="-"/>
            </a:pPr>
            <a:r>
              <a:rPr lang="en-US" sz="2000" dirty="0">
                <a:sym typeface="Wingdings" panose="05000000000000000000" pitchFamily="2" charset="2"/>
              </a:rPr>
              <a:t>By</a:t>
            </a:r>
            <a:r>
              <a:rPr lang="en-US" sz="2000" dirty="0"/>
              <a:t> nature human beings are </a:t>
            </a:r>
            <a:r>
              <a:rPr lang="en-GB" sz="2000" dirty="0"/>
              <a:t>egoistic, unruly and self-interested creatures and determined by bodily needs: m</a:t>
            </a:r>
            <a:r>
              <a:rPr lang="en-US" sz="2000" dirty="0"/>
              <a:t>an fundamentally driven and motivated by natural physical drives (‘endeavors’) which incite feelings of pleasure (‘appetites’) and pain (‘aversions’). </a:t>
            </a:r>
          </a:p>
          <a:p>
            <a:pPr>
              <a:buFontTx/>
              <a:buChar char="-"/>
            </a:pPr>
            <a:r>
              <a:rPr lang="en-US" sz="2000" dirty="0"/>
              <a:t>On the basis of the pursuit of pleasures and the avoidance of pain, every man  striving for preservation of most basic and precious possession: body and life. </a:t>
            </a:r>
          </a:p>
          <a:p>
            <a:pPr>
              <a:buFont typeface="Wingdings"/>
              <a:buChar char="à"/>
            </a:pPr>
            <a:r>
              <a:rPr lang="en-US" sz="2000" dirty="0"/>
              <a:t>Crucial step towards secularization and naturalization of moral categories: good and evil linked to concrete physical sensations instead of divine, supernatural purpose. </a:t>
            </a:r>
          </a:p>
          <a:p>
            <a:pPr lvl="0">
              <a:buFont typeface="Wingdings"/>
              <a:buChar char="à"/>
            </a:pPr>
            <a:r>
              <a:rPr lang="en-GB" sz="2000" dirty="0"/>
              <a:t>Idea that human beings have an inalienable natural right</a:t>
            </a:r>
            <a:r>
              <a:rPr lang="en-GB" sz="2000" b="1" dirty="0"/>
              <a:t> </a:t>
            </a:r>
            <a:r>
              <a:rPr lang="en-GB" sz="2000" dirty="0"/>
              <a:t>to protect themselves against pain and premature death based on assumption that </a:t>
            </a:r>
            <a:r>
              <a:rPr lang="en-GB" sz="2000" b="1" dirty="0"/>
              <a:t>individuals are owners of their body (and mind)</a:t>
            </a:r>
            <a:r>
              <a:rPr lang="en-GB" sz="2000" dirty="0"/>
              <a:t> </a:t>
            </a:r>
            <a:r>
              <a:rPr lang="en-GB" sz="2000" dirty="0">
                <a:sym typeface="Wingdings" panose="05000000000000000000" pitchFamily="2" charset="2"/>
              </a:rPr>
              <a:t> possessive individualism: </a:t>
            </a:r>
            <a:r>
              <a:rPr lang="en-GB" sz="2000" dirty="0"/>
              <a:t>starting-point of liberal focus on individual self-interest and self-determination, crucial for </a:t>
            </a:r>
            <a:r>
              <a:rPr lang="en-GB" sz="2000" b="1" dirty="0"/>
              <a:t>modern political thinking</a:t>
            </a:r>
            <a:r>
              <a:rPr lang="en-GB" sz="2000" dirty="0"/>
              <a:t> (liberalism, civil rights and democracy) and </a:t>
            </a:r>
            <a:r>
              <a:rPr lang="en-GB" sz="2000" b="1" dirty="0"/>
              <a:t>capitalist economy</a:t>
            </a:r>
            <a:r>
              <a:rPr lang="en-GB" sz="2000" dirty="0"/>
              <a:t> (entrepreneurship). </a:t>
            </a:r>
            <a:endParaRPr lang="nl-NL" sz="2000" dirty="0"/>
          </a:p>
          <a:p>
            <a:pPr marL="0" indent="0">
              <a:buNone/>
            </a:pPr>
            <a:endParaRPr lang="en-US" dirty="0">
              <a:sym typeface="Wingdings" panose="05000000000000000000" pitchFamily="2" charset="2"/>
            </a:endParaRPr>
          </a:p>
          <a:p>
            <a:pPr marL="0" indent="0">
              <a:buNone/>
            </a:pPr>
            <a:endParaRPr lang="en-US" dirty="0"/>
          </a:p>
          <a:p>
            <a:pPr marL="0" indent="0">
              <a:buNone/>
            </a:pPr>
            <a:endParaRPr lang="en-US" dirty="0"/>
          </a:p>
          <a:p>
            <a:pPr marL="0" indent="0">
              <a:buNone/>
            </a:pPr>
            <a:endParaRPr lang="en-US" dirty="0"/>
          </a:p>
          <a:p>
            <a:endParaRPr lang="nl-NL" dirty="0"/>
          </a:p>
        </p:txBody>
      </p:sp>
    </p:spTree>
    <p:extLst>
      <p:ext uri="{BB962C8B-B14F-4D97-AF65-F5344CB8AC3E}">
        <p14:creationId xmlns:p14="http://schemas.microsoft.com/office/powerpoint/2010/main" val="912956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Locke’s </a:t>
            </a:r>
            <a:r>
              <a:rPr lang="en-GB" b="1" dirty="0">
                <a:sym typeface="Wingdings" panose="05000000000000000000" pitchFamily="2" charset="2"/>
              </a:rPr>
              <a:t>elaboration</a:t>
            </a:r>
            <a:r>
              <a:rPr lang="en-GB" b="1" dirty="0"/>
              <a:t> of </a:t>
            </a:r>
            <a:br>
              <a:rPr lang="en-GB" b="1" dirty="0"/>
            </a:br>
            <a:r>
              <a:rPr lang="en-GB" b="1" dirty="0"/>
              <a:t>possessive individualism</a:t>
            </a:r>
            <a:endParaRPr lang="nl-NL" dirty="0"/>
          </a:p>
        </p:txBody>
      </p:sp>
      <p:sp>
        <p:nvSpPr>
          <p:cNvPr id="3" name="Content Placeholder 2"/>
          <p:cNvSpPr>
            <a:spLocks noGrp="1"/>
          </p:cNvSpPr>
          <p:nvPr>
            <p:ph idx="1"/>
          </p:nvPr>
        </p:nvSpPr>
        <p:spPr/>
        <p:txBody>
          <a:bodyPr>
            <a:noAutofit/>
          </a:bodyPr>
          <a:lstStyle/>
          <a:p>
            <a:r>
              <a:rPr lang="en-US" sz="2000" dirty="0"/>
              <a:t>Not only possession of one’s body, but also of cultivated soil and goods is such a right, because what the body develops and produces by means of labor is the rightful property of the person who owns that body (</a:t>
            </a:r>
            <a:r>
              <a:rPr lang="en-US" sz="2000" dirty="0">
                <a:sym typeface="Wingdings" panose="05000000000000000000" pitchFamily="2" charset="2"/>
              </a:rPr>
              <a:t> Capitalism: link between production and ownership).</a:t>
            </a:r>
            <a:endParaRPr lang="en-US" sz="2000" dirty="0"/>
          </a:p>
          <a:p>
            <a:r>
              <a:rPr lang="en-US" sz="2000" dirty="0"/>
              <a:t>Likewise, individual is rightful owner of other products of their body as well as their mind: thoughts, opinions, memories, feelings, acts, experiences, desires, talents and capacities.</a:t>
            </a:r>
          </a:p>
          <a:p>
            <a:r>
              <a:rPr lang="en-US" sz="2000" dirty="0"/>
              <a:t>As sole owner and manager of all personal qualities, the self-interested individual has a natural right to self-determination: one should be free to decide for oneself what one does with one’s possessions as long as others are not harmed and hampered to exercise same freedom (</a:t>
            </a:r>
            <a:r>
              <a:rPr lang="en-US" sz="2000" dirty="0">
                <a:sym typeface="Wingdings" panose="05000000000000000000" pitchFamily="2" charset="2"/>
              </a:rPr>
              <a:t>l</a:t>
            </a:r>
            <a:r>
              <a:rPr lang="en-US" sz="2000" dirty="0"/>
              <a:t>iberal political doctrines).</a:t>
            </a:r>
          </a:p>
          <a:p>
            <a:pPr marL="0" indent="0">
              <a:buNone/>
            </a:pPr>
            <a:endParaRPr lang="en-US" sz="2000" dirty="0"/>
          </a:p>
          <a:p>
            <a:pPr marL="800100" lvl="2" indent="0">
              <a:buNone/>
            </a:pPr>
            <a:r>
              <a:rPr lang="en-US" sz="2800" dirty="0"/>
              <a:t>Definition of individual in terms of self-reflection, self-reliance and accountability.</a:t>
            </a:r>
            <a:endParaRPr lang="en-GB" sz="2800" dirty="0"/>
          </a:p>
          <a:p>
            <a:pPr marL="800100" lvl="2" indent="0">
              <a:buNone/>
            </a:pPr>
            <a:endParaRPr lang="en-US" dirty="0"/>
          </a:p>
          <a:p>
            <a:pPr marL="0" indent="0">
              <a:buNone/>
            </a:pPr>
            <a:endParaRPr lang="en-GB" dirty="0"/>
          </a:p>
          <a:p>
            <a:pPr marL="0" indent="0">
              <a:buNone/>
            </a:pPr>
            <a:endParaRPr lang="en-GB" b="1" dirty="0"/>
          </a:p>
          <a:p>
            <a:pPr marL="0" indent="0">
              <a:buNone/>
            </a:pPr>
            <a:endParaRPr lang="en-GB" b="1" dirty="0"/>
          </a:p>
          <a:p>
            <a:pPr marL="0" indent="0">
              <a:buNone/>
            </a:pPr>
            <a:endParaRPr lang="en-GB" b="1" dirty="0"/>
          </a:p>
        </p:txBody>
      </p:sp>
      <p:sp>
        <p:nvSpPr>
          <p:cNvPr id="4" name="Curved Right Arrow 3"/>
          <p:cNvSpPr/>
          <p:nvPr/>
        </p:nvSpPr>
        <p:spPr>
          <a:xfrm>
            <a:off x="107554" y="3212976"/>
            <a:ext cx="720080" cy="33123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Curved Left Arrow 4"/>
          <p:cNvSpPr/>
          <p:nvPr/>
        </p:nvSpPr>
        <p:spPr>
          <a:xfrm>
            <a:off x="8604448" y="4077072"/>
            <a:ext cx="539552" cy="24482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96216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15416"/>
            <a:ext cx="8363272" cy="1733054"/>
          </a:xfrm>
        </p:spPr>
        <p:txBody>
          <a:bodyPr>
            <a:normAutofit/>
          </a:bodyPr>
          <a:lstStyle/>
          <a:p>
            <a:pPr lvl="0"/>
            <a:r>
              <a:rPr lang="en-US" sz="3200" b="1" dirty="0"/>
              <a:t>Locke: inner mental life </a:t>
            </a:r>
            <a:br>
              <a:rPr lang="en-US" sz="3200" b="1" dirty="0"/>
            </a:br>
            <a:r>
              <a:rPr lang="en-US" sz="3200" b="1" dirty="0"/>
              <a:t>as the essence of personal identity</a:t>
            </a:r>
            <a:endParaRPr lang="nl-NL" sz="3200" b="1" dirty="0"/>
          </a:p>
        </p:txBody>
      </p:sp>
      <p:sp>
        <p:nvSpPr>
          <p:cNvPr id="3" name="Content Placeholder 2"/>
          <p:cNvSpPr>
            <a:spLocks noGrp="1"/>
          </p:cNvSpPr>
          <p:nvPr>
            <p:ph idx="1"/>
          </p:nvPr>
        </p:nvSpPr>
        <p:spPr>
          <a:xfrm>
            <a:off x="395536" y="1268761"/>
            <a:ext cx="8291264" cy="4896544"/>
          </a:xfrm>
        </p:spPr>
        <p:txBody>
          <a:bodyPr>
            <a:noAutofit/>
          </a:bodyPr>
          <a:lstStyle/>
          <a:p>
            <a:pPr marL="0" indent="0">
              <a:buNone/>
            </a:pPr>
            <a:r>
              <a:rPr lang="en-US" sz="2000" dirty="0"/>
              <a:t>On the basis of argument about possessive individualism, articulation of secularized notion of </a:t>
            </a:r>
            <a:r>
              <a:rPr lang="en-US" sz="2000" b="1" dirty="0"/>
              <a:t>modern individual</a:t>
            </a:r>
            <a:r>
              <a:rPr lang="en-US" sz="2000" dirty="0"/>
              <a:t> (already defined by Descartes in terms of rational self-reflection) </a:t>
            </a:r>
            <a:r>
              <a:rPr lang="en-US" sz="2000" b="1" dirty="0"/>
              <a:t>as autonomous and self-responsible person.</a:t>
            </a:r>
            <a:r>
              <a:rPr lang="en-US" sz="2000" dirty="0"/>
              <a:t> </a:t>
            </a:r>
          </a:p>
          <a:p>
            <a:r>
              <a:rPr lang="en-US" sz="2000" dirty="0"/>
              <a:t>Possession and management of mental powers and qualities, in particular memory, guarantees </a:t>
            </a:r>
            <a:r>
              <a:rPr lang="en-US" sz="2000" b="1" dirty="0"/>
              <a:t>continuity of personal consciousness</a:t>
            </a:r>
            <a:r>
              <a:rPr lang="en-US" sz="2000" dirty="0"/>
              <a:t> enabling  individuals to experience themselves as same being in different places, social settings and times, to have a personal identity apart from one’s social position and moral destiny of one’s soul. </a:t>
            </a:r>
          </a:p>
          <a:p>
            <a:r>
              <a:rPr lang="en-US" sz="2000" dirty="0"/>
              <a:t>Such identity, essential for recognizing all one’s thoughts and actions over time as one’s own, and for reflecting and judging on them, enables individuals </a:t>
            </a:r>
            <a:r>
              <a:rPr lang="en-US" sz="2000" b="1" dirty="0"/>
              <a:t>to take personal responsibility and to be accountable for them and also: to be a subject as well as an object of self-knowledge</a:t>
            </a:r>
            <a:r>
              <a:rPr lang="en-US" sz="2000" dirty="0"/>
              <a:t>. </a:t>
            </a:r>
          </a:p>
          <a:p>
            <a:pPr marL="0" indent="0">
              <a:buNone/>
            </a:pPr>
            <a:r>
              <a:rPr lang="en-US" sz="2000" dirty="0">
                <a:sym typeface="Wingdings" panose="05000000000000000000" pitchFamily="2" charset="2"/>
              </a:rPr>
              <a:t> </a:t>
            </a:r>
            <a:r>
              <a:rPr lang="en-US" sz="2400" b="1" dirty="0">
                <a:sym typeface="Wingdings" panose="05000000000000000000" pitchFamily="2" charset="2"/>
              </a:rPr>
              <a:t>together with empiricist epistemology, this philosophical presupposition underpinned the possibility of the human sciences. </a:t>
            </a:r>
          </a:p>
          <a:p>
            <a:endParaRPr lang="en-US" dirty="0"/>
          </a:p>
          <a:p>
            <a:pPr marL="0" indent="0">
              <a:buNone/>
            </a:pPr>
            <a:endParaRPr lang="en-US" dirty="0"/>
          </a:p>
          <a:p>
            <a:pPr>
              <a:buFont typeface="Wingdings"/>
              <a:buChar char="à"/>
            </a:pPr>
            <a:endParaRPr lang="nl-NL" dirty="0"/>
          </a:p>
          <a:p>
            <a:endParaRPr lang="nl-NL" dirty="0"/>
          </a:p>
        </p:txBody>
      </p:sp>
    </p:spTree>
    <p:extLst>
      <p:ext uri="{BB962C8B-B14F-4D97-AF65-F5344CB8AC3E}">
        <p14:creationId xmlns:p14="http://schemas.microsoft.com/office/powerpoint/2010/main" val="3353645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Political background: </a:t>
            </a:r>
            <a:br>
              <a:rPr lang="en-US" sz="4000" b="1" dirty="0"/>
            </a:br>
            <a:r>
              <a:rPr lang="en-US" sz="4000" b="1" dirty="0"/>
              <a:t>‘Natural Law’ and liberal thinking </a:t>
            </a:r>
            <a:endParaRPr lang="nl-NL" sz="4000" dirty="0"/>
          </a:p>
        </p:txBody>
      </p:sp>
      <p:sp>
        <p:nvSpPr>
          <p:cNvPr id="3" name="Content Placeholder 2"/>
          <p:cNvSpPr>
            <a:spLocks noGrp="1"/>
          </p:cNvSpPr>
          <p:nvPr>
            <p:ph idx="1"/>
          </p:nvPr>
        </p:nvSpPr>
        <p:spPr/>
        <p:txBody>
          <a:bodyPr>
            <a:noAutofit/>
          </a:bodyPr>
          <a:lstStyle/>
          <a:p>
            <a:r>
              <a:rPr lang="en-US" sz="2400" dirty="0"/>
              <a:t>Natural Law: a legal and political discourse centering on the idea that legal systems and political arrangements should not be based on metaphysical principles and religious belief, but on knowledge of the ‘nature’ of things, including what was assumed to be the essence of </a:t>
            </a:r>
            <a:r>
              <a:rPr lang="en-US" sz="2400" b="1" dirty="0"/>
              <a:t>human nature</a:t>
            </a:r>
            <a:r>
              <a:rPr lang="en-US" sz="2400" dirty="0"/>
              <a:t>. (Central idea in the Enlightenment) </a:t>
            </a:r>
          </a:p>
          <a:p>
            <a:r>
              <a:rPr lang="en-US" sz="2400" dirty="0"/>
              <a:t>John Locke and 18</a:t>
            </a:r>
            <a:r>
              <a:rPr lang="en-US" sz="2400" baseline="30000" dirty="0"/>
              <a:t>th</a:t>
            </a:r>
            <a:r>
              <a:rPr lang="en-US" sz="2400" dirty="0"/>
              <a:t>-century enlightened thinkers </a:t>
            </a:r>
            <a:r>
              <a:rPr lang="en-US" sz="2400" b="1" dirty="0"/>
              <a:t>defining man in terms of rationality and free will as well as of inherent rights:</a:t>
            </a:r>
            <a:r>
              <a:rPr lang="en-US" sz="2400" dirty="0"/>
              <a:t> individuals who are fully capable of using their rational mind and free will can be self-responsible and therefore deserve certain inalienable rights </a:t>
            </a:r>
            <a:r>
              <a:rPr lang="en-US" sz="2400" dirty="0">
                <a:sym typeface="Wingdings" panose="05000000000000000000" pitchFamily="2" charset="2"/>
              </a:rPr>
              <a:t> </a:t>
            </a:r>
            <a:r>
              <a:rPr lang="en-US" sz="2400" dirty="0"/>
              <a:t>Their self-preservation, self-determination and self-development should be respected, precisely because man’s desire for them are supposedly given in a basic and universal human nature.</a:t>
            </a:r>
          </a:p>
          <a:p>
            <a:pPr marL="0" indent="0">
              <a:buNone/>
            </a:pPr>
            <a:endParaRPr lang="nl-NL" sz="2400" dirty="0"/>
          </a:p>
        </p:txBody>
      </p:sp>
    </p:spTree>
    <p:extLst>
      <p:ext uri="{BB962C8B-B14F-4D97-AF65-F5344CB8AC3E}">
        <p14:creationId xmlns:p14="http://schemas.microsoft.com/office/powerpoint/2010/main" val="370395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1. </a:t>
            </a:r>
            <a:r>
              <a:rPr lang="en-US" b="1" dirty="0"/>
              <a:t>Culturally embedded </a:t>
            </a:r>
            <a:br>
              <a:rPr lang="en-US" b="1" dirty="0"/>
            </a:br>
            <a:r>
              <a:rPr lang="en-US" b="1" dirty="0"/>
              <a:t>views and self-images of man</a:t>
            </a:r>
            <a:endParaRPr lang="nl-NL" b="1" dirty="0"/>
          </a:p>
        </p:txBody>
      </p:sp>
      <p:sp>
        <p:nvSpPr>
          <p:cNvPr id="3" name="Content Placeholder 2"/>
          <p:cNvSpPr>
            <a:spLocks noGrp="1"/>
          </p:cNvSpPr>
          <p:nvPr>
            <p:ph idx="1"/>
          </p:nvPr>
        </p:nvSpPr>
        <p:spPr/>
        <p:txBody>
          <a:bodyPr>
            <a:noAutofit/>
          </a:bodyPr>
          <a:lstStyle/>
          <a:p>
            <a:r>
              <a:rPr lang="en-US" sz="1800" dirty="0"/>
              <a:t>Christian view of man versus secularized image of man.</a:t>
            </a:r>
          </a:p>
          <a:p>
            <a:r>
              <a:rPr lang="en-US" sz="1800" dirty="0"/>
              <a:t>Enlightened versus Romantic views of man as a rational or emotional creature.</a:t>
            </a:r>
          </a:p>
          <a:p>
            <a:r>
              <a:rPr lang="en-US" sz="1800" dirty="0"/>
              <a:t>Different views and metaphors with regard on the actual workings of body and mind:</a:t>
            </a:r>
          </a:p>
          <a:p>
            <a:pPr>
              <a:buFont typeface="Wingdings"/>
              <a:buChar char="à"/>
            </a:pPr>
            <a:r>
              <a:rPr lang="en-US" sz="1800" dirty="0"/>
              <a:t>working of the human body and mind compared to machines and explained in mechanical terms;</a:t>
            </a:r>
          </a:p>
          <a:p>
            <a:pPr>
              <a:buFont typeface="Wingdings"/>
              <a:buChar char="à"/>
            </a:pPr>
            <a:r>
              <a:rPr lang="en-US" sz="1800" dirty="0"/>
              <a:t>holistic representation of man as an organism. </a:t>
            </a:r>
          </a:p>
          <a:p>
            <a:pPr marL="0" indent="0">
              <a:buNone/>
            </a:pPr>
            <a:endParaRPr lang="en-US" sz="1800" dirty="0"/>
          </a:p>
          <a:p>
            <a:pPr marL="0" indent="0">
              <a:buNone/>
            </a:pPr>
            <a:r>
              <a:rPr lang="en-US" sz="1800" dirty="0"/>
              <a:t>Basic presuppositions about nature of man closely related to </a:t>
            </a:r>
            <a:r>
              <a:rPr lang="en-US" sz="1800" b="1" dirty="0"/>
              <a:t>philosophical debates</a:t>
            </a:r>
            <a:r>
              <a:rPr lang="en-US" sz="1800" dirty="0"/>
              <a:t> on how life, human consciousness and behavior are best explained, how basic questions about man are answered. </a:t>
            </a:r>
          </a:p>
          <a:p>
            <a:pPr marL="0" indent="0">
              <a:buNone/>
            </a:pPr>
            <a:r>
              <a:rPr lang="en-US" sz="1800" dirty="0">
                <a:sym typeface="Wingdings" panose="05000000000000000000" pitchFamily="2" charset="2"/>
              </a:rPr>
              <a:t> </a:t>
            </a:r>
            <a:r>
              <a:rPr lang="en-US" sz="1800" dirty="0"/>
              <a:t>What is life? </a:t>
            </a:r>
          </a:p>
          <a:p>
            <a:pPr marL="0" indent="0">
              <a:buNone/>
            </a:pPr>
            <a:r>
              <a:rPr lang="en-US" sz="1800" dirty="0">
                <a:sym typeface="Wingdings" panose="05000000000000000000" pitchFamily="2" charset="2"/>
              </a:rPr>
              <a:t> </a:t>
            </a:r>
            <a:r>
              <a:rPr lang="en-US" sz="1800" dirty="0"/>
              <a:t>What is the relationship between life and matter? </a:t>
            </a:r>
          </a:p>
          <a:p>
            <a:pPr marL="0" indent="0">
              <a:buNone/>
            </a:pPr>
            <a:r>
              <a:rPr lang="en-US" sz="1800" dirty="0">
                <a:sym typeface="Wingdings" panose="05000000000000000000" pitchFamily="2" charset="2"/>
              </a:rPr>
              <a:t> </a:t>
            </a:r>
            <a:r>
              <a:rPr lang="en-US" sz="1800" dirty="0"/>
              <a:t>What is the relationship between life and the human mind; between animal life and human life; between body and mind, between body/mind and behavior?</a:t>
            </a:r>
            <a:endParaRPr lang="nl-NL" sz="1800" dirty="0"/>
          </a:p>
        </p:txBody>
      </p:sp>
    </p:spTree>
    <p:extLst>
      <p:ext uri="{BB962C8B-B14F-4D97-AF65-F5344CB8AC3E}">
        <p14:creationId xmlns:p14="http://schemas.microsoft.com/office/powerpoint/2010/main" val="1766307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1440"/>
            <a:ext cx="8291264" cy="1949078"/>
          </a:xfrm>
        </p:spPr>
        <p:txBody>
          <a:bodyPr>
            <a:normAutofit/>
          </a:bodyPr>
          <a:lstStyle/>
          <a:p>
            <a:r>
              <a:rPr lang="en-US" sz="3600" b="1" dirty="0"/>
              <a:t>Social-economic background</a:t>
            </a:r>
            <a:endParaRPr lang="nl-NL" sz="3600" dirty="0"/>
          </a:p>
        </p:txBody>
      </p:sp>
      <p:sp>
        <p:nvSpPr>
          <p:cNvPr id="3" name="Content Placeholder 2"/>
          <p:cNvSpPr>
            <a:spLocks noGrp="1"/>
          </p:cNvSpPr>
          <p:nvPr>
            <p:ph idx="1"/>
          </p:nvPr>
        </p:nvSpPr>
        <p:spPr>
          <a:xfrm>
            <a:off x="251520" y="836712"/>
            <a:ext cx="8373616" cy="5462067"/>
          </a:xfrm>
        </p:spPr>
        <p:txBody>
          <a:bodyPr>
            <a:normAutofit fontScale="92500" lnSpcReduction="10000"/>
          </a:bodyPr>
          <a:lstStyle/>
          <a:p>
            <a:pPr marL="0" indent="0">
              <a:buNone/>
            </a:pPr>
            <a:r>
              <a:rPr lang="en-US" dirty="0"/>
              <a:t>Modern self in philosophy reflecting social realities: rise of individual as practical and self-responsible agent who is able to act upon both nature and society to achieve self-chosen ends in the context of the </a:t>
            </a:r>
            <a:r>
              <a:rPr lang="en-US" dirty="0">
                <a:sym typeface="Wingdings" panose="05000000000000000000" pitchFamily="2" charset="2"/>
              </a:rPr>
              <a:t>erosion of traditional </a:t>
            </a:r>
            <a:r>
              <a:rPr lang="en-US" dirty="0"/>
              <a:t>collective and hierarchical social structures as a consequence of:  </a:t>
            </a:r>
          </a:p>
          <a:p>
            <a:pPr>
              <a:buFontTx/>
              <a:buChar char="-"/>
            </a:pPr>
            <a:r>
              <a:rPr lang="en-US" dirty="0"/>
              <a:t>development of commerce and capitalist market;</a:t>
            </a:r>
          </a:p>
          <a:p>
            <a:pPr>
              <a:buFontTx/>
              <a:buChar char="-"/>
            </a:pPr>
            <a:r>
              <a:rPr lang="en-US" dirty="0"/>
              <a:t>growing geographic and social mobility; </a:t>
            </a:r>
          </a:p>
          <a:p>
            <a:pPr>
              <a:buFontTx/>
              <a:buChar char="-"/>
            </a:pPr>
            <a:r>
              <a:rPr lang="en-US" dirty="0"/>
              <a:t>emergence of a bourgeois/middle class; </a:t>
            </a:r>
          </a:p>
          <a:p>
            <a:pPr>
              <a:buFontTx/>
              <a:buChar char="-"/>
            </a:pPr>
            <a:r>
              <a:rPr lang="en-US" dirty="0"/>
              <a:t>increasing role of the modern centralized state  undermining traditional hierarchies and  standardizing and equalizing social relations.</a:t>
            </a:r>
          </a:p>
          <a:p>
            <a:pPr marL="0" indent="0">
              <a:buNone/>
            </a:pPr>
            <a:endParaRPr lang="en-US" dirty="0"/>
          </a:p>
          <a:p>
            <a:pPr marL="0" indent="0">
              <a:buNone/>
            </a:pPr>
            <a:endParaRPr lang="nl-NL" dirty="0"/>
          </a:p>
        </p:txBody>
      </p:sp>
    </p:spTree>
    <p:extLst>
      <p:ext uri="{BB962C8B-B14F-4D97-AF65-F5344CB8AC3E}">
        <p14:creationId xmlns:p14="http://schemas.microsoft.com/office/powerpoint/2010/main" val="92471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Individualism in modern society</a:t>
            </a:r>
            <a:r>
              <a:rPr lang="en-US" dirty="0"/>
              <a:t> </a:t>
            </a:r>
            <a:br>
              <a:rPr lang="en-US" dirty="0"/>
            </a:br>
            <a:endParaRPr lang="nl-NL" dirty="0"/>
          </a:p>
        </p:txBody>
      </p:sp>
      <p:sp>
        <p:nvSpPr>
          <p:cNvPr id="3" name="Content Placeholder 2"/>
          <p:cNvSpPr>
            <a:spLocks noGrp="1"/>
          </p:cNvSpPr>
          <p:nvPr>
            <p:ph idx="1"/>
          </p:nvPr>
        </p:nvSpPr>
        <p:spPr>
          <a:xfrm>
            <a:off x="395536" y="1052736"/>
            <a:ext cx="8291264" cy="5073427"/>
          </a:xfrm>
        </p:spPr>
        <p:txBody>
          <a:bodyPr>
            <a:noAutofit/>
          </a:bodyPr>
          <a:lstStyle/>
          <a:p>
            <a:pPr>
              <a:buFontTx/>
              <a:buChar char="-"/>
            </a:pPr>
            <a:r>
              <a:rPr lang="en-US" dirty="0"/>
              <a:t>Personhood, human beings are not just representatives of collective social entities to which they belong. </a:t>
            </a:r>
          </a:p>
          <a:p>
            <a:pPr>
              <a:buFontTx/>
              <a:buChar char="-"/>
            </a:pPr>
            <a:r>
              <a:rPr lang="en-US" dirty="0"/>
              <a:t>Behind their </a:t>
            </a:r>
            <a:r>
              <a:rPr lang="en-US" dirty="0">
                <a:sym typeface="Wingdings" panose="05000000000000000000" pitchFamily="2" charset="2"/>
              </a:rPr>
              <a:t>public self (</a:t>
            </a:r>
            <a:r>
              <a:rPr lang="en-US" dirty="0"/>
              <a:t>social role-playing and </a:t>
            </a:r>
            <a:r>
              <a:rPr lang="en-US" dirty="0">
                <a:sym typeface="Wingdings" panose="05000000000000000000" pitchFamily="2" charset="2"/>
              </a:rPr>
              <a:t>keeping up appearances), there is a deeper </a:t>
            </a:r>
            <a:r>
              <a:rPr lang="en-US" dirty="0"/>
              <a:t>‘authentic’, ‘true’, ‘real’ self.</a:t>
            </a:r>
            <a:endParaRPr lang="nl-NL" dirty="0"/>
          </a:p>
          <a:p>
            <a:pPr marL="2171700" lvl="5" indent="0">
              <a:buNone/>
            </a:pPr>
            <a:r>
              <a:rPr lang="nl-NL" sz="2400" dirty="0" err="1"/>
              <a:t>Such</a:t>
            </a:r>
            <a:r>
              <a:rPr lang="nl-NL" sz="2400" dirty="0"/>
              <a:t> sense of </a:t>
            </a:r>
            <a:r>
              <a:rPr lang="nl-NL" sz="2400" dirty="0" err="1"/>
              <a:t>subjectivity</a:t>
            </a:r>
            <a:r>
              <a:rPr lang="nl-NL" sz="2400" dirty="0"/>
              <a:t> </a:t>
            </a:r>
            <a:r>
              <a:rPr lang="nl-NL" sz="2400" dirty="0" err="1"/>
              <a:t>and</a:t>
            </a:r>
            <a:r>
              <a:rPr lang="nl-NL" sz="2400" dirty="0"/>
              <a:t> privacy </a:t>
            </a:r>
            <a:r>
              <a:rPr lang="nl-NL" sz="2400" dirty="0" err="1"/>
              <a:t>reflected</a:t>
            </a:r>
            <a:r>
              <a:rPr lang="nl-NL" sz="2400" dirty="0"/>
              <a:t> in </a:t>
            </a:r>
            <a:r>
              <a:rPr lang="nl-NL" sz="2400" dirty="0" err="1"/>
              <a:t>autobiographical</a:t>
            </a:r>
            <a:r>
              <a:rPr lang="nl-NL" sz="2400" dirty="0"/>
              <a:t> </a:t>
            </a:r>
            <a:r>
              <a:rPr lang="nl-NL" sz="2400" dirty="0" err="1"/>
              <a:t>writings</a:t>
            </a:r>
            <a:r>
              <a:rPr lang="nl-NL" sz="2400" dirty="0"/>
              <a:t> (</a:t>
            </a:r>
            <a:r>
              <a:rPr lang="nl-NL" sz="2400" dirty="0" err="1"/>
              <a:t>diaries</a:t>
            </a:r>
            <a:r>
              <a:rPr lang="nl-NL" sz="2400" dirty="0"/>
              <a:t>, letters, </a:t>
            </a:r>
            <a:r>
              <a:rPr lang="nl-NL" sz="2400" dirty="0" err="1"/>
              <a:t>and</a:t>
            </a:r>
            <a:r>
              <a:rPr lang="nl-NL" sz="2400" dirty="0"/>
              <a:t> personal (</a:t>
            </a:r>
            <a:r>
              <a:rPr lang="nl-NL" sz="2400" dirty="0" err="1"/>
              <a:t>self</a:t>
            </a:r>
            <a:r>
              <a:rPr lang="nl-NL" sz="2400" dirty="0"/>
              <a:t>)</a:t>
            </a:r>
            <a:r>
              <a:rPr lang="nl-NL" sz="2400" dirty="0" err="1"/>
              <a:t>portraits</a:t>
            </a:r>
            <a:r>
              <a:rPr lang="nl-NL" sz="2400" dirty="0"/>
              <a:t>) </a:t>
            </a:r>
            <a:r>
              <a:rPr lang="nl-NL" sz="2400" dirty="0" err="1"/>
              <a:t>from</a:t>
            </a:r>
            <a:r>
              <a:rPr lang="nl-NL" sz="2400" dirty="0"/>
              <a:t> </a:t>
            </a:r>
            <a:r>
              <a:rPr lang="nl-NL" sz="2400" dirty="0" err="1"/>
              <a:t>the</a:t>
            </a:r>
            <a:r>
              <a:rPr lang="nl-NL" sz="2400" dirty="0"/>
              <a:t> 16th </a:t>
            </a:r>
            <a:r>
              <a:rPr lang="nl-NL" sz="2400" dirty="0" err="1"/>
              <a:t>and</a:t>
            </a:r>
            <a:r>
              <a:rPr lang="nl-NL" sz="2400" dirty="0"/>
              <a:t> 17th </a:t>
            </a:r>
            <a:r>
              <a:rPr lang="nl-NL" sz="2400" dirty="0" err="1"/>
              <a:t>century</a:t>
            </a:r>
            <a:r>
              <a:rPr lang="nl-NL" sz="2400" dirty="0"/>
              <a:t> on </a:t>
            </a:r>
            <a:r>
              <a:rPr lang="nl-NL" sz="2400" dirty="0">
                <a:sym typeface="Wingdings" panose="05000000000000000000" pitchFamily="2" charset="2"/>
              </a:rPr>
              <a:t> </a:t>
            </a:r>
            <a:r>
              <a:rPr lang="nl-NL" sz="2400" dirty="0" err="1"/>
              <a:t>origin</a:t>
            </a:r>
            <a:r>
              <a:rPr lang="nl-NL" sz="2400" dirty="0"/>
              <a:t> of </a:t>
            </a:r>
            <a:r>
              <a:rPr lang="nl-NL" sz="2400" dirty="0" err="1"/>
              <a:t>psychological</a:t>
            </a:r>
            <a:r>
              <a:rPr lang="nl-NL" sz="2400" dirty="0"/>
              <a:t> discourse as way </a:t>
            </a:r>
            <a:r>
              <a:rPr lang="nl-NL" sz="2400" dirty="0" err="1"/>
              <a:t>to</a:t>
            </a:r>
            <a:r>
              <a:rPr lang="nl-NL" sz="2400" dirty="0"/>
              <a:t> talk </a:t>
            </a:r>
            <a:r>
              <a:rPr lang="nl-NL" sz="2400" dirty="0" err="1"/>
              <a:t>about</a:t>
            </a:r>
            <a:r>
              <a:rPr lang="nl-NL" sz="2400" dirty="0"/>
              <a:t> personal </a:t>
            </a:r>
            <a:r>
              <a:rPr lang="nl-NL" sz="2400" dirty="0" err="1"/>
              <a:t>feelings</a:t>
            </a:r>
            <a:r>
              <a:rPr lang="nl-NL" sz="2400" dirty="0"/>
              <a:t> </a:t>
            </a:r>
            <a:r>
              <a:rPr lang="nl-NL" sz="2400" dirty="0" err="1"/>
              <a:t>and</a:t>
            </a:r>
            <a:r>
              <a:rPr lang="nl-NL" sz="2400" dirty="0"/>
              <a:t> </a:t>
            </a:r>
            <a:r>
              <a:rPr lang="nl-NL" sz="2400" dirty="0" err="1"/>
              <a:t>individual</a:t>
            </a:r>
            <a:r>
              <a:rPr lang="nl-NL" sz="2400" dirty="0"/>
              <a:t> </a:t>
            </a:r>
            <a:r>
              <a:rPr lang="nl-NL" sz="2400" dirty="0" err="1"/>
              <a:t>character</a:t>
            </a:r>
            <a:r>
              <a:rPr lang="nl-NL" sz="24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221088"/>
            <a:ext cx="2263977" cy="2636912"/>
          </a:xfrm>
          <a:prstGeom prst="rect">
            <a:avLst/>
          </a:prstGeom>
        </p:spPr>
      </p:pic>
    </p:spTree>
    <p:extLst>
      <p:ext uri="{BB962C8B-B14F-4D97-AF65-F5344CB8AC3E}">
        <p14:creationId xmlns:p14="http://schemas.microsoft.com/office/powerpoint/2010/main" val="4252969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Body-mind dualism</a:t>
            </a:r>
            <a:r>
              <a:rPr lang="en-US" sz="3200" b="1" dirty="0">
                <a:sym typeface="Wingdings"/>
              </a:rPr>
              <a:t></a:t>
            </a:r>
            <a:r>
              <a:rPr lang="en-US" sz="3200" b="1" dirty="0"/>
              <a:t> holistic/psychosomatic view of man (assignment 1)</a:t>
            </a:r>
            <a:endParaRPr lang="nl-NL" sz="3200" b="1" dirty="0"/>
          </a:p>
        </p:txBody>
      </p:sp>
      <p:sp>
        <p:nvSpPr>
          <p:cNvPr id="3" name="Content Placeholder 2"/>
          <p:cNvSpPr>
            <a:spLocks noGrp="1"/>
          </p:cNvSpPr>
          <p:nvPr>
            <p:ph idx="1"/>
          </p:nvPr>
        </p:nvSpPr>
        <p:spPr/>
        <p:txBody>
          <a:bodyPr>
            <a:noAutofit/>
          </a:bodyPr>
          <a:lstStyle/>
          <a:p>
            <a:pPr marL="0" indent="0">
              <a:buNone/>
            </a:pPr>
            <a:r>
              <a:rPr lang="en-US" sz="2000" b="1" dirty="0"/>
              <a:t>Descartes:</a:t>
            </a:r>
          </a:p>
          <a:p>
            <a:pPr>
              <a:buFontTx/>
              <a:buChar char="-"/>
            </a:pPr>
            <a:r>
              <a:rPr lang="en-US" sz="2000" dirty="0"/>
              <a:t>mind is immaterial/metaphysical phenomenon outside/above the rest of nature </a:t>
            </a:r>
          </a:p>
          <a:p>
            <a:pPr>
              <a:buFontTx/>
              <a:buChar char="-"/>
            </a:pPr>
            <a:r>
              <a:rPr lang="en-US" sz="2000" dirty="0"/>
              <a:t>the body is like a machine that can be explained in mechanical terms </a:t>
            </a:r>
          </a:p>
          <a:p>
            <a:pPr marL="0" indent="0">
              <a:buNone/>
            </a:pPr>
            <a:endParaRPr lang="en-US" sz="2000" dirty="0"/>
          </a:p>
          <a:p>
            <a:pPr marL="0" indent="0">
              <a:buNone/>
            </a:pPr>
            <a:r>
              <a:rPr lang="en-US" sz="2000" b="1" dirty="0"/>
              <a:t>‘Holistic’/’psychosomatic’ perspective on man </a:t>
            </a:r>
            <a:r>
              <a:rPr lang="en-US" sz="2000" dirty="0"/>
              <a:t>in empiricist/sensualist philosophy and medical-physiological research:</a:t>
            </a:r>
          </a:p>
          <a:p>
            <a:pPr>
              <a:buFontTx/>
              <a:buChar char="-"/>
            </a:pPr>
            <a:r>
              <a:rPr lang="en-US" sz="2000" dirty="0"/>
              <a:t>Close connection between the body as a sensitive organism and the ‘moral’ part of man (thinking, feeling and social behavior).</a:t>
            </a:r>
          </a:p>
          <a:p>
            <a:pPr>
              <a:buFontTx/>
              <a:buChar char="-"/>
            </a:pPr>
            <a:r>
              <a:rPr lang="en-US" sz="2000" b="1" dirty="0"/>
              <a:t>Mind naturalized</a:t>
            </a:r>
            <a:r>
              <a:rPr lang="en-US" sz="2000" dirty="0"/>
              <a:t>: increasingly associated with the working of the body, more and more drawn into the body and ‘de-centralized’ (Moravia) </a:t>
            </a:r>
            <a:r>
              <a:rPr lang="en-US" sz="2000" dirty="0">
                <a:sym typeface="Wingdings" panose="05000000000000000000" pitchFamily="2" charset="2"/>
              </a:rPr>
              <a:t> man as a psychosomatic, sensuous being (focus on the senses and nervous system as the link between body and mental processes).</a:t>
            </a:r>
            <a:endParaRPr lang="en-US" sz="2000" dirty="0"/>
          </a:p>
          <a:p>
            <a:pPr>
              <a:buFontTx/>
              <a:buChar char="-"/>
            </a:pPr>
            <a:r>
              <a:rPr lang="en-US" sz="2000" b="1" dirty="0" err="1"/>
              <a:t>Vitalist</a:t>
            </a:r>
            <a:r>
              <a:rPr lang="en-US" sz="2000" dirty="0"/>
              <a:t> explanations of life in medicine and biology </a:t>
            </a:r>
            <a:r>
              <a:rPr lang="en-US" sz="2000" dirty="0">
                <a:sym typeface="Wingdings" panose="05000000000000000000" pitchFamily="2" charset="2"/>
              </a:rPr>
              <a:t> </a:t>
            </a:r>
            <a:r>
              <a:rPr lang="en-US" sz="2000" dirty="0"/>
              <a:t>assignment 2.</a:t>
            </a:r>
          </a:p>
          <a:p>
            <a:pPr marL="0" indent="0">
              <a:buNone/>
            </a:pPr>
            <a:endParaRPr lang="nl-NL" sz="2000" dirty="0"/>
          </a:p>
        </p:txBody>
      </p:sp>
      <p:sp>
        <p:nvSpPr>
          <p:cNvPr id="4" name="Down Arrow 3"/>
          <p:cNvSpPr/>
          <p:nvPr/>
        </p:nvSpPr>
        <p:spPr>
          <a:xfrm flipH="1">
            <a:off x="179510" y="1772816"/>
            <a:ext cx="195021"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0068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‘Anthropology’ as a new field of knowledge</a:t>
            </a:r>
            <a:endParaRPr lang="nl-NL" dirty="0"/>
          </a:p>
        </p:txBody>
      </p:sp>
      <p:sp>
        <p:nvSpPr>
          <p:cNvPr id="3" name="Content Placeholder 2"/>
          <p:cNvSpPr>
            <a:spLocks noGrp="1"/>
          </p:cNvSpPr>
          <p:nvPr>
            <p:ph idx="1"/>
          </p:nvPr>
        </p:nvSpPr>
        <p:spPr/>
        <p:txBody>
          <a:bodyPr>
            <a:noAutofit/>
          </a:bodyPr>
          <a:lstStyle/>
          <a:p>
            <a:pPr>
              <a:buFontTx/>
              <a:buChar char="-"/>
            </a:pPr>
            <a:r>
              <a:rPr lang="en-US" sz="2800" dirty="0"/>
              <a:t>The comprehensive study by physicians, physiologists, educators and philosophers of man’s physical as well as ‘moral’ (mental, behavioral, sociocultural) nature, of </a:t>
            </a:r>
            <a:r>
              <a:rPr lang="en-US" sz="2800" b="1" dirty="0"/>
              <a:t>how man was determined by inborn traits and the environment</a:t>
            </a:r>
            <a:r>
              <a:rPr lang="en-US" sz="2800" dirty="0"/>
              <a:t>. </a:t>
            </a:r>
          </a:p>
          <a:p>
            <a:pPr>
              <a:buFontTx/>
              <a:buChar char="-"/>
            </a:pPr>
            <a:r>
              <a:rPr lang="en-US" sz="2800" dirty="0"/>
              <a:t>Anthropology </a:t>
            </a:r>
            <a:r>
              <a:rPr lang="en-US" sz="2800" dirty="0">
                <a:sym typeface="Wingdings" panose="05000000000000000000" pitchFamily="2" charset="2"/>
              </a:rPr>
              <a:t> in the course of the 19</a:t>
            </a:r>
            <a:r>
              <a:rPr lang="en-US" sz="2800" baseline="30000" dirty="0">
                <a:sym typeface="Wingdings" panose="05000000000000000000" pitchFamily="2" charset="2"/>
              </a:rPr>
              <a:t>th</a:t>
            </a:r>
            <a:r>
              <a:rPr lang="en-US" sz="2800" dirty="0">
                <a:sym typeface="Wingdings" panose="05000000000000000000" pitchFamily="2" charset="2"/>
              </a:rPr>
              <a:t> century </a:t>
            </a:r>
            <a:r>
              <a:rPr lang="en-US" sz="2800" b="1" dirty="0">
                <a:sym typeface="Wingdings" panose="05000000000000000000" pitchFamily="2" charset="2"/>
              </a:rPr>
              <a:t>differentiation in disciplines</a:t>
            </a:r>
            <a:r>
              <a:rPr lang="en-US" sz="2800" dirty="0">
                <a:sym typeface="Wingdings" panose="05000000000000000000" pitchFamily="2" charset="2"/>
              </a:rPr>
              <a:t>: </a:t>
            </a:r>
            <a:r>
              <a:rPr lang="en-US" sz="2800" dirty="0"/>
              <a:t>biology, experimental physiology, natural scientific medicine, psychology, psychiatry, neurology, criminology, ethnology/cultural anthropology and sociology.</a:t>
            </a:r>
            <a:endParaRPr lang="nl-NL" sz="2800" dirty="0"/>
          </a:p>
          <a:p>
            <a:endParaRPr lang="nl-NL" dirty="0"/>
          </a:p>
        </p:txBody>
      </p:sp>
    </p:spTree>
    <p:extLst>
      <p:ext uri="{BB962C8B-B14F-4D97-AF65-F5344CB8AC3E}">
        <p14:creationId xmlns:p14="http://schemas.microsoft.com/office/powerpoint/2010/main" val="3093550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Physical anthropology</a:t>
            </a:r>
            <a:br>
              <a:rPr lang="en-US" dirty="0"/>
            </a:br>
            <a:r>
              <a:rPr lang="en-US" b="1" dirty="0" err="1"/>
              <a:t>Craniometry</a:t>
            </a:r>
            <a:br>
              <a:rPr lang="en-US" dirty="0"/>
            </a:br>
            <a:endParaRPr lang="nl-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3140968"/>
            <a:ext cx="5016500" cy="34312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84784"/>
            <a:ext cx="4445000" cy="3454400"/>
          </a:xfrm>
          <a:prstGeom prst="rect">
            <a:avLst/>
          </a:prstGeom>
        </p:spPr>
      </p:pic>
    </p:spTree>
    <p:extLst>
      <p:ext uri="{BB962C8B-B14F-4D97-AF65-F5344CB8AC3E}">
        <p14:creationId xmlns:p14="http://schemas.microsoft.com/office/powerpoint/2010/main" val="2068321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Physiognomy</a:t>
            </a:r>
            <a:endParaRPr lang="nl-N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340768"/>
            <a:ext cx="2225040" cy="2705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476" y="1268761"/>
            <a:ext cx="1992916" cy="2852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309814"/>
            <a:ext cx="1960245" cy="28117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277" y="1332674"/>
            <a:ext cx="1931670" cy="27889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4121594"/>
            <a:ext cx="4400550" cy="2673668"/>
          </a:xfrm>
          <a:prstGeom prst="rect">
            <a:avLst/>
          </a:prstGeom>
        </p:spPr>
      </p:pic>
    </p:spTree>
    <p:extLst>
      <p:ext uri="{BB962C8B-B14F-4D97-AF65-F5344CB8AC3E}">
        <p14:creationId xmlns:p14="http://schemas.microsoft.com/office/powerpoint/2010/main" val="1460560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Phrenology</a:t>
            </a:r>
            <a:endParaRPr lang="nl-N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268760"/>
            <a:ext cx="2459154" cy="18834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818" y="2036774"/>
            <a:ext cx="5244353" cy="4034118"/>
          </a:xfrm>
          <a:prstGeom prst="rect">
            <a:avLst/>
          </a:prstGeom>
        </p:spPr>
      </p:pic>
    </p:spTree>
    <p:extLst>
      <p:ext uri="{BB962C8B-B14F-4D97-AF65-F5344CB8AC3E}">
        <p14:creationId xmlns:p14="http://schemas.microsoft.com/office/powerpoint/2010/main" val="3789477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The </a:t>
            </a:r>
            <a:r>
              <a:rPr lang="nl-NL" b="1" dirty="0" err="1"/>
              <a:t>gendered</a:t>
            </a:r>
            <a:r>
              <a:rPr lang="nl-NL" b="1" dirty="0"/>
              <a:t> body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556792"/>
            <a:ext cx="1676400" cy="27336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115" y="1412776"/>
            <a:ext cx="1371600" cy="2133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3690392"/>
            <a:ext cx="5619750" cy="2743200"/>
          </a:xfrm>
          <a:prstGeom prst="rect">
            <a:avLst/>
          </a:prstGeom>
        </p:spPr>
      </p:pic>
    </p:spTree>
    <p:extLst>
      <p:ext uri="{BB962C8B-B14F-4D97-AF65-F5344CB8AC3E}">
        <p14:creationId xmlns:p14="http://schemas.microsoft.com/office/powerpoint/2010/main" val="3080162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Madness, </a:t>
            </a:r>
            <a:r>
              <a:rPr lang="nl-NL" b="1" dirty="0" err="1"/>
              <a:t>wildness</a:t>
            </a:r>
            <a:r>
              <a:rPr lang="nl-NL" b="1" dirty="0"/>
              <a:t>, ‘</a:t>
            </a:r>
            <a:r>
              <a:rPr lang="nl-NL" b="1" dirty="0" err="1"/>
              <a:t>our</a:t>
            </a:r>
            <a:r>
              <a:rPr lang="nl-NL" b="1" dirty="0"/>
              <a:t> </a:t>
            </a:r>
            <a:r>
              <a:rPr lang="nl-NL" b="1" dirty="0" err="1"/>
              <a:t>inner</a:t>
            </a:r>
            <a:r>
              <a:rPr lang="nl-NL" b="1" dirty="0"/>
              <a:t> </a:t>
            </a:r>
            <a:r>
              <a:rPr lang="nl-NL" b="1" dirty="0" err="1"/>
              <a:t>Africa</a:t>
            </a:r>
            <a:r>
              <a:rPr lang="nl-NL" b="1" dirty="0"/>
              <a:t>’ </a:t>
            </a:r>
            <a:r>
              <a:rPr lang="nl-NL" b="1" dirty="0">
                <a:sym typeface="Wingdings" panose="05000000000000000000" pitchFamily="2" charset="2"/>
              </a:rPr>
              <a:t> </a:t>
            </a:r>
            <a:r>
              <a:rPr lang="nl-NL" b="1" dirty="0" err="1">
                <a:sym typeface="Wingdings" panose="05000000000000000000" pitchFamily="2" charset="2"/>
              </a:rPr>
              <a:t>psychiatry</a:t>
            </a:r>
            <a:endParaRPr lang="nl-NL"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 y="1916832"/>
            <a:ext cx="5638800" cy="31718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660" y="2566416"/>
            <a:ext cx="3101340" cy="4291584"/>
          </a:xfrm>
          <a:prstGeom prst="rect">
            <a:avLst/>
          </a:prstGeom>
        </p:spPr>
      </p:pic>
    </p:spTree>
    <p:extLst>
      <p:ext uri="{BB962C8B-B14F-4D97-AF65-F5344CB8AC3E}">
        <p14:creationId xmlns:p14="http://schemas.microsoft.com/office/powerpoint/2010/main" val="2301466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The human </a:t>
            </a:r>
            <a:r>
              <a:rPr lang="nl-NL" b="1" dirty="0" err="1"/>
              <a:t>sciences</a:t>
            </a:r>
            <a:r>
              <a:rPr lang="nl-NL" b="1" dirty="0"/>
              <a:t> in Germany: </a:t>
            </a:r>
            <a:br>
              <a:rPr lang="nl-NL" b="1" dirty="0"/>
            </a:br>
            <a:r>
              <a:rPr lang="nl-NL" b="1" dirty="0" err="1"/>
              <a:t>self</a:t>
            </a:r>
            <a:r>
              <a:rPr lang="nl-NL" b="1" dirty="0"/>
              <a:t>-development and ‘</a:t>
            </a:r>
            <a:r>
              <a:rPr lang="nl-NL" b="1" dirty="0" err="1"/>
              <a:t>Bildung</a:t>
            </a:r>
            <a:r>
              <a:rPr lang="nl-NL" b="1" dirty="0"/>
              <a:t>’</a:t>
            </a:r>
          </a:p>
        </p:txBody>
      </p:sp>
      <p:sp>
        <p:nvSpPr>
          <p:cNvPr id="3" name="Content Placeholder 2"/>
          <p:cNvSpPr>
            <a:spLocks noGrp="1"/>
          </p:cNvSpPr>
          <p:nvPr>
            <p:ph idx="1"/>
          </p:nvPr>
        </p:nvSpPr>
        <p:spPr/>
        <p:txBody>
          <a:bodyPr>
            <a:noAutofit/>
          </a:bodyPr>
          <a:lstStyle/>
          <a:p>
            <a:pPr marL="0" indent="0">
              <a:buNone/>
            </a:pPr>
            <a:r>
              <a:rPr lang="nl-NL" sz="2400" b="1" dirty="0"/>
              <a:t>Bourgeois </a:t>
            </a:r>
            <a:r>
              <a:rPr lang="nl-NL" sz="2400" b="1" dirty="0" err="1"/>
              <a:t>identity</a:t>
            </a:r>
            <a:r>
              <a:rPr lang="nl-NL" sz="2400" dirty="0"/>
              <a:t>: </a:t>
            </a:r>
            <a:r>
              <a:rPr lang="nl-NL" sz="2400" dirty="0" err="1"/>
              <a:t>the</a:t>
            </a:r>
            <a:r>
              <a:rPr lang="nl-NL" sz="2400" dirty="0"/>
              <a:t> </a:t>
            </a:r>
            <a:r>
              <a:rPr lang="nl-NL" sz="2400" dirty="0" err="1"/>
              <a:t>importance</a:t>
            </a:r>
            <a:r>
              <a:rPr lang="nl-NL" sz="2400" dirty="0"/>
              <a:t> of </a:t>
            </a:r>
            <a:r>
              <a:rPr lang="nl-NL" sz="2400" dirty="0" err="1"/>
              <a:t>self-reflection</a:t>
            </a:r>
            <a:r>
              <a:rPr lang="nl-NL" sz="2400" dirty="0"/>
              <a:t> </a:t>
            </a:r>
            <a:r>
              <a:rPr lang="nl-NL" sz="2400" dirty="0" err="1"/>
              <a:t>and</a:t>
            </a:r>
            <a:r>
              <a:rPr lang="nl-NL" sz="2400" dirty="0"/>
              <a:t> </a:t>
            </a:r>
            <a:r>
              <a:rPr lang="nl-NL" sz="2400" dirty="0" err="1"/>
              <a:t>rational</a:t>
            </a:r>
            <a:r>
              <a:rPr lang="nl-NL" sz="2400" dirty="0"/>
              <a:t> </a:t>
            </a:r>
            <a:r>
              <a:rPr lang="nl-NL" sz="2400" dirty="0" err="1"/>
              <a:t>conduct</a:t>
            </a:r>
            <a:r>
              <a:rPr lang="nl-NL" sz="2400" dirty="0"/>
              <a:t> </a:t>
            </a:r>
            <a:r>
              <a:rPr lang="nl-NL" sz="2400" dirty="0" err="1"/>
              <a:t>for</a:t>
            </a:r>
            <a:r>
              <a:rPr lang="nl-NL" sz="2400" dirty="0"/>
              <a:t> a </a:t>
            </a:r>
            <a:r>
              <a:rPr lang="nl-NL" sz="2400" dirty="0" err="1"/>
              <a:t>self-controlled</a:t>
            </a:r>
            <a:r>
              <a:rPr lang="nl-NL" sz="2400" dirty="0"/>
              <a:t> life.</a:t>
            </a:r>
          </a:p>
          <a:p>
            <a:pPr marL="0" indent="0">
              <a:buNone/>
            </a:pPr>
            <a:endParaRPr lang="nl-NL" sz="2400" dirty="0"/>
          </a:p>
          <a:p>
            <a:pPr marL="0" indent="0">
              <a:buNone/>
            </a:pPr>
            <a:r>
              <a:rPr lang="nl-NL" sz="2400" b="1" dirty="0"/>
              <a:t>‘</a:t>
            </a:r>
            <a:r>
              <a:rPr lang="nl-NL" sz="2400" b="1" dirty="0" err="1"/>
              <a:t>Anthropology</a:t>
            </a:r>
            <a:r>
              <a:rPr lang="nl-NL" sz="2400" b="1" dirty="0"/>
              <a:t>’</a:t>
            </a:r>
            <a:r>
              <a:rPr lang="nl-NL" sz="2400" dirty="0"/>
              <a:t> as a practical guide </a:t>
            </a:r>
            <a:r>
              <a:rPr lang="nl-NL" sz="2400" dirty="0" err="1"/>
              <a:t>for</a:t>
            </a:r>
            <a:r>
              <a:rPr lang="nl-NL" sz="2400" dirty="0"/>
              <a:t> life in </a:t>
            </a:r>
            <a:r>
              <a:rPr lang="nl-NL" sz="2400" dirty="0" err="1"/>
              <a:t>civil</a:t>
            </a:r>
            <a:r>
              <a:rPr lang="nl-NL" sz="2400" dirty="0"/>
              <a:t> society (Immanuel Kant) </a:t>
            </a:r>
            <a:r>
              <a:rPr lang="nl-NL" sz="2400" dirty="0">
                <a:sym typeface="Wingdings" panose="05000000000000000000" pitchFamily="2" charset="2"/>
              </a:rPr>
              <a:t> personal </a:t>
            </a:r>
            <a:r>
              <a:rPr lang="nl-NL" sz="2400" dirty="0" err="1">
                <a:sym typeface="Wingdings" panose="05000000000000000000" pitchFamily="2" charset="2"/>
              </a:rPr>
              <a:t>autonomy</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intellectual</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cultural</a:t>
            </a:r>
            <a:r>
              <a:rPr lang="nl-NL" sz="2400" dirty="0">
                <a:sym typeface="Wingdings" panose="05000000000000000000" pitchFamily="2" charset="2"/>
              </a:rPr>
              <a:t> </a:t>
            </a:r>
            <a:r>
              <a:rPr lang="nl-NL" sz="2400" dirty="0" err="1">
                <a:sym typeface="Wingdings" panose="05000000000000000000" pitchFamily="2" charset="2"/>
              </a:rPr>
              <a:t>shaping</a:t>
            </a:r>
            <a:r>
              <a:rPr lang="nl-NL" sz="2400" dirty="0">
                <a:sym typeface="Wingdings" panose="05000000000000000000" pitchFamily="2" charset="2"/>
              </a:rPr>
              <a:t> of the </a:t>
            </a:r>
            <a:r>
              <a:rPr lang="nl-NL" sz="2400" dirty="0" err="1">
                <a:sym typeface="Wingdings" panose="05000000000000000000" pitchFamily="2" charset="2"/>
              </a:rPr>
              <a:t>self</a:t>
            </a:r>
            <a:r>
              <a:rPr lang="nl-NL" sz="2400" dirty="0">
                <a:sym typeface="Wingdings" panose="05000000000000000000" pitchFamily="2" charset="2"/>
              </a:rPr>
              <a:t> (Wilhelm von </a:t>
            </a:r>
            <a:r>
              <a:rPr lang="nl-NL" sz="2400" dirty="0" err="1">
                <a:sym typeface="Wingdings" panose="05000000000000000000" pitchFamily="2" charset="2"/>
              </a:rPr>
              <a:t>Humbold</a:t>
            </a:r>
            <a:r>
              <a:rPr lang="nl-NL" sz="2400" dirty="0">
                <a:sym typeface="Wingdings" panose="05000000000000000000" pitchFamily="2" charset="2"/>
              </a:rPr>
              <a:t>: </a:t>
            </a:r>
            <a:r>
              <a:rPr lang="nl-NL" sz="2400" i="1" dirty="0" err="1">
                <a:sym typeface="Wingdings" panose="05000000000000000000" pitchFamily="2" charset="2"/>
              </a:rPr>
              <a:t>Bildung</a:t>
            </a:r>
            <a:r>
              <a:rPr lang="nl-NL" sz="2400" dirty="0">
                <a:sym typeface="Wingdings" panose="05000000000000000000" pitchFamily="2" charset="2"/>
              </a:rPr>
              <a:t>).</a:t>
            </a:r>
          </a:p>
          <a:p>
            <a:pPr marL="0" indent="0">
              <a:buNone/>
            </a:pPr>
            <a:r>
              <a:rPr lang="nl-NL" sz="2400" b="1" dirty="0" err="1">
                <a:sym typeface="Wingdings" panose="05000000000000000000" pitchFamily="2" charset="2"/>
              </a:rPr>
              <a:t>Popularization</a:t>
            </a:r>
            <a:r>
              <a:rPr lang="nl-NL" sz="2400" dirty="0">
                <a:sym typeface="Wingdings" panose="05000000000000000000" pitchFamily="2" charset="2"/>
              </a:rPr>
              <a:t> of </a:t>
            </a:r>
            <a:r>
              <a:rPr lang="nl-NL" sz="2400" dirty="0" err="1">
                <a:sym typeface="Wingdings" panose="05000000000000000000" pitchFamily="2" charset="2"/>
              </a:rPr>
              <a:t>anthropological</a:t>
            </a:r>
            <a:r>
              <a:rPr lang="nl-NL" sz="2400" dirty="0">
                <a:sym typeface="Wingdings" panose="05000000000000000000" pitchFamily="2" charset="2"/>
              </a:rPr>
              <a:t> </a:t>
            </a:r>
            <a:r>
              <a:rPr lang="nl-NL" sz="2400" dirty="0" err="1">
                <a:sym typeface="Wingdings" panose="05000000000000000000" pitchFamily="2" charset="2"/>
              </a:rPr>
              <a:t>knowledge</a:t>
            </a:r>
            <a:r>
              <a:rPr lang="nl-NL" sz="2400" dirty="0">
                <a:sym typeface="Wingdings" panose="05000000000000000000" pitchFamily="2" charset="2"/>
              </a:rPr>
              <a:t>:</a:t>
            </a:r>
          </a:p>
          <a:p>
            <a:pPr>
              <a:buFontTx/>
              <a:buChar char="-"/>
            </a:pPr>
            <a:r>
              <a:rPr lang="nl-NL" sz="2400" dirty="0">
                <a:sym typeface="Wingdings" panose="05000000000000000000" pitchFamily="2" charset="2"/>
              </a:rPr>
              <a:t>‘</a:t>
            </a:r>
            <a:r>
              <a:rPr lang="nl-NL" sz="2400" dirty="0" err="1">
                <a:sym typeface="Wingdings" panose="05000000000000000000" pitchFamily="2" charset="2"/>
              </a:rPr>
              <a:t>Psychological</a:t>
            </a:r>
            <a:r>
              <a:rPr lang="nl-NL" sz="2400" dirty="0">
                <a:sym typeface="Wingdings" panose="05000000000000000000" pitchFamily="2" charset="2"/>
              </a:rPr>
              <a:t>’ discourse in </a:t>
            </a:r>
            <a:r>
              <a:rPr lang="nl-NL" sz="2400" dirty="0" err="1">
                <a:sym typeface="Wingdings" panose="05000000000000000000" pitchFamily="2" charset="2"/>
              </a:rPr>
              <a:t>popular-scientific</a:t>
            </a:r>
            <a:r>
              <a:rPr lang="nl-NL" sz="2400" dirty="0">
                <a:sym typeface="Wingdings" panose="05000000000000000000" pitchFamily="2" charset="2"/>
              </a:rPr>
              <a:t> </a:t>
            </a:r>
            <a:r>
              <a:rPr lang="nl-NL" sz="2400" dirty="0" err="1">
                <a:sym typeface="Wingdings" panose="05000000000000000000" pitchFamily="2" charset="2"/>
              </a:rPr>
              <a:t>publications</a:t>
            </a:r>
            <a:r>
              <a:rPr lang="nl-NL" sz="2400" dirty="0">
                <a:sym typeface="Wingdings" panose="05000000000000000000" pitchFamily="2" charset="2"/>
              </a:rPr>
              <a:t>.</a:t>
            </a:r>
          </a:p>
          <a:p>
            <a:pPr>
              <a:buFontTx/>
              <a:buChar char="-"/>
            </a:pPr>
            <a:r>
              <a:rPr lang="nl-NL" sz="2400" dirty="0" err="1">
                <a:sym typeface="Wingdings" panose="05000000000000000000" pitchFamily="2" charset="2"/>
              </a:rPr>
              <a:t>Investigating</a:t>
            </a:r>
            <a:r>
              <a:rPr lang="nl-NL" sz="2400" dirty="0">
                <a:sym typeface="Wingdings" panose="05000000000000000000" pitchFamily="2" charset="2"/>
              </a:rPr>
              <a:t> </a:t>
            </a:r>
            <a:r>
              <a:rPr lang="nl-NL" sz="2400" dirty="0" err="1">
                <a:sym typeface="Wingdings" panose="05000000000000000000" pitchFamily="2" charset="2"/>
              </a:rPr>
              <a:t>individual</a:t>
            </a:r>
            <a:r>
              <a:rPr lang="nl-NL" sz="2400" dirty="0">
                <a:sym typeface="Wingdings" panose="05000000000000000000" pitchFamily="2" charset="2"/>
              </a:rPr>
              <a:t> </a:t>
            </a:r>
            <a:r>
              <a:rPr lang="nl-NL" sz="2400" dirty="0" err="1">
                <a:sym typeface="Wingdings" panose="05000000000000000000" pitchFamily="2" charset="2"/>
              </a:rPr>
              <a:t>character</a:t>
            </a:r>
            <a:r>
              <a:rPr lang="nl-NL" sz="2400" dirty="0">
                <a:sym typeface="Wingdings" panose="05000000000000000000" pitchFamily="2" charset="2"/>
              </a:rPr>
              <a:t>  interest  in </a:t>
            </a:r>
            <a:r>
              <a:rPr lang="nl-NL" sz="2400" dirty="0" err="1">
                <a:sym typeface="Wingdings" panose="05000000000000000000" pitchFamily="2" charset="2"/>
              </a:rPr>
              <a:t>physiognomy</a:t>
            </a:r>
            <a:r>
              <a:rPr lang="nl-NL" sz="2400" dirty="0">
                <a:sym typeface="Wingdings" panose="05000000000000000000" pitchFamily="2" charset="2"/>
              </a:rPr>
              <a:t> (</a:t>
            </a:r>
            <a:r>
              <a:rPr lang="nl-NL" sz="2400" dirty="0" err="1">
                <a:sym typeface="Wingdings" panose="05000000000000000000" pitchFamily="2" charset="2"/>
              </a:rPr>
              <a:t>Lavater</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frenology</a:t>
            </a:r>
            <a:r>
              <a:rPr lang="nl-NL" sz="2400" dirty="0">
                <a:sym typeface="Wingdings" panose="05000000000000000000" pitchFamily="2" charset="2"/>
              </a:rPr>
              <a:t> (Gall &amp; </a:t>
            </a:r>
            <a:r>
              <a:rPr lang="nl-NL" sz="2400" dirty="0" err="1">
                <a:sym typeface="Wingdings" panose="05000000000000000000" pitchFamily="2" charset="2"/>
              </a:rPr>
              <a:t>Spurzheim</a:t>
            </a:r>
            <a:r>
              <a:rPr lang="nl-NL" sz="2400" dirty="0">
                <a:sym typeface="Wingdings" panose="05000000000000000000" pitchFamily="2" charset="2"/>
              </a:rPr>
              <a:t>). </a:t>
            </a:r>
          </a:p>
          <a:p>
            <a:pPr>
              <a:buFontTx/>
              <a:buChar char="-"/>
            </a:pPr>
            <a:r>
              <a:rPr lang="nl-NL" sz="2400" dirty="0" err="1">
                <a:sym typeface="Wingdings" panose="05000000000000000000" pitchFamily="2" charset="2"/>
              </a:rPr>
              <a:t>Growing</a:t>
            </a:r>
            <a:r>
              <a:rPr lang="nl-NL" sz="2400" dirty="0">
                <a:sym typeface="Wingdings" panose="05000000000000000000" pitchFamily="2" charset="2"/>
              </a:rPr>
              <a:t> </a:t>
            </a:r>
            <a:r>
              <a:rPr lang="nl-NL" sz="2400" dirty="0" err="1">
                <a:sym typeface="Wingdings" panose="05000000000000000000" pitchFamily="2" charset="2"/>
              </a:rPr>
              <a:t>popularity</a:t>
            </a:r>
            <a:r>
              <a:rPr lang="nl-NL" sz="2400" dirty="0">
                <a:sym typeface="Wingdings" panose="05000000000000000000" pitchFamily="2" charset="2"/>
              </a:rPr>
              <a:t> of </a:t>
            </a:r>
            <a:r>
              <a:rPr lang="nl-NL" sz="2400" dirty="0" err="1">
                <a:sym typeface="Wingdings" panose="05000000000000000000" pitchFamily="2" charset="2"/>
              </a:rPr>
              <a:t>autobiographies</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novels</a:t>
            </a:r>
            <a:r>
              <a:rPr lang="nl-NL" sz="2400" dirty="0">
                <a:sym typeface="Wingdings" panose="05000000000000000000" pitchFamily="2" charset="2"/>
              </a:rPr>
              <a:t> </a:t>
            </a:r>
            <a:r>
              <a:rPr lang="nl-NL" sz="2400" dirty="0" err="1">
                <a:sym typeface="Wingdings" panose="05000000000000000000" pitchFamily="2" charset="2"/>
              </a:rPr>
              <a:t>describing</a:t>
            </a:r>
            <a:r>
              <a:rPr lang="nl-NL" sz="2400" dirty="0">
                <a:sym typeface="Wingdings" panose="05000000000000000000" pitchFamily="2" charset="2"/>
              </a:rPr>
              <a:t> </a:t>
            </a:r>
            <a:r>
              <a:rPr lang="nl-NL" sz="2400" dirty="0" err="1">
                <a:sym typeface="Wingdings" panose="05000000000000000000" pitchFamily="2" charset="2"/>
              </a:rPr>
              <a:t>the</a:t>
            </a:r>
            <a:r>
              <a:rPr lang="nl-NL" sz="2400" dirty="0">
                <a:sym typeface="Wingdings" panose="05000000000000000000" pitchFamily="2" charset="2"/>
              </a:rPr>
              <a:t> </a:t>
            </a:r>
            <a:r>
              <a:rPr lang="nl-NL" sz="2400" dirty="0" err="1">
                <a:sym typeface="Wingdings" panose="05000000000000000000" pitchFamily="2" charset="2"/>
              </a:rPr>
              <a:t>inner</a:t>
            </a:r>
            <a:r>
              <a:rPr lang="nl-NL" sz="2400" dirty="0">
                <a:sym typeface="Wingdings" panose="05000000000000000000" pitchFamily="2" charset="2"/>
              </a:rPr>
              <a:t> life of </a:t>
            </a:r>
            <a:r>
              <a:rPr lang="nl-NL" sz="2400" dirty="0" err="1">
                <a:sym typeface="Wingdings" panose="05000000000000000000" pitchFamily="2" charset="2"/>
              </a:rPr>
              <a:t>characters</a:t>
            </a:r>
            <a:r>
              <a:rPr lang="nl-NL" sz="2400" dirty="0">
                <a:sym typeface="Wingdings" panose="05000000000000000000" pitchFamily="2" charset="2"/>
              </a:rPr>
              <a:t>  (</a:t>
            </a:r>
            <a:r>
              <a:rPr lang="nl-NL" sz="2400" dirty="0" err="1">
                <a:sym typeface="Wingdings" panose="05000000000000000000" pitchFamily="2" charset="2"/>
              </a:rPr>
              <a:t>Romantic</a:t>
            </a:r>
            <a:r>
              <a:rPr lang="nl-NL" sz="2400" dirty="0">
                <a:sym typeface="Wingdings" panose="05000000000000000000" pitchFamily="2" charset="2"/>
              </a:rPr>
              <a:t>) </a:t>
            </a:r>
            <a:r>
              <a:rPr lang="nl-NL" sz="2400" dirty="0" err="1">
                <a:sym typeface="Wingdings" panose="05000000000000000000" pitchFamily="2" charset="2"/>
              </a:rPr>
              <a:t>values</a:t>
            </a:r>
            <a:r>
              <a:rPr lang="nl-NL" sz="2400" dirty="0">
                <a:sym typeface="Wingdings" panose="05000000000000000000" pitchFamily="2" charset="2"/>
              </a:rPr>
              <a:t> of personal </a:t>
            </a:r>
            <a:r>
              <a:rPr lang="nl-NL" sz="2400" dirty="0" err="1">
                <a:sym typeface="Wingdings" panose="05000000000000000000" pitchFamily="2" charset="2"/>
              </a:rPr>
              <a:t>sincerity</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authenticity</a:t>
            </a:r>
            <a:r>
              <a:rPr lang="nl-NL" sz="2400" dirty="0">
                <a:sym typeface="Wingdings" panose="05000000000000000000" pitchFamily="2" charset="2"/>
              </a:rPr>
              <a:t>.</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p:txBody>
      </p:sp>
      <p:sp>
        <p:nvSpPr>
          <p:cNvPr id="4" name="Down Arrow 3"/>
          <p:cNvSpPr/>
          <p:nvPr/>
        </p:nvSpPr>
        <p:spPr>
          <a:xfrm>
            <a:off x="4644008" y="2276872"/>
            <a:ext cx="2423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7730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1440"/>
            <a:ext cx="8507288" cy="1656184"/>
          </a:xfrm>
        </p:spPr>
        <p:txBody>
          <a:bodyPr/>
          <a:lstStyle/>
          <a:p>
            <a:r>
              <a:rPr lang="nl-NL" b="1" dirty="0"/>
              <a:t>2. Context </a:t>
            </a:r>
            <a:endParaRPr lang="nl-NL" dirty="0"/>
          </a:p>
        </p:txBody>
      </p:sp>
      <p:sp>
        <p:nvSpPr>
          <p:cNvPr id="3" name="Content Placeholder 2"/>
          <p:cNvSpPr>
            <a:spLocks noGrp="1"/>
          </p:cNvSpPr>
          <p:nvPr>
            <p:ph idx="1"/>
          </p:nvPr>
        </p:nvSpPr>
        <p:spPr>
          <a:xfrm>
            <a:off x="395536" y="620688"/>
            <a:ext cx="8291264" cy="5505475"/>
          </a:xfrm>
        </p:spPr>
        <p:txBody>
          <a:bodyPr>
            <a:noAutofit/>
          </a:bodyPr>
          <a:lstStyle/>
          <a:p>
            <a:r>
              <a:rPr lang="en-US" sz="2400" b="1" dirty="0"/>
              <a:t>Institutional settings </a:t>
            </a:r>
            <a:r>
              <a:rPr lang="en-US" sz="2400" dirty="0"/>
              <a:t>in which scientists operate (modern universities, research institutes and facilities, laboratories and modern hospitals).</a:t>
            </a:r>
          </a:p>
          <a:p>
            <a:r>
              <a:rPr lang="en-US" sz="2400" dirty="0"/>
              <a:t>Formation of separate </a:t>
            </a:r>
            <a:r>
              <a:rPr lang="en-US" sz="2400" b="1" dirty="0"/>
              <a:t>scientific disciplines</a:t>
            </a:r>
            <a:r>
              <a:rPr lang="en-US" sz="2400" dirty="0"/>
              <a:t> and processes of </a:t>
            </a:r>
            <a:r>
              <a:rPr lang="en-US" sz="2400" b="1" dirty="0"/>
              <a:t>professionalization</a:t>
            </a:r>
            <a:r>
              <a:rPr lang="en-US" sz="2400" dirty="0"/>
              <a:t> (scientific claims of expertise, specialized practices, the interests and strategies of professionals to advance their field and their own position in the scientific world as well as in society at large).</a:t>
            </a:r>
          </a:p>
          <a:p>
            <a:r>
              <a:rPr lang="en-US" sz="2400" dirty="0"/>
              <a:t>Broader social, cultural, political and economic factors:  </a:t>
            </a:r>
          </a:p>
          <a:p>
            <a:pPr>
              <a:buFont typeface="Wingdings"/>
              <a:buChar char="à"/>
            </a:pPr>
            <a:r>
              <a:rPr lang="en-US" sz="2400" b="1" dirty="0"/>
              <a:t>secularization </a:t>
            </a:r>
            <a:r>
              <a:rPr lang="en-US" sz="2400" dirty="0"/>
              <a:t>and</a:t>
            </a:r>
            <a:r>
              <a:rPr lang="en-US" sz="2400" b="1" dirty="0"/>
              <a:t> rationalization</a:t>
            </a:r>
            <a:r>
              <a:rPr lang="en-US" sz="2400" dirty="0"/>
              <a:t>; </a:t>
            </a:r>
          </a:p>
          <a:p>
            <a:pPr>
              <a:buFont typeface="Wingdings"/>
              <a:buChar char="à"/>
            </a:pPr>
            <a:r>
              <a:rPr lang="en-US" sz="2400" dirty="0"/>
              <a:t>the rise of the </a:t>
            </a:r>
            <a:r>
              <a:rPr lang="en-US" sz="2400" b="1" dirty="0"/>
              <a:t>modern administrative state</a:t>
            </a:r>
            <a:r>
              <a:rPr lang="en-US" sz="2400" dirty="0"/>
              <a:t> intervening in ever more areas of human life; </a:t>
            </a:r>
          </a:p>
          <a:p>
            <a:pPr>
              <a:buFont typeface="Wingdings"/>
              <a:buChar char="à"/>
            </a:pPr>
            <a:r>
              <a:rPr lang="en-US" sz="2400" b="1" dirty="0"/>
              <a:t>democratization, industrialization and urbanization</a:t>
            </a:r>
            <a:r>
              <a:rPr lang="en-US" sz="2400" dirty="0"/>
              <a:t>, which gave rise to new social problems for which solutions had to be found and new forms of administration and management were required. </a:t>
            </a:r>
            <a:endParaRPr lang="nl-NL" sz="2400" dirty="0"/>
          </a:p>
          <a:p>
            <a:endParaRPr lang="nl-NL" dirty="0"/>
          </a:p>
        </p:txBody>
      </p:sp>
    </p:spTree>
    <p:extLst>
      <p:ext uri="{BB962C8B-B14F-4D97-AF65-F5344CB8AC3E}">
        <p14:creationId xmlns:p14="http://schemas.microsoft.com/office/powerpoint/2010/main" val="3302151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The human </a:t>
            </a:r>
            <a:r>
              <a:rPr lang="nl-NL" b="1" dirty="0" err="1"/>
              <a:t>sciences</a:t>
            </a:r>
            <a:r>
              <a:rPr lang="nl-NL" b="1" dirty="0"/>
              <a:t> in France: </a:t>
            </a:r>
            <a:br>
              <a:rPr lang="nl-NL" b="1" dirty="0"/>
            </a:br>
            <a:r>
              <a:rPr lang="nl-NL" b="1" dirty="0"/>
              <a:t>The </a:t>
            </a:r>
            <a:r>
              <a:rPr lang="nl-NL" b="1" dirty="0" err="1"/>
              <a:t>Revolution</a:t>
            </a:r>
            <a:r>
              <a:rPr lang="nl-NL" b="1" dirty="0"/>
              <a:t> </a:t>
            </a:r>
            <a:r>
              <a:rPr lang="nl-NL" b="1" dirty="0" err="1"/>
              <a:t>and</a:t>
            </a:r>
            <a:r>
              <a:rPr lang="nl-NL" b="1" dirty="0"/>
              <a:t> </a:t>
            </a:r>
            <a:r>
              <a:rPr lang="nl-NL" b="1" dirty="0" err="1"/>
              <a:t>the</a:t>
            </a:r>
            <a:r>
              <a:rPr lang="nl-NL" b="1" dirty="0"/>
              <a:t> ‘</a:t>
            </a:r>
            <a:r>
              <a:rPr lang="nl-NL" b="1" dirty="0" err="1"/>
              <a:t>Ideologues</a:t>
            </a:r>
            <a:r>
              <a:rPr lang="nl-NL" b="1" dirty="0"/>
              <a:t>’</a:t>
            </a:r>
          </a:p>
        </p:txBody>
      </p:sp>
      <p:sp>
        <p:nvSpPr>
          <p:cNvPr id="3" name="Content Placeholder 2"/>
          <p:cNvSpPr>
            <a:spLocks noGrp="1"/>
          </p:cNvSpPr>
          <p:nvPr>
            <p:ph idx="1"/>
          </p:nvPr>
        </p:nvSpPr>
        <p:spPr/>
        <p:txBody>
          <a:bodyPr>
            <a:noAutofit/>
          </a:bodyPr>
          <a:lstStyle/>
          <a:p>
            <a:pPr marL="0" indent="0">
              <a:buNone/>
            </a:pPr>
            <a:r>
              <a:rPr lang="nl-NL" sz="1800" dirty="0"/>
              <a:t>‘</a:t>
            </a:r>
            <a:r>
              <a:rPr lang="nl-NL" sz="1800" dirty="0" err="1"/>
              <a:t>Ideological</a:t>
            </a:r>
            <a:r>
              <a:rPr lang="nl-NL" sz="1800" dirty="0"/>
              <a:t>’ project </a:t>
            </a:r>
            <a:r>
              <a:rPr lang="nl-NL" sz="1800" dirty="0" err="1"/>
              <a:t>during</a:t>
            </a:r>
            <a:r>
              <a:rPr lang="nl-NL" sz="1800" dirty="0"/>
              <a:t> French </a:t>
            </a:r>
            <a:r>
              <a:rPr lang="nl-NL" sz="1800" dirty="0" err="1"/>
              <a:t>Revolution</a:t>
            </a:r>
            <a:r>
              <a:rPr lang="nl-NL" sz="1800" dirty="0"/>
              <a:t> </a:t>
            </a:r>
            <a:r>
              <a:rPr lang="nl-NL" sz="1800" dirty="0" err="1"/>
              <a:t>and</a:t>
            </a:r>
            <a:r>
              <a:rPr lang="nl-NL" sz="1800" dirty="0"/>
              <a:t> </a:t>
            </a:r>
            <a:r>
              <a:rPr lang="nl-NL" sz="1800" dirty="0" err="1"/>
              <a:t>Napoleontic</a:t>
            </a:r>
            <a:r>
              <a:rPr lang="nl-NL" sz="1800" dirty="0"/>
              <a:t> era: </a:t>
            </a:r>
            <a:r>
              <a:rPr lang="nl-NL" sz="1800" dirty="0" err="1"/>
              <a:t>establishing</a:t>
            </a:r>
            <a:r>
              <a:rPr lang="nl-NL" sz="1800" dirty="0"/>
              <a:t> </a:t>
            </a:r>
            <a:r>
              <a:rPr lang="nl-NL" sz="1800" dirty="0" err="1"/>
              <a:t>comprehensive</a:t>
            </a:r>
            <a:r>
              <a:rPr lang="nl-NL" sz="1800" dirty="0"/>
              <a:t> </a:t>
            </a:r>
            <a:r>
              <a:rPr lang="nl-NL" sz="1800" dirty="0" err="1"/>
              <a:t>empirical</a:t>
            </a:r>
            <a:r>
              <a:rPr lang="nl-NL" sz="1800" dirty="0"/>
              <a:t> </a:t>
            </a:r>
            <a:r>
              <a:rPr lang="nl-NL" sz="1800" dirty="0" err="1"/>
              <a:t>science</a:t>
            </a:r>
            <a:r>
              <a:rPr lang="nl-NL" sz="1800" dirty="0"/>
              <a:t> of man </a:t>
            </a:r>
            <a:r>
              <a:rPr lang="nl-NL" sz="1800" dirty="0" err="1"/>
              <a:t>based</a:t>
            </a:r>
            <a:r>
              <a:rPr lang="nl-NL" sz="1800" dirty="0"/>
              <a:t> on sensualist </a:t>
            </a:r>
            <a:r>
              <a:rPr lang="nl-NL" sz="1800" dirty="0" err="1"/>
              <a:t>philosophy</a:t>
            </a:r>
            <a:r>
              <a:rPr lang="nl-NL" sz="1800" dirty="0"/>
              <a:t> and </a:t>
            </a:r>
            <a:r>
              <a:rPr lang="nl-NL" sz="1800" dirty="0" err="1"/>
              <a:t>broad</a:t>
            </a:r>
            <a:r>
              <a:rPr lang="nl-NL" sz="1800" dirty="0"/>
              <a:t> </a:t>
            </a:r>
            <a:r>
              <a:rPr lang="nl-NL" sz="1800" dirty="0" err="1"/>
              <a:t>medical</a:t>
            </a:r>
            <a:r>
              <a:rPr lang="nl-NL" sz="1800" dirty="0"/>
              <a:t> </a:t>
            </a:r>
            <a:r>
              <a:rPr lang="nl-NL" sz="1800" dirty="0" err="1"/>
              <a:t>knowledge</a:t>
            </a:r>
            <a:r>
              <a:rPr lang="nl-NL" sz="1800" dirty="0"/>
              <a:t> </a:t>
            </a:r>
            <a:r>
              <a:rPr lang="nl-NL" sz="1800" dirty="0">
                <a:sym typeface="Wingdings" panose="05000000000000000000" pitchFamily="2" charset="2"/>
              </a:rPr>
              <a:t> </a:t>
            </a:r>
            <a:r>
              <a:rPr lang="nl-NL" sz="1800" i="1" dirty="0">
                <a:sym typeface="Wingdings" panose="05000000000000000000" pitchFamily="2" charset="2"/>
              </a:rPr>
              <a:t>Basic </a:t>
            </a:r>
            <a:r>
              <a:rPr lang="nl-NL" sz="1800" i="1" dirty="0" err="1">
                <a:sym typeface="Wingdings" panose="05000000000000000000" pitchFamily="2" charset="2"/>
              </a:rPr>
              <a:t>assumption</a:t>
            </a:r>
            <a:r>
              <a:rPr lang="nl-NL" sz="1800" dirty="0">
                <a:sym typeface="Wingdings" panose="05000000000000000000" pitchFamily="2" charset="2"/>
              </a:rPr>
              <a:t>: </a:t>
            </a:r>
            <a:r>
              <a:rPr lang="nl-NL" sz="1800" b="1" dirty="0">
                <a:sym typeface="Wingdings" panose="05000000000000000000" pitchFamily="2" charset="2"/>
              </a:rPr>
              <a:t>Health </a:t>
            </a:r>
            <a:r>
              <a:rPr lang="nl-NL" sz="1800" b="1" dirty="0" err="1">
                <a:sym typeface="Wingdings" panose="05000000000000000000" pitchFamily="2" charset="2"/>
              </a:rPr>
              <a:t>and</a:t>
            </a:r>
            <a:r>
              <a:rPr lang="nl-NL" sz="1800" b="1" dirty="0">
                <a:sym typeface="Wingdings" panose="05000000000000000000" pitchFamily="2" charset="2"/>
              </a:rPr>
              <a:t> </a:t>
            </a:r>
            <a:r>
              <a:rPr lang="nl-NL" sz="1800" b="1" dirty="0" err="1">
                <a:sym typeface="Wingdings" panose="05000000000000000000" pitchFamily="2" charset="2"/>
              </a:rPr>
              <a:t>good</a:t>
            </a:r>
            <a:r>
              <a:rPr lang="nl-NL" sz="1800" b="1" dirty="0">
                <a:sym typeface="Wingdings" panose="05000000000000000000" pitchFamily="2" charset="2"/>
              </a:rPr>
              <a:t> life </a:t>
            </a:r>
            <a:r>
              <a:rPr lang="nl-NL" sz="1800" b="1" dirty="0" err="1">
                <a:sym typeface="Wingdings" panose="05000000000000000000" pitchFamily="2" charset="2"/>
              </a:rPr>
              <a:t>depend</a:t>
            </a:r>
            <a:r>
              <a:rPr lang="nl-NL" sz="1800" b="1" dirty="0">
                <a:sym typeface="Wingdings" panose="05000000000000000000" pitchFamily="2" charset="2"/>
              </a:rPr>
              <a:t> on </a:t>
            </a:r>
            <a:r>
              <a:rPr lang="nl-NL" sz="1800" b="1" dirty="0" err="1">
                <a:sym typeface="Wingdings" panose="05000000000000000000" pitchFamily="2" charset="2"/>
              </a:rPr>
              <a:t>interaction</a:t>
            </a:r>
            <a:r>
              <a:rPr lang="nl-NL" sz="1800" b="1" dirty="0">
                <a:sym typeface="Wingdings" panose="05000000000000000000" pitchFamily="2" charset="2"/>
              </a:rPr>
              <a:t> </a:t>
            </a:r>
            <a:r>
              <a:rPr lang="nl-NL" sz="1800" b="1" dirty="0" err="1">
                <a:sym typeface="Wingdings" panose="05000000000000000000" pitchFamily="2" charset="2"/>
              </a:rPr>
              <a:t>between</a:t>
            </a:r>
            <a:r>
              <a:rPr lang="nl-NL" sz="1800" b="1" dirty="0">
                <a:sym typeface="Wingdings" panose="05000000000000000000" pitchFamily="2" charset="2"/>
              </a:rPr>
              <a:t> </a:t>
            </a:r>
            <a:r>
              <a:rPr lang="nl-NL" sz="1800" b="1" dirty="0" err="1">
                <a:sym typeface="Wingdings" panose="05000000000000000000" pitchFamily="2" charset="2"/>
              </a:rPr>
              <a:t>constitution</a:t>
            </a:r>
            <a:r>
              <a:rPr lang="nl-NL" sz="1800" b="1" dirty="0">
                <a:sym typeface="Wingdings" panose="05000000000000000000" pitchFamily="2" charset="2"/>
              </a:rPr>
              <a:t>, </a:t>
            </a:r>
            <a:r>
              <a:rPr lang="nl-NL" sz="1800" b="1" dirty="0" err="1">
                <a:sym typeface="Wingdings" panose="05000000000000000000" pitchFamily="2" charset="2"/>
              </a:rPr>
              <a:t>habits</a:t>
            </a:r>
            <a:r>
              <a:rPr lang="nl-NL" sz="1800" b="1" dirty="0">
                <a:sym typeface="Wingdings" panose="05000000000000000000" pitchFamily="2" charset="2"/>
              </a:rPr>
              <a:t> </a:t>
            </a:r>
            <a:r>
              <a:rPr lang="nl-NL" sz="1800" b="1" dirty="0" err="1">
                <a:sym typeface="Wingdings" panose="05000000000000000000" pitchFamily="2" charset="2"/>
              </a:rPr>
              <a:t>and</a:t>
            </a:r>
            <a:r>
              <a:rPr lang="nl-NL" sz="1800" b="1" dirty="0">
                <a:sym typeface="Wingdings" panose="05000000000000000000" pitchFamily="2" charset="2"/>
              </a:rPr>
              <a:t> living-</a:t>
            </a:r>
            <a:r>
              <a:rPr lang="nl-NL" sz="1800" b="1" dirty="0" err="1">
                <a:sym typeface="Wingdings" panose="05000000000000000000" pitchFamily="2" charset="2"/>
              </a:rPr>
              <a:t>conditions</a:t>
            </a:r>
            <a:r>
              <a:rPr lang="nl-NL" sz="1800" dirty="0"/>
              <a:t>.</a:t>
            </a:r>
          </a:p>
          <a:p>
            <a:pPr marL="0" indent="0">
              <a:buNone/>
            </a:pPr>
            <a:endParaRPr lang="nl-NL" sz="1800" dirty="0"/>
          </a:p>
          <a:p>
            <a:pPr marL="0" indent="0">
              <a:buNone/>
            </a:pPr>
            <a:r>
              <a:rPr lang="nl-NL" sz="1800" i="1" dirty="0" err="1"/>
              <a:t>Applying</a:t>
            </a:r>
            <a:r>
              <a:rPr lang="nl-NL" sz="1800" i="1" dirty="0"/>
              <a:t> </a:t>
            </a:r>
            <a:r>
              <a:rPr lang="nl-NL" sz="1800" i="1" dirty="0" err="1"/>
              <a:t>scientific</a:t>
            </a:r>
            <a:r>
              <a:rPr lang="nl-NL" sz="1800" i="1" dirty="0"/>
              <a:t> </a:t>
            </a:r>
            <a:r>
              <a:rPr lang="nl-NL" sz="1800" i="1" dirty="0" err="1"/>
              <a:t>knowledge</a:t>
            </a:r>
            <a:r>
              <a:rPr lang="nl-NL" sz="1800" i="1" dirty="0"/>
              <a:t> </a:t>
            </a:r>
            <a:r>
              <a:rPr lang="nl-NL" sz="1800" i="1" dirty="0" err="1"/>
              <a:t>about</a:t>
            </a:r>
            <a:r>
              <a:rPr lang="nl-NL" sz="1800" i="1" dirty="0"/>
              <a:t> man</a:t>
            </a:r>
            <a:r>
              <a:rPr lang="nl-NL" sz="1800" dirty="0"/>
              <a:t> </a:t>
            </a:r>
            <a:r>
              <a:rPr lang="nl-NL" sz="1800" dirty="0">
                <a:sym typeface="Wingdings" panose="05000000000000000000" pitchFamily="2" charset="2"/>
              </a:rPr>
              <a:t> </a:t>
            </a:r>
            <a:r>
              <a:rPr lang="nl-NL" sz="1800" b="1" dirty="0" err="1">
                <a:sym typeface="Wingdings" panose="05000000000000000000" pitchFamily="2" charset="2"/>
              </a:rPr>
              <a:t>Improving</a:t>
            </a:r>
            <a:r>
              <a:rPr lang="nl-NL" sz="1800" b="1" dirty="0">
                <a:sym typeface="Wingdings" panose="05000000000000000000" pitchFamily="2" charset="2"/>
              </a:rPr>
              <a:t> personal </a:t>
            </a:r>
            <a:r>
              <a:rPr lang="nl-NL" sz="1800" b="1" dirty="0" err="1">
                <a:sym typeface="Wingdings" panose="05000000000000000000" pitchFamily="2" charset="2"/>
              </a:rPr>
              <a:t>and</a:t>
            </a:r>
            <a:r>
              <a:rPr lang="nl-NL" sz="1800" b="1" dirty="0">
                <a:sym typeface="Wingdings" panose="05000000000000000000" pitchFamily="2" charset="2"/>
              </a:rPr>
              <a:t> </a:t>
            </a:r>
            <a:r>
              <a:rPr lang="nl-NL" sz="1800" b="1" dirty="0" err="1">
                <a:sym typeface="Wingdings" panose="05000000000000000000" pitchFamily="2" charset="2"/>
              </a:rPr>
              <a:t>social</a:t>
            </a:r>
            <a:r>
              <a:rPr lang="nl-NL" sz="1800" b="1" dirty="0">
                <a:sym typeface="Wingdings" panose="05000000000000000000" pitchFamily="2" charset="2"/>
              </a:rPr>
              <a:t> life</a:t>
            </a:r>
            <a:r>
              <a:rPr lang="nl-NL" sz="1800" dirty="0">
                <a:sym typeface="Wingdings" panose="05000000000000000000" pitchFamily="2" charset="2"/>
              </a:rPr>
              <a:t> </a:t>
            </a:r>
            <a:r>
              <a:rPr lang="nl-NL" sz="1800" dirty="0" err="1">
                <a:sym typeface="Wingdings" panose="05000000000000000000" pitchFamily="2" charset="2"/>
              </a:rPr>
              <a:t>through</a:t>
            </a:r>
            <a:r>
              <a:rPr lang="nl-NL" sz="1800" dirty="0">
                <a:sym typeface="Wingdings" panose="05000000000000000000" pitchFamily="2" charset="2"/>
              </a:rPr>
              <a:t> </a:t>
            </a:r>
            <a:r>
              <a:rPr lang="nl-NL" sz="1800" dirty="0" err="1">
                <a:sym typeface="Wingdings" panose="05000000000000000000" pitchFamily="2" charset="2"/>
              </a:rPr>
              <a:t>rational</a:t>
            </a:r>
            <a:r>
              <a:rPr lang="nl-NL" sz="1800" dirty="0">
                <a:sym typeface="Wingdings" panose="05000000000000000000" pitchFamily="2" charset="2"/>
              </a:rPr>
              <a:t> </a:t>
            </a:r>
            <a:r>
              <a:rPr lang="nl-NL" sz="1800" dirty="0" err="1">
                <a:sym typeface="Wingdings" panose="05000000000000000000" pitchFamily="2" charset="2"/>
              </a:rPr>
              <a:t>education</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social</a:t>
            </a:r>
            <a:r>
              <a:rPr lang="nl-NL" sz="1800" dirty="0">
                <a:sym typeface="Wingdings" panose="05000000000000000000" pitchFamily="2" charset="2"/>
              </a:rPr>
              <a:t> </a:t>
            </a:r>
            <a:r>
              <a:rPr lang="nl-NL" sz="1800" dirty="0" err="1">
                <a:sym typeface="Wingdings" panose="05000000000000000000" pitchFamily="2" charset="2"/>
              </a:rPr>
              <a:t>hygiene</a:t>
            </a:r>
            <a:r>
              <a:rPr lang="nl-NL" sz="1800" dirty="0">
                <a:sym typeface="Wingdings" panose="05000000000000000000" pitchFamily="2" charset="2"/>
              </a:rPr>
              <a:t>; a </a:t>
            </a:r>
            <a:r>
              <a:rPr lang="nl-NL" sz="1800" dirty="0" err="1">
                <a:sym typeface="Wingdings" panose="05000000000000000000" pitchFamily="2" charset="2"/>
              </a:rPr>
              <a:t>rational</a:t>
            </a:r>
            <a:r>
              <a:rPr lang="nl-NL" sz="1800" dirty="0">
                <a:sym typeface="Wingdings" panose="05000000000000000000" pitchFamily="2" charset="2"/>
              </a:rPr>
              <a:t> </a:t>
            </a:r>
            <a:r>
              <a:rPr lang="nl-NL" sz="1800" dirty="0" err="1">
                <a:sym typeface="Wingdings" panose="05000000000000000000" pitchFamily="2" charset="2"/>
              </a:rPr>
              <a:t>organisation</a:t>
            </a:r>
            <a:r>
              <a:rPr lang="nl-NL" sz="1800" dirty="0">
                <a:sym typeface="Wingdings" panose="05000000000000000000" pitchFamily="2" charset="2"/>
              </a:rPr>
              <a:t> of society (reform </a:t>
            </a:r>
            <a:r>
              <a:rPr lang="nl-NL" sz="1800" dirty="0" err="1">
                <a:sym typeface="Wingdings" panose="05000000000000000000" pitchFamily="2" charset="2"/>
              </a:rPr>
              <a:t>proposals</a:t>
            </a:r>
            <a:r>
              <a:rPr lang="nl-NL" sz="1800" dirty="0">
                <a:sym typeface="Wingdings" panose="05000000000000000000" pitchFamily="2" charset="2"/>
              </a:rPr>
              <a:t> in </a:t>
            </a:r>
            <a:r>
              <a:rPr lang="nl-NL" sz="1800" dirty="0" err="1">
                <a:sym typeface="Wingdings" panose="05000000000000000000" pitchFamily="2" charset="2"/>
              </a:rPr>
              <a:t>the</a:t>
            </a:r>
            <a:r>
              <a:rPr lang="nl-NL" sz="1800" dirty="0">
                <a:sym typeface="Wingdings" panose="05000000000000000000" pitchFamily="2" charset="2"/>
              </a:rPr>
              <a:t> field of </a:t>
            </a:r>
            <a:r>
              <a:rPr lang="nl-NL" sz="1800" dirty="0" err="1">
                <a:sym typeface="Wingdings" panose="05000000000000000000" pitchFamily="2" charset="2"/>
              </a:rPr>
              <a:t>education</a:t>
            </a:r>
            <a:r>
              <a:rPr lang="nl-NL" sz="1800" dirty="0">
                <a:sym typeface="Wingdings" panose="05000000000000000000" pitchFamily="2" charset="2"/>
              </a:rPr>
              <a:t>, </a:t>
            </a:r>
            <a:r>
              <a:rPr lang="nl-NL" sz="1800" dirty="0" err="1">
                <a:sym typeface="Wingdings" panose="05000000000000000000" pitchFamily="2" charset="2"/>
              </a:rPr>
              <a:t>medicine</a:t>
            </a:r>
            <a:r>
              <a:rPr lang="nl-NL" sz="1800" dirty="0">
                <a:sym typeface="Wingdings" panose="05000000000000000000" pitchFamily="2" charset="2"/>
              </a:rPr>
              <a:t>, </a:t>
            </a:r>
            <a:r>
              <a:rPr lang="nl-NL" sz="1800" dirty="0" err="1">
                <a:sym typeface="Wingdings" panose="05000000000000000000" pitchFamily="2" charset="2"/>
              </a:rPr>
              <a:t>justice</a:t>
            </a:r>
            <a:r>
              <a:rPr lang="nl-NL" sz="1800" dirty="0">
                <a:sym typeface="Wingdings" panose="05000000000000000000" pitchFamily="2" charset="2"/>
              </a:rPr>
              <a:t>, </a:t>
            </a:r>
            <a:r>
              <a:rPr lang="nl-NL" sz="1800" dirty="0" err="1">
                <a:sym typeface="Wingdings" panose="05000000000000000000" pitchFamily="2" charset="2"/>
              </a:rPr>
              <a:t>poor</a:t>
            </a:r>
            <a:r>
              <a:rPr lang="nl-NL" sz="1800" dirty="0">
                <a:sym typeface="Wingdings" panose="05000000000000000000" pitchFamily="2" charset="2"/>
              </a:rPr>
              <a:t> </a:t>
            </a:r>
            <a:r>
              <a:rPr lang="nl-NL" sz="1800" dirty="0" err="1">
                <a:sym typeface="Wingdings" panose="05000000000000000000" pitchFamily="2" charset="2"/>
              </a:rPr>
              <a:t>relief</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the</a:t>
            </a:r>
            <a:r>
              <a:rPr lang="nl-NL" sz="1800" dirty="0">
                <a:sym typeface="Wingdings" panose="05000000000000000000" pitchFamily="2" charset="2"/>
              </a:rPr>
              <a:t> care of </a:t>
            </a:r>
            <a:r>
              <a:rPr lang="nl-NL" sz="1800" dirty="0" err="1">
                <a:sym typeface="Wingdings" panose="05000000000000000000" pitchFamily="2" charset="2"/>
              </a:rPr>
              <a:t>the</a:t>
            </a:r>
            <a:r>
              <a:rPr lang="nl-NL" sz="1800" dirty="0">
                <a:sym typeface="Wingdings" panose="05000000000000000000" pitchFamily="2" charset="2"/>
              </a:rPr>
              <a:t> </a:t>
            </a:r>
            <a:r>
              <a:rPr lang="nl-NL" sz="1800" dirty="0" err="1">
                <a:sym typeface="Wingdings" panose="05000000000000000000" pitchFamily="2" charset="2"/>
              </a:rPr>
              <a:t>insane</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social</a:t>
            </a:r>
            <a:r>
              <a:rPr lang="nl-NL" sz="1800" dirty="0">
                <a:sym typeface="Wingdings" panose="05000000000000000000" pitchFamily="2" charset="2"/>
              </a:rPr>
              <a:t> </a:t>
            </a:r>
            <a:r>
              <a:rPr lang="nl-NL" sz="1800" dirty="0" err="1">
                <a:sym typeface="Wingdings" panose="05000000000000000000" pitchFamily="2" charset="2"/>
              </a:rPr>
              <a:t>hygiene</a:t>
            </a:r>
            <a:r>
              <a:rPr lang="nl-NL" sz="1800" dirty="0">
                <a:sym typeface="Wingdings" panose="05000000000000000000" pitchFamily="2" charset="2"/>
              </a:rPr>
              <a:t>); </a:t>
            </a:r>
            <a:r>
              <a:rPr lang="nl-NL" sz="1800" dirty="0" err="1">
                <a:sym typeface="Wingdings" panose="05000000000000000000" pitchFamily="2" charset="2"/>
              </a:rPr>
              <a:t>establishing</a:t>
            </a:r>
            <a:r>
              <a:rPr lang="nl-NL" sz="1800" dirty="0">
                <a:sym typeface="Wingdings" panose="05000000000000000000" pitchFamily="2" charset="2"/>
              </a:rPr>
              <a:t> </a:t>
            </a:r>
            <a:r>
              <a:rPr lang="nl-NL" sz="1800" dirty="0" err="1">
                <a:sym typeface="Wingdings" panose="05000000000000000000" pitchFamily="2" charset="2"/>
              </a:rPr>
              <a:t>models</a:t>
            </a:r>
            <a:r>
              <a:rPr lang="nl-NL" sz="1800" dirty="0">
                <a:sym typeface="Wingdings" panose="05000000000000000000" pitchFamily="2" charset="2"/>
              </a:rPr>
              <a:t> </a:t>
            </a:r>
            <a:r>
              <a:rPr lang="nl-NL" sz="1800" dirty="0" err="1">
                <a:sym typeface="Wingdings" panose="05000000000000000000" pitchFamily="2" charset="2"/>
              </a:rPr>
              <a:t>for</a:t>
            </a:r>
            <a:r>
              <a:rPr lang="nl-NL" sz="1800" dirty="0">
                <a:sym typeface="Wingdings" panose="05000000000000000000" pitchFamily="2" charset="2"/>
              </a:rPr>
              <a:t> </a:t>
            </a:r>
            <a:r>
              <a:rPr lang="nl-NL" sz="1800" dirty="0" err="1">
                <a:sym typeface="Wingdings" panose="05000000000000000000" pitchFamily="2" charset="2"/>
              </a:rPr>
              <a:t>sensible</a:t>
            </a:r>
            <a:r>
              <a:rPr lang="nl-NL" sz="1800" dirty="0">
                <a:sym typeface="Wingdings" panose="05000000000000000000" pitchFamily="2" charset="2"/>
              </a:rPr>
              <a:t> (</a:t>
            </a:r>
            <a:r>
              <a:rPr lang="nl-NL" sz="1800" dirty="0" err="1">
                <a:sym typeface="Wingdings" panose="05000000000000000000" pitchFamily="2" charset="2"/>
              </a:rPr>
              <a:t>democratic</a:t>
            </a:r>
            <a:r>
              <a:rPr lang="nl-NL" sz="1800" dirty="0">
                <a:sym typeface="Wingdings" panose="05000000000000000000" pitchFamily="2" charset="2"/>
              </a:rPr>
              <a:t>) </a:t>
            </a:r>
            <a:r>
              <a:rPr lang="nl-NL" sz="1800" dirty="0" err="1">
                <a:sym typeface="Wingdings" panose="05000000000000000000" pitchFamily="2" charset="2"/>
              </a:rPr>
              <a:t>citizenship</a:t>
            </a:r>
            <a:r>
              <a:rPr lang="nl-NL" sz="1800" dirty="0">
                <a:sym typeface="Wingdings" panose="05000000000000000000" pitchFamily="2" charset="2"/>
              </a:rPr>
              <a:t>.</a:t>
            </a:r>
          </a:p>
          <a:p>
            <a:pPr marL="0" indent="0">
              <a:buNone/>
            </a:pPr>
            <a:endParaRPr lang="nl-NL" sz="1800" dirty="0">
              <a:sym typeface="Wingdings" panose="05000000000000000000" pitchFamily="2" charset="2"/>
            </a:endParaRPr>
          </a:p>
          <a:p>
            <a:pPr marL="0" indent="0">
              <a:buNone/>
            </a:pPr>
            <a:r>
              <a:rPr lang="en-GB" sz="1800" i="1" dirty="0" err="1"/>
              <a:t>Sociopolitical</a:t>
            </a:r>
            <a:r>
              <a:rPr lang="en-GB" sz="1800" i="1" dirty="0"/>
              <a:t> background</a:t>
            </a:r>
            <a:r>
              <a:rPr lang="en-GB" sz="1800" dirty="0"/>
              <a:t>: the turmoil of the French Revolution and the Napoleonic era </a:t>
            </a:r>
            <a:r>
              <a:rPr lang="en-GB" sz="1800" dirty="0">
                <a:sym typeface="Wingdings" panose="05000000000000000000" pitchFamily="2" charset="2"/>
              </a:rPr>
              <a:t></a:t>
            </a:r>
            <a:r>
              <a:rPr lang="en-GB" sz="1800" dirty="0"/>
              <a:t> </a:t>
            </a:r>
            <a:r>
              <a:rPr lang="en-GB" sz="1800" b="1" dirty="0"/>
              <a:t>Worries about social disintegration</a:t>
            </a:r>
            <a:r>
              <a:rPr lang="en-GB" sz="1800" dirty="0"/>
              <a:t> </a:t>
            </a:r>
            <a:r>
              <a:rPr lang="en-GB" sz="1800" dirty="0">
                <a:sym typeface="Wingdings" panose="05000000000000000000" pitchFamily="2" charset="2"/>
              </a:rPr>
              <a:t> B</a:t>
            </a:r>
            <a:r>
              <a:rPr lang="en-GB" sz="1800" dirty="0"/>
              <a:t>roadly-felt need for a new view of man that was geared to ground-breaking </a:t>
            </a:r>
            <a:r>
              <a:rPr lang="en-GB" sz="1800" dirty="0" err="1"/>
              <a:t>sociopolitical</a:t>
            </a:r>
            <a:r>
              <a:rPr lang="en-GB" sz="1800" dirty="0"/>
              <a:t> change and could include differences between individuals and groups, while simultaneously establish an </a:t>
            </a:r>
            <a:r>
              <a:rPr lang="en-GB" sz="1800" b="1" dirty="0"/>
              <a:t>objective and neutral standard</a:t>
            </a:r>
            <a:r>
              <a:rPr lang="en-GB" sz="1800" dirty="0"/>
              <a:t> for modern individual and social life </a:t>
            </a:r>
            <a:r>
              <a:rPr lang="en-GB" sz="1800" dirty="0">
                <a:sym typeface="Wingdings" panose="05000000000000000000" pitchFamily="2" charset="2"/>
              </a:rPr>
              <a:t> </a:t>
            </a:r>
            <a:r>
              <a:rPr lang="nl-NL" sz="1800" dirty="0" err="1">
                <a:sym typeface="Wingdings" panose="05000000000000000000" pitchFamily="2" charset="2"/>
              </a:rPr>
              <a:t>Balancing</a:t>
            </a:r>
            <a:r>
              <a:rPr lang="nl-NL" sz="1800" dirty="0">
                <a:sym typeface="Wingdings" panose="05000000000000000000" pitchFamily="2" charset="2"/>
              </a:rPr>
              <a:t> </a:t>
            </a:r>
            <a:r>
              <a:rPr lang="nl-NL" sz="1800" dirty="0" err="1">
                <a:sym typeface="Wingdings" panose="05000000000000000000" pitchFamily="2" charset="2"/>
              </a:rPr>
              <a:t>the</a:t>
            </a:r>
            <a:r>
              <a:rPr lang="nl-NL" sz="1800" dirty="0">
                <a:sym typeface="Wingdings" panose="05000000000000000000" pitchFamily="2" charset="2"/>
              </a:rPr>
              <a:t> </a:t>
            </a:r>
            <a:r>
              <a:rPr lang="nl-NL" sz="1800" dirty="0" err="1">
                <a:sym typeface="Wingdings" panose="05000000000000000000" pitchFamily="2" charset="2"/>
              </a:rPr>
              <a:t>instability</a:t>
            </a:r>
            <a:r>
              <a:rPr lang="nl-NL" sz="1800" dirty="0">
                <a:sym typeface="Wingdings" panose="05000000000000000000" pitchFamily="2" charset="2"/>
              </a:rPr>
              <a:t> of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discord</a:t>
            </a:r>
            <a:r>
              <a:rPr lang="nl-NL" sz="1800" dirty="0">
                <a:sym typeface="Wingdings" panose="05000000000000000000" pitchFamily="2" charset="2"/>
              </a:rPr>
              <a:t> in </a:t>
            </a:r>
            <a:r>
              <a:rPr lang="nl-NL" sz="1800" dirty="0" err="1">
                <a:sym typeface="Wingdings" panose="05000000000000000000" pitchFamily="2" charset="2"/>
              </a:rPr>
              <a:t>politics</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democracy</a:t>
            </a:r>
            <a:r>
              <a:rPr lang="nl-NL" sz="1800" dirty="0">
                <a:sym typeface="Wingdings" panose="05000000000000000000" pitchFamily="2" charset="2"/>
              </a:rPr>
              <a:t> </a:t>
            </a:r>
            <a:r>
              <a:rPr lang="nl-NL" sz="1800" dirty="0" err="1">
                <a:sym typeface="Wingdings" panose="05000000000000000000" pitchFamily="2" charset="2"/>
              </a:rPr>
              <a:t>by</a:t>
            </a:r>
            <a:r>
              <a:rPr lang="nl-NL" sz="1800" dirty="0">
                <a:sym typeface="Wingdings" panose="05000000000000000000" pitchFamily="2" charset="2"/>
              </a:rPr>
              <a:t> </a:t>
            </a:r>
            <a:r>
              <a:rPr lang="nl-NL" sz="1800" dirty="0" err="1">
                <a:sym typeface="Wingdings" panose="05000000000000000000" pitchFamily="2" charset="2"/>
              </a:rPr>
              <a:t>firm</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unbiased</a:t>
            </a:r>
            <a:r>
              <a:rPr lang="nl-NL" sz="1800" dirty="0">
                <a:sym typeface="Wingdings" panose="05000000000000000000" pitchFamily="2" charset="2"/>
              </a:rPr>
              <a:t> </a:t>
            </a:r>
            <a:r>
              <a:rPr lang="nl-NL" sz="1800" dirty="0" err="1">
                <a:sym typeface="Wingdings" panose="05000000000000000000" pitchFamily="2" charset="2"/>
              </a:rPr>
              <a:t>scientific</a:t>
            </a:r>
            <a:r>
              <a:rPr lang="nl-NL" sz="1800" dirty="0">
                <a:sym typeface="Wingdings" panose="05000000000000000000" pitchFamily="2" charset="2"/>
              </a:rPr>
              <a:t> expertise.</a:t>
            </a:r>
            <a:r>
              <a:rPr lang="nl-NL" sz="1800" dirty="0"/>
              <a:t> </a:t>
            </a:r>
          </a:p>
          <a:p>
            <a:pPr marL="0" indent="0">
              <a:buNone/>
            </a:pPr>
            <a:endParaRPr lang="en-GB" dirty="0"/>
          </a:p>
          <a:p>
            <a:pPr marL="0" indent="0">
              <a:buNone/>
            </a:pPr>
            <a:endParaRPr lang="nl-NL" dirty="0"/>
          </a:p>
        </p:txBody>
      </p:sp>
    </p:spTree>
    <p:extLst>
      <p:ext uri="{BB962C8B-B14F-4D97-AF65-F5344CB8AC3E}">
        <p14:creationId xmlns:p14="http://schemas.microsoft.com/office/powerpoint/2010/main" val="214828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The human </a:t>
            </a:r>
            <a:r>
              <a:rPr lang="nl-NL" b="1" dirty="0" err="1"/>
              <a:t>sciences</a:t>
            </a:r>
            <a:r>
              <a:rPr lang="nl-NL" b="1" dirty="0"/>
              <a:t> in Britain: </a:t>
            </a:r>
            <a:br>
              <a:rPr lang="nl-NL" b="1" dirty="0"/>
            </a:br>
            <a:r>
              <a:rPr lang="nl-NL" b="1" dirty="0"/>
              <a:t>The Industrial </a:t>
            </a:r>
            <a:r>
              <a:rPr lang="nl-NL" b="1" dirty="0" err="1"/>
              <a:t>Revolution</a:t>
            </a:r>
            <a:endParaRPr lang="nl-NL" b="1" dirty="0"/>
          </a:p>
        </p:txBody>
      </p:sp>
      <p:sp>
        <p:nvSpPr>
          <p:cNvPr id="3" name="Content Placeholder 2"/>
          <p:cNvSpPr>
            <a:spLocks noGrp="1"/>
          </p:cNvSpPr>
          <p:nvPr>
            <p:ph idx="1"/>
          </p:nvPr>
        </p:nvSpPr>
        <p:spPr/>
        <p:txBody>
          <a:bodyPr>
            <a:noAutofit/>
          </a:bodyPr>
          <a:lstStyle/>
          <a:p>
            <a:pPr marL="0" indent="0">
              <a:buNone/>
            </a:pPr>
            <a:r>
              <a:rPr lang="nl-NL" sz="2000" dirty="0" err="1"/>
              <a:t>Social-economic</a:t>
            </a:r>
            <a:r>
              <a:rPr lang="nl-NL" sz="2000" dirty="0"/>
              <a:t> </a:t>
            </a:r>
            <a:r>
              <a:rPr lang="nl-NL" sz="2000" dirty="0" err="1"/>
              <a:t>modernisation</a:t>
            </a:r>
            <a:r>
              <a:rPr lang="nl-NL" sz="2000" dirty="0"/>
              <a:t>: the </a:t>
            </a:r>
            <a:r>
              <a:rPr lang="nl-NL" sz="2000" dirty="0" err="1"/>
              <a:t>need</a:t>
            </a:r>
            <a:r>
              <a:rPr lang="nl-NL" sz="2000" dirty="0"/>
              <a:t> </a:t>
            </a:r>
            <a:r>
              <a:rPr lang="nl-NL" sz="2000" dirty="0" err="1"/>
              <a:t>for</a:t>
            </a:r>
            <a:r>
              <a:rPr lang="nl-NL" sz="2000" dirty="0"/>
              <a:t> </a:t>
            </a:r>
            <a:r>
              <a:rPr lang="nl-NL" sz="2000" dirty="0" err="1"/>
              <a:t>social</a:t>
            </a:r>
            <a:r>
              <a:rPr lang="nl-NL" sz="2000" dirty="0"/>
              <a:t> reform </a:t>
            </a:r>
            <a:r>
              <a:rPr lang="nl-NL" sz="2000" dirty="0" err="1"/>
              <a:t>geared</a:t>
            </a:r>
            <a:r>
              <a:rPr lang="nl-NL" sz="2000" dirty="0"/>
              <a:t> </a:t>
            </a:r>
            <a:r>
              <a:rPr lang="nl-NL" sz="2000" dirty="0" err="1"/>
              <a:t>to</a:t>
            </a:r>
            <a:r>
              <a:rPr lang="nl-NL" sz="2000" dirty="0"/>
              <a:t> a </a:t>
            </a:r>
            <a:r>
              <a:rPr lang="nl-NL" sz="2000" b="1" dirty="0" err="1"/>
              <a:t>rational</a:t>
            </a:r>
            <a:r>
              <a:rPr lang="nl-NL" sz="2000" b="1" dirty="0"/>
              <a:t> and </a:t>
            </a:r>
            <a:r>
              <a:rPr lang="nl-NL" sz="2000" b="1" dirty="0" err="1"/>
              <a:t>efficient</a:t>
            </a:r>
            <a:r>
              <a:rPr lang="nl-NL" sz="2000" b="1" dirty="0"/>
              <a:t> </a:t>
            </a:r>
            <a:r>
              <a:rPr lang="nl-NL" sz="2000" b="1" dirty="0" err="1"/>
              <a:t>organisation</a:t>
            </a:r>
            <a:r>
              <a:rPr lang="nl-NL" sz="2000" b="1" dirty="0"/>
              <a:t> of </a:t>
            </a:r>
            <a:r>
              <a:rPr lang="nl-NL" sz="2000" b="1" dirty="0" err="1"/>
              <a:t>industrial</a:t>
            </a:r>
            <a:r>
              <a:rPr lang="nl-NL" sz="2000" b="1" dirty="0"/>
              <a:t> society</a:t>
            </a:r>
            <a:r>
              <a:rPr lang="nl-NL" sz="2000" dirty="0"/>
              <a:t> </a:t>
            </a:r>
            <a:r>
              <a:rPr lang="nl-NL" sz="2000" dirty="0">
                <a:sym typeface="Wingdings" panose="05000000000000000000" pitchFamily="2" charset="2"/>
              </a:rPr>
              <a:t> </a:t>
            </a:r>
            <a:r>
              <a:rPr lang="nl-NL" sz="2000" dirty="0" err="1">
                <a:sym typeface="Wingdings" panose="05000000000000000000" pitchFamily="2" charset="2"/>
              </a:rPr>
              <a:t>emphasis</a:t>
            </a:r>
            <a:r>
              <a:rPr lang="nl-NL" sz="2000" dirty="0">
                <a:sym typeface="Wingdings" panose="05000000000000000000" pitchFamily="2" charset="2"/>
              </a:rPr>
              <a:t> on </a:t>
            </a:r>
            <a:r>
              <a:rPr lang="nl-NL" sz="2000" dirty="0" err="1">
                <a:sym typeface="Wingdings" panose="05000000000000000000" pitchFamily="2" charset="2"/>
              </a:rPr>
              <a:t>productivity</a:t>
            </a:r>
            <a:r>
              <a:rPr lang="nl-NL" sz="2000" dirty="0">
                <a:sym typeface="Wingdings" panose="05000000000000000000" pitchFamily="2" charset="2"/>
              </a:rPr>
              <a:t> </a:t>
            </a:r>
            <a:r>
              <a:rPr lang="nl-NL" sz="2000" dirty="0" err="1">
                <a:sym typeface="Wingdings" panose="05000000000000000000" pitchFamily="2" charset="2"/>
              </a:rPr>
              <a:t>and</a:t>
            </a:r>
            <a:r>
              <a:rPr lang="nl-NL" sz="2000" dirty="0">
                <a:sym typeface="Wingdings" panose="05000000000000000000" pitchFamily="2" charset="2"/>
              </a:rPr>
              <a:t> </a:t>
            </a:r>
            <a:r>
              <a:rPr lang="nl-NL" sz="2000" dirty="0" err="1">
                <a:sym typeface="Wingdings" panose="05000000000000000000" pitchFamily="2" charset="2"/>
              </a:rPr>
              <a:t>utility</a:t>
            </a:r>
            <a:r>
              <a:rPr lang="nl-NL" sz="2000" dirty="0"/>
              <a:t>.</a:t>
            </a:r>
          </a:p>
          <a:p>
            <a:pPr marL="0" indent="0">
              <a:buNone/>
            </a:pPr>
            <a:endParaRPr lang="nl-NL" sz="2000" dirty="0"/>
          </a:p>
          <a:p>
            <a:pPr marL="0" indent="0">
              <a:buNone/>
            </a:pPr>
            <a:r>
              <a:rPr lang="nl-NL" sz="2000" b="1" dirty="0"/>
              <a:t>Jeremy </a:t>
            </a:r>
            <a:r>
              <a:rPr lang="nl-NL" sz="2000" b="1" dirty="0" err="1"/>
              <a:t>Bentham</a:t>
            </a:r>
            <a:r>
              <a:rPr lang="nl-NL" sz="2000" b="1" dirty="0"/>
              <a:t> </a:t>
            </a:r>
            <a:r>
              <a:rPr lang="nl-NL" sz="2000" b="1" dirty="0" err="1"/>
              <a:t>and</a:t>
            </a:r>
            <a:r>
              <a:rPr lang="nl-NL" sz="2000" b="1" dirty="0"/>
              <a:t> ‘</a:t>
            </a:r>
            <a:r>
              <a:rPr lang="nl-NL" sz="2000" b="1" dirty="0" err="1"/>
              <a:t>Philosophical</a:t>
            </a:r>
            <a:r>
              <a:rPr lang="nl-NL" sz="2000" b="1" dirty="0"/>
              <a:t> </a:t>
            </a:r>
            <a:r>
              <a:rPr lang="nl-NL" sz="2000" b="1" dirty="0" err="1"/>
              <a:t>Radicals</a:t>
            </a:r>
            <a:r>
              <a:rPr lang="nl-NL" sz="2000" b="1" dirty="0"/>
              <a:t>’</a:t>
            </a:r>
            <a:r>
              <a:rPr lang="nl-NL" sz="2000" dirty="0"/>
              <a:t> (James/John Stuart Mill, Ricardo, Chadwick): reform of society on the basis of </a:t>
            </a:r>
            <a:r>
              <a:rPr lang="nl-NL" sz="2000" dirty="0" err="1"/>
              <a:t>scientific</a:t>
            </a:r>
            <a:r>
              <a:rPr lang="nl-NL" sz="2000" dirty="0"/>
              <a:t> </a:t>
            </a:r>
            <a:r>
              <a:rPr lang="nl-NL" sz="2000" dirty="0" err="1"/>
              <a:t>knowledge</a:t>
            </a:r>
            <a:r>
              <a:rPr lang="nl-NL" sz="2000" dirty="0"/>
              <a:t> </a:t>
            </a:r>
            <a:r>
              <a:rPr lang="nl-NL" sz="2000" dirty="0" err="1"/>
              <a:t>about</a:t>
            </a:r>
            <a:r>
              <a:rPr lang="nl-NL" sz="2000" dirty="0"/>
              <a:t> man </a:t>
            </a:r>
            <a:r>
              <a:rPr lang="nl-NL" sz="2000" dirty="0" err="1"/>
              <a:t>and</a:t>
            </a:r>
            <a:r>
              <a:rPr lang="nl-NL" sz="2000" dirty="0"/>
              <a:t> society, </a:t>
            </a:r>
            <a:r>
              <a:rPr lang="nl-NL" sz="2000" dirty="0" err="1"/>
              <a:t>and</a:t>
            </a:r>
            <a:r>
              <a:rPr lang="nl-NL" sz="2000" dirty="0"/>
              <a:t> </a:t>
            </a:r>
            <a:r>
              <a:rPr lang="nl-NL" sz="2000" dirty="0" err="1"/>
              <a:t>inspired</a:t>
            </a:r>
            <a:r>
              <a:rPr lang="nl-NL" sz="2000" dirty="0"/>
              <a:t> </a:t>
            </a:r>
            <a:r>
              <a:rPr lang="nl-NL" sz="2000" dirty="0" err="1"/>
              <a:t>by</a:t>
            </a:r>
            <a:r>
              <a:rPr lang="nl-NL" sz="2000" dirty="0"/>
              <a:t> </a:t>
            </a:r>
            <a:r>
              <a:rPr lang="nl-NL" sz="2000" dirty="0" err="1"/>
              <a:t>an</a:t>
            </a:r>
            <a:r>
              <a:rPr lang="nl-NL" sz="2000" dirty="0"/>
              <a:t> </a:t>
            </a:r>
            <a:r>
              <a:rPr lang="nl-NL" sz="2000" dirty="0" err="1"/>
              <a:t>empiricist</a:t>
            </a:r>
            <a:r>
              <a:rPr lang="nl-NL" sz="2000" dirty="0"/>
              <a:t>-sensualist view of man </a:t>
            </a:r>
            <a:r>
              <a:rPr lang="nl-NL" sz="2000" dirty="0">
                <a:sym typeface="Wingdings" panose="05000000000000000000" pitchFamily="2" charset="2"/>
              </a:rPr>
              <a:t> Strong b</a:t>
            </a:r>
            <a:r>
              <a:rPr lang="en-GB" sz="2000" dirty="0" err="1"/>
              <a:t>elief</a:t>
            </a:r>
            <a:r>
              <a:rPr lang="en-GB" sz="2000" dirty="0"/>
              <a:t> in the malleability of man: m</a:t>
            </a:r>
            <a:r>
              <a:rPr lang="nl-NL" sz="2000" dirty="0" err="1">
                <a:sym typeface="Wingdings" panose="05000000000000000000" pitchFamily="2" charset="2"/>
              </a:rPr>
              <a:t>an</a:t>
            </a:r>
            <a:r>
              <a:rPr lang="nl-NL" sz="2000" dirty="0">
                <a:sym typeface="Wingdings" panose="05000000000000000000" pitchFamily="2" charset="2"/>
              </a:rPr>
              <a:t> </a:t>
            </a:r>
            <a:r>
              <a:rPr lang="nl-NL" sz="2000" dirty="0" err="1">
                <a:sym typeface="Wingdings" panose="05000000000000000000" pitchFamily="2" charset="2"/>
              </a:rPr>
              <a:t>should</a:t>
            </a:r>
            <a:r>
              <a:rPr lang="nl-NL" sz="2000" dirty="0">
                <a:sym typeface="Wingdings" panose="05000000000000000000" pitchFamily="2" charset="2"/>
              </a:rPr>
              <a:t> </a:t>
            </a:r>
            <a:r>
              <a:rPr lang="nl-NL" sz="2000" dirty="0" err="1">
                <a:sym typeface="Wingdings" panose="05000000000000000000" pitchFamily="2" charset="2"/>
              </a:rPr>
              <a:t>be</a:t>
            </a:r>
            <a:r>
              <a:rPr lang="nl-NL" sz="2000" dirty="0">
                <a:sym typeface="Wingdings" panose="05000000000000000000" pitchFamily="2" charset="2"/>
              </a:rPr>
              <a:t> </a:t>
            </a:r>
            <a:r>
              <a:rPr lang="nl-NL" sz="2000" dirty="0" err="1">
                <a:sym typeface="Wingdings" panose="05000000000000000000" pitchFamily="2" charset="2"/>
              </a:rPr>
              <a:t>shaped</a:t>
            </a:r>
            <a:r>
              <a:rPr lang="nl-NL" sz="2000" dirty="0">
                <a:sym typeface="Wingdings" panose="05000000000000000000" pitchFamily="2" charset="2"/>
              </a:rPr>
              <a:t> </a:t>
            </a:r>
            <a:r>
              <a:rPr lang="nl-NL" sz="2000" dirty="0" err="1">
                <a:sym typeface="Wingdings" panose="05000000000000000000" pitchFamily="2" charset="2"/>
              </a:rPr>
              <a:t>and</a:t>
            </a:r>
            <a:r>
              <a:rPr lang="nl-NL" sz="2000" dirty="0">
                <a:sym typeface="Wingdings" panose="05000000000000000000" pitchFamily="2" charset="2"/>
              </a:rPr>
              <a:t> </a:t>
            </a:r>
            <a:r>
              <a:rPr lang="nl-NL" sz="2000" dirty="0" err="1">
                <a:sym typeface="Wingdings" panose="05000000000000000000" pitchFamily="2" charset="2"/>
              </a:rPr>
              <a:t>improved</a:t>
            </a:r>
            <a:r>
              <a:rPr lang="nl-NL" sz="2000" dirty="0">
                <a:sym typeface="Wingdings" panose="05000000000000000000" pitchFamily="2" charset="2"/>
              </a:rPr>
              <a:t> on the basis of </a:t>
            </a:r>
            <a:r>
              <a:rPr lang="nl-NL" sz="2000" dirty="0" err="1">
                <a:sym typeface="Wingdings" panose="05000000000000000000" pitchFamily="2" charset="2"/>
              </a:rPr>
              <a:t>education</a:t>
            </a:r>
            <a:r>
              <a:rPr lang="nl-NL" sz="2000" dirty="0">
                <a:sym typeface="Wingdings" panose="05000000000000000000" pitchFamily="2" charset="2"/>
              </a:rPr>
              <a:t>, </a:t>
            </a:r>
            <a:r>
              <a:rPr lang="nl-NL" sz="2000" dirty="0" err="1">
                <a:sym typeface="Wingdings" panose="05000000000000000000" pitchFamily="2" charset="2"/>
              </a:rPr>
              <a:t>legislation</a:t>
            </a:r>
            <a:r>
              <a:rPr lang="nl-NL" sz="2000" dirty="0">
                <a:sym typeface="Wingdings" panose="05000000000000000000" pitchFamily="2" charset="2"/>
              </a:rPr>
              <a:t>, the </a:t>
            </a:r>
            <a:r>
              <a:rPr lang="nl-NL" sz="2000" dirty="0" err="1">
                <a:sym typeface="Wingdings" panose="05000000000000000000" pitchFamily="2" charset="2"/>
              </a:rPr>
              <a:t>organisation</a:t>
            </a:r>
            <a:r>
              <a:rPr lang="nl-NL" sz="2000" dirty="0">
                <a:sym typeface="Wingdings" panose="05000000000000000000" pitchFamily="2" charset="2"/>
              </a:rPr>
              <a:t> of the environment, </a:t>
            </a:r>
            <a:r>
              <a:rPr lang="nl-NL" sz="2000" dirty="0" err="1">
                <a:sym typeface="Wingdings" panose="05000000000000000000" pitchFamily="2" charset="2"/>
              </a:rPr>
              <a:t>social-scientific</a:t>
            </a:r>
            <a:r>
              <a:rPr lang="nl-NL" sz="2000" dirty="0">
                <a:sym typeface="Wingdings" panose="05000000000000000000" pitchFamily="2" charset="2"/>
              </a:rPr>
              <a:t> </a:t>
            </a:r>
            <a:r>
              <a:rPr lang="nl-NL" sz="2000" dirty="0" err="1">
                <a:sym typeface="Wingdings" panose="05000000000000000000" pitchFamily="2" charset="2"/>
              </a:rPr>
              <a:t>knowledge</a:t>
            </a:r>
            <a:r>
              <a:rPr lang="nl-NL" sz="2000" dirty="0">
                <a:sym typeface="Wingdings" panose="05000000000000000000" pitchFamily="2" charset="2"/>
              </a:rPr>
              <a:t> (</a:t>
            </a:r>
            <a:r>
              <a:rPr lang="nl-NL" sz="2000" dirty="0" err="1">
                <a:sym typeface="Wingdings" panose="05000000000000000000" pitchFamily="2" charset="2"/>
              </a:rPr>
              <a:t>statistical</a:t>
            </a:r>
            <a:r>
              <a:rPr lang="nl-NL" sz="2000" dirty="0">
                <a:sym typeface="Wingdings" panose="05000000000000000000" pitchFamily="2" charset="2"/>
              </a:rPr>
              <a:t> </a:t>
            </a:r>
            <a:r>
              <a:rPr lang="nl-NL" sz="2000" dirty="0" err="1">
                <a:sym typeface="Wingdings" panose="05000000000000000000" pitchFamily="2" charset="2"/>
              </a:rPr>
              <a:t>registration</a:t>
            </a:r>
            <a:r>
              <a:rPr lang="nl-NL" sz="2000" dirty="0">
                <a:sym typeface="Wingdings" panose="05000000000000000000" pitchFamily="2" charset="2"/>
              </a:rPr>
              <a:t>: making society transparant) </a:t>
            </a:r>
            <a:r>
              <a:rPr lang="nl-NL" sz="2000" dirty="0" err="1">
                <a:sym typeface="Wingdings" panose="05000000000000000000" pitchFamily="2" charset="2"/>
              </a:rPr>
              <a:t>and</a:t>
            </a:r>
            <a:r>
              <a:rPr lang="nl-NL" sz="2000" dirty="0">
                <a:sym typeface="Wingdings" panose="05000000000000000000" pitchFamily="2" charset="2"/>
              </a:rPr>
              <a:t> </a:t>
            </a:r>
            <a:r>
              <a:rPr lang="nl-NL" sz="2000" dirty="0" err="1">
                <a:sym typeface="Wingdings" panose="05000000000000000000" pitchFamily="2" charset="2"/>
              </a:rPr>
              <a:t>systematic</a:t>
            </a:r>
            <a:r>
              <a:rPr lang="nl-NL" sz="2000" dirty="0">
                <a:sym typeface="Wingdings" panose="05000000000000000000" pitchFamily="2" charset="2"/>
              </a:rPr>
              <a:t> surveillance (</a:t>
            </a:r>
            <a:r>
              <a:rPr lang="nl-NL" sz="2000" dirty="0" err="1">
                <a:sym typeface="Wingdings" panose="05000000000000000000" pitchFamily="2" charset="2"/>
              </a:rPr>
              <a:t>Bentham’s</a:t>
            </a:r>
            <a:r>
              <a:rPr lang="nl-NL" sz="2000" dirty="0">
                <a:sym typeface="Wingdings" panose="05000000000000000000" pitchFamily="2" charset="2"/>
              </a:rPr>
              <a:t> </a:t>
            </a:r>
            <a:r>
              <a:rPr lang="nl-NL" sz="2000" b="1" dirty="0" err="1">
                <a:sym typeface="Wingdings" panose="05000000000000000000" pitchFamily="2" charset="2"/>
              </a:rPr>
              <a:t>panopticon</a:t>
            </a:r>
            <a:r>
              <a:rPr lang="nl-NL" sz="2000" dirty="0">
                <a:sym typeface="Wingdings" panose="05000000000000000000" pitchFamily="2" charset="2"/>
              </a:rPr>
              <a:t>).</a:t>
            </a:r>
          </a:p>
          <a:p>
            <a:pPr marL="0" indent="0">
              <a:buNone/>
            </a:pPr>
            <a:endParaRPr lang="nl-NL" sz="2000" dirty="0">
              <a:sym typeface="Wingdings" panose="05000000000000000000" pitchFamily="2" charset="2"/>
            </a:endParaRPr>
          </a:p>
          <a:p>
            <a:pPr marL="0" indent="0">
              <a:buNone/>
            </a:pPr>
            <a:r>
              <a:rPr lang="nl-NL" sz="2000" dirty="0" err="1"/>
              <a:t>Scientific</a:t>
            </a:r>
            <a:r>
              <a:rPr lang="nl-NL" sz="2000" dirty="0"/>
              <a:t> </a:t>
            </a:r>
            <a:r>
              <a:rPr lang="nl-NL" sz="2000" dirty="0" err="1"/>
              <a:t>knowledge</a:t>
            </a:r>
            <a:r>
              <a:rPr lang="nl-NL" sz="2000" dirty="0"/>
              <a:t> </a:t>
            </a:r>
            <a:r>
              <a:rPr lang="nl-NL" sz="2000" dirty="0" err="1"/>
              <a:t>about</a:t>
            </a:r>
            <a:r>
              <a:rPr lang="nl-NL" sz="2000" dirty="0"/>
              <a:t> man as a </a:t>
            </a:r>
            <a:r>
              <a:rPr lang="nl-NL" sz="2000" dirty="0" err="1"/>
              <a:t>secular</a:t>
            </a:r>
            <a:r>
              <a:rPr lang="nl-NL" sz="2000" dirty="0"/>
              <a:t> </a:t>
            </a:r>
            <a:r>
              <a:rPr lang="nl-NL" sz="2000" dirty="0" err="1"/>
              <a:t>and</a:t>
            </a:r>
            <a:r>
              <a:rPr lang="nl-NL" sz="2000" dirty="0"/>
              <a:t> practical guideline </a:t>
            </a:r>
            <a:r>
              <a:rPr lang="nl-NL" sz="2000" dirty="0" err="1"/>
              <a:t>for</a:t>
            </a:r>
            <a:r>
              <a:rPr lang="nl-NL" sz="2000" dirty="0"/>
              <a:t> </a:t>
            </a:r>
            <a:r>
              <a:rPr lang="nl-NL" sz="2000" dirty="0" err="1"/>
              <a:t>ethics</a:t>
            </a:r>
            <a:r>
              <a:rPr lang="nl-NL" sz="2000" dirty="0"/>
              <a:t> </a:t>
            </a:r>
            <a:r>
              <a:rPr lang="nl-NL" sz="2000" dirty="0" err="1"/>
              <a:t>and</a:t>
            </a:r>
            <a:r>
              <a:rPr lang="nl-NL" sz="2000" dirty="0"/>
              <a:t> </a:t>
            </a:r>
            <a:r>
              <a:rPr lang="nl-NL" sz="2000" dirty="0" err="1"/>
              <a:t>social</a:t>
            </a:r>
            <a:r>
              <a:rPr lang="nl-NL" sz="2000" dirty="0"/>
              <a:t> policy </a:t>
            </a:r>
            <a:r>
              <a:rPr lang="nl-NL" sz="2000" dirty="0">
                <a:sym typeface="Wingdings" panose="05000000000000000000" pitchFamily="2" charset="2"/>
              </a:rPr>
              <a:t> </a:t>
            </a:r>
            <a:r>
              <a:rPr lang="nl-NL" sz="2000" b="1" dirty="0" err="1">
                <a:sym typeface="Wingdings" panose="05000000000000000000" pitchFamily="2" charset="2"/>
              </a:rPr>
              <a:t>Utilitarianism</a:t>
            </a:r>
            <a:r>
              <a:rPr lang="nl-NL" sz="2000" dirty="0">
                <a:sym typeface="Wingdings" panose="05000000000000000000" pitchFamily="2" charset="2"/>
              </a:rPr>
              <a:t>.</a:t>
            </a:r>
          </a:p>
          <a:p>
            <a:pPr marL="0" indent="0">
              <a:buNone/>
            </a:pPr>
            <a:r>
              <a:rPr lang="nl-NL" dirty="0">
                <a:sym typeface="Wingdings" panose="05000000000000000000" pitchFamily="2" charset="2"/>
              </a:rPr>
              <a:t>  </a:t>
            </a:r>
            <a:endParaRPr lang="nl-NL" dirty="0"/>
          </a:p>
        </p:txBody>
      </p:sp>
    </p:spTree>
    <p:extLst>
      <p:ext uri="{BB962C8B-B14F-4D97-AF65-F5344CB8AC3E}">
        <p14:creationId xmlns:p14="http://schemas.microsoft.com/office/powerpoint/2010/main" val="1684937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err="1"/>
              <a:t>Bentham</a:t>
            </a:r>
            <a:r>
              <a:rPr lang="nl-NL" b="1" dirty="0"/>
              <a:t>: </a:t>
            </a:r>
            <a:r>
              <a:rPr lang="nl-NL" b="1" dirty="0" err="1"/>
              <a:t>Utilitarianism</a:t>
            </a:r>
            <a:endParaRPr lang="nl-NL" b="1" dirty="0"/>
          </a:p>
        </p:txBody>
      </p:sp>
      <p:sp>
        <p:nvSpPr>
          <p:cNvPr id="3" name="Content Placeholder 2"/>
          <p:cNvSpPr>
            <a:spLocks noGrp="1"/>
          </p:cNvSpPr>
          <p:nvPr>
            <p:ph idx="1"/>
          </p:nvPr>
        </p:nvSpPr>
        <p:spPr/>
        <p:txBody>
          <a:bodyPr>
            <a:noAutofit/>
          </a:bodyPr>
          <a:lstStyle/>
          <a:p>
            <a:r>
              <a:rPr lang="en-GB" sz="1800" dirty="0"/>
              <a:t>The principal human drive is </a:t>
            </a:r>
            <a:r>
              <a:rPr lang="en-GB" sz="1800" b="1" dirty="0"/>
              <a:t>hedonistic and egoistic</a:t>
            </a:r>
            <a:r>
              <a:rPr lang="en-GB" sz="1800" dirty="0"/>
              <a:t>: the avoidance of pain and discomfort and the striving after pleasure and happiness. </a:t>
            </a:r>
          </a:p>
          <a:p>
            <a:r>
              <a:rPr lang="en-GB" sz="1800" dirty="0"/>
              <a:t>The need to bend the basically hedonistic and egoistic nature of man into a </a:t>
            </a:r>
            <a:r>
              <a:rPr lang="en-GB" sz="1800" b="1" dirty="0"/>
              <a:t>beneficent, social and moral direction</a:t>
            </a:r>
            <a:r>
              <a:rPr lang="en-GB" sz="1800" dirty="0"/>
              <a:t> by establishing not individual but collective happiness as a moral standard </a:t>
            </a:r>
            <a:r>
              <a:rPr lang="en-GB" sz="1800" dirty="0">
                <a:sym typeface="Wingdings" panose="05000000000000000000" pitchFamily="2" charset="2"/>
              </a:rPr>
              <a:t> the principle of </a:t>
            </a:r>
            <a:r>
              <a:rPr lang="en-GB" sz="1800" b="1" dirty="0">
                <a:sym typeface="Wingdings" panose="05000000000000000000" pitchFamily="2" charset="2"/>
              </a:rPr>
              <a:t>‘</a:t>
            </a:r>
            <a:r>
              <a:rPr lang="en-US" sz="1800" b="1" dirty="0"/>
              <a:t>the greatest happiness of the greatest number’</a:t>
            </a:r>
            <a:r>
              <a:rPr lang="en-US" sz="1800" dirty="0"/>
              <a:t> as the measure of right and wrong </a:t>
            </a:r>
            <a:r>
              <a:rPr lang="en-US" sz="1800" dirty="0">
                <a:sym typeface="Wingdings" panose="05000000000000000000" pitchFamily="2" charset="2"/>
              </a:rPr>
              <a:t> </a:t>
            </a:r>
            <a:r>
              <a:rPr lang="en-US" sz="1800" dirty="0"/>
              <a:t>the moral quality of an human act depends on the amount of happiness which it adds to the total amount of happiness </a:t>
            </a:r>
            <a:r>
              <a:rPr lang="en-US" sz="1800" dirty="0">
                <a:sym typeface="Wingdings" panose="05000000000000000000" pitchFamily="2" charset="2"/>
              </a:rPr>
              <a:t> </a:t>
            </a:r>
            <a:r>
              <a:rPr lang="en-US" sz="1800" dirty="0"/>
              <a:t>individual self-interest and the common good harmonized; the promotion of the public interest would eventually benefit all individuals. </a:t>
            </a:r>
          </a:p>
          <a:p>
            <a:pPr>
              <a:spcBef>
                <a:spcPts val="0"/>
              </a:spcBef>
            </a:pPr>
            <a:r>
              <a:rPr lang="en-US" sz="1800" dirty="0"/>
              <a:t>Realizing </a:t>
            </a:r>
            <a:r>
              <a:rPr lang="en-GB" sz="1800" dirty="0"/>
              <a:t>the greatest happiness of the greatest number on the basis of Bentham’s </a:t>
            </a:r>
            <a:r>
              <a:rPr lang="en-GB" sz="1800" b="1" dirty="0"/>
              <a:t>‘hedonistic calculus’</a:t>
            </a:r>
            <a:r>
              <a:rPr lang="en-GB" sz="1800" dirty="0"/>
              <a:t> </a:t>
            </a:r>
            <a:r>
              <a:rPr lang="en-GB" sz="1800" dirty="0">
                <a:sym typeface="Wingdings" panose="05000000000000000000" pitchFamily="2" charset="2"/>
              </a:rPr>
              <a:t> efficient </a:t>
            </a:r>
            <a:r>
              <a:rPr lang="en-GB" sz="1800" dirty="0"/>
              <a:t>utility, a rational measure for right and wrong, as the dominant moral principle in social engineering and planning. </a:t>
            </a:r>
          </a:p>
          <a:p>
            <a:pPr>
              <a:spcBef>
                <a:spcPts val="0"/>
              </a:spcBef>
            </a:pPr>
            <a:r>
              <a:rPr lang="en-GB" sz="1800" b="1" dirty="0"/>
              <a:t>Reform-proposals</a:t>
            </a:r>
            <a:r>
              <a:rPr lang="en-GB" sz="1800" dirty="0"/>
              <a:t> in the field of law, health and disease, social policy, poverty relief, education and the fight against crime </a:t>
            </a:r>
            <a:r>
              <a:rPr lang="en-GB" sz="1800" dirty="0">
                <a:sym typeface="Wingdings" panose="05000000000000000000" pitchFamily="2" charset="2"/>
              </a:rPr>
              <a:t> </a:t>
            </a:r>
            <a:r>
              <a:rPr lang="en-GB" sz="1800" b="1" dirty="0"/>
              <a:t>Social technologies </a:t>
            </a:r>
            <a:r>
              <a:rPr lang="en-GB" sz="1800" dirty="0"/>
              <a:t>in order to make society transparent and </a:t>
            </a:r>
            <a:r>
              <a:rPr lang="en-GB" sz="1800" dirty="0" err="1"/>
              <a:t>surveyable</a:t>
            </a:r>
            <a:r>
              <a:rPr lang="en-GB" sz="1800" dirty="0"/>
              <a:t>: </a:t>
            </a:r>
          </a:p>
          <a:p>
            <a:pPr lvl="1">
              <a:spcBef>
                <a:spcPts val="0"/>
              </a:spcBef>
              <a:buFont typeface="Wingdings"/>
              <a:buChar char="à"/>
            </a:pPr>
            <a:r>
              <a:rPr lang="en-GB" sz="1800" dirty="0"/>
              <a:t>Statistical registration of the population and the economy; </a:t>
            </a:r>
          </a:p>
          <a:p>
            <a:pPr lvl="1">
              <a:spcBef>
                <a:spcPts val="0"/>
              </a:spcBef>
              <a:buFont typeface="Wingdings"/>
              <a:buChar char="à"/>
            </a:pPr>
            <a:r>
              <a:rPr lang="en-GB" sz="1800" dirty="0"/>
              <a:t>The </a:t>
            </a:r>
            <a:r>
              <a:rPr lang="en-GB" sz="1800" i="1" dirty="0" err="1"/>
              <a:t>Panopticon</a:t>
            </a:r>
            <a:r>
              <a:rPr lang="en-GB" sz="1800" i="1" dirty="0"/>
              <a:t>.</a:t>
            </a:r>
            <a:endParaRPr lang="nl-NL" sz="1800" dirty="0"/>
          </a:p>
          <a:p>
            <a:pPr>
              <a:spcBef>
                <a:spcPts val="0"/>
              </a:spcBef>
            </a:pPr>
            <a:endParaRPr lang="nl-NL" dirty="0"/>
          </a:p>
        </p:txBody>
      </p:sp>
    </p:spTree>
    <p:extLst>
      <p:ext uri="{BB962C8B-B14F-4D97-AF65-F5344CB8AC3E}">
        <p14:creationId xmlns:p14="http://schemas.microsoft.com/office/powerpoint/2010/main" val="1973057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rmAutofit/>
          </a:bodyPr>
          <a:lstStyle/>
          <a:p>
            <a:r>
              <a:rPr lang="nl-NL" sz="3600" b="1" dirty="0" err="1"/>
              <a:t>Bentham’s</a:t>
            </a:r>
            <a:r>
              <a:rPr lang="nl-NL" sz="3600" b="1" dirty="0"/>
              <a:t> </a:t>
            </a:r>
            <a:r>
              <a:rPr lang="nl-NL" sz="3600" b="1" dirty="0" err="1"/>
              <a:t>panopticon</a:t>
            </a:r>
            <a:endParaRPr lang="nl-NL" sz="3600" b="1" dirty="0"/>
          </a:p>
        </p:txBody>
      </p:sp>
      <p:sp>
        <p:nvSpPr>
          <p:cNvPr id="3" name="Content Placeholder 2"/>
          <p:cNvSpPr>
            <a:spLocks noGrp="1"/>
          </p:cNvSpPr>
          <p:nvPr>
            <p:ph idx="1"/>
          </p:nvPr>
        </p:nvSpPr>
        <p:spPr>
          <a:xfrm>
            <a:off x="323528" y="836712"/>
            <a:ext cx="8229600" cy="4525963"/>
          </a:xfrm>
        </p:spPr>
        <p:txBody>
          <a:bodyPr>
            <a:noAutofit/>
          </a:bodyPr>
          <a:lstStyle/>
          <a:p>
            <a:pPr marL="0" indent="0">
              <a:buNone/>
            </a:pPr>
            <a:r>
              <a:rPr lang="en-GB" sz="2000" dirty="0"/>
              <a:t>Architectural model for prisons, poor houses, work houses, factories, mental asylums, hospitals, schools and the army.</a:t>
            </a:r>
          </a:p>
          <a:p>
            <a:pPr>
              <a:buFontTx/>
              <a:buChar char="-"/>
            </a:pPr>
            <a:r>
              <a:rPr lang="en-US" sz="2000" b="1" dirty="0"/>
              <a:t>Historical background</a:t>
            </a:r>
            <a:r>
              <a:rPr lang="en-US" sz="2000" dirty="0"/>
              <a:t>: </a:t>
            </a:r>
            <a:r>
              <a:rPr lang="en-GB" sz="2000" dirty="0"/>
              <a:t>increasing </a:t>
            </a:r>
            <a:r>
              <a:rPr lang="en-GB" sz="2000" b="1" dirty="0"/>
              <a:t>institutional segregation</a:t>
            </a:r>
            <a:r>
              <a:rPr lang="en-GB" sz="2000" dirty="0"/>
              <a:t> of groups considered as a nuisance in modern industrial and urban society because they did not meet the requirements of productivity, rationality and efficiency. </a:t>
            </a:r>
          </a:p>
          <a:p>
            <a:pPr>
              <a:buFont typeface="Wingdings"/>
              <a:buChar char="à"/>
            </a:pPr>
            <a:r>
              <a:rPr lang="en-GB" sz="2000" b="1" dirty="0"/>
              <a:t>New institutions</a:t>
            </a:r>
            <a:r>
              <a:rPr lang="en-GB" sz="2000" dirty="0"/>
              <a:t>: poor- and workhouses for the poor, the unemployed and tramps; prisons and reformatories for criminals and vagabonds; asylums for the insane and the handicapped; and hospitals for the ill. </a:t>
            </a:r>
          </a:p>
          <a:p>
            <a:pPr>
              <a:buFont typeface="Wingdings"/>
              <a:buChar char="à"/>
            </a:pPr>
            <a:r>
              <a:rPr lang="en-GB" sz="2000" b="1" dirty="0"/>
              <a:t>Objective</a:t>
            </a:r>
            <a:r>
              <a:rPr lang="en-GB" sz="2000" dirty="0"/>
              <a:t>: re-socialization and bringing back problem groups to reasonableness and productivity through a strictly regulated institutional environment and a regime of </a:t>
            </a:r>
            <a:r>
              <a:rPr lang="en-US" sz="2000" b="1" dirty="0"/>
              <a:t>systematic observation, classification, experimentation, inspection and surveillance for different purposes </a:t>
            </a:r>
            <a:r>
              <a:rPr lang="en-US" sz="2000" dirty="0">
                <a:sym typeface="Wingdings" panose="05000000000000000000" pitchFamily="2" charset="2"/>
              </a:rPr>
              <a:t> </a:t>
            </a:r>
            <a:r>
              <a:rPr lang="en-US" sz="2000" dirty="0"/>
              <a:t>confining suspects, punishing/correcting criminals, guarding/treating the insane, reforming the vicious, employing the idle, treating the sick, preventing the spread of epidemic diseases, educating children, instructing/disciplining laborers and soldiers.</a:t>
            </a:r>
          </a:p>
          <a:p>
            <a:pPr marL="0" indent="0">
              <a:buNone/>
            </a:pPr>
            <a:r>
              <a:rPr lang="en-US" sz="2000" dirty="0">
                <a:sym typeface="Wingdings" panose="05000000000000000000" pitchFamily="2" charset="2"/>
              </a:rPr>
              <a:t>  Ultimate goal: </a:t>
            </a:r>
            <a:r>
              <a:rPr lang="en-US" sz="2000" dirty="0"/>
              <a:t>Internalization of the surveying gaze </a:t>
            </a:r>
            <a:r>
              <a:rPr lang="en-US" sz="2000" dirty="0">
                <a:sym typeface="Wingdings" panose="05000000000000000000" pitchFamily="2" charset="2"/>
              </a:rPr>
              <a:t> </a:t>
            </a:r>
            <a:r>
              <a:rPr lang="en-US" sz="2000" b="1" dirty="0">
                <a:sym typeface="Wingdings" panose="05000000000000000000" pitchFamily="2" charset="2"/>
              </a:rPr>
              <a:t>self-</a:t>
            </a:r>
            <a:r>
              <a:rPr lang="en-US" sz="2000" b="1" dirty="0"/>
              <a:t>regulation</a:t>
            </a:r>
            <a:r>
              <a:rPr lang="en-US" sz="2000" dirty="0"/>
              <a:t>.</a:t>
            </a:r>
            <a:endParaRPr lang="nl-NL" sz="2000" dirty="0"/>
          </a:p>
          <a:p>
            <a:pPr marL="0" indent="0">
              <a:buNone/>
            </a:pPr>
            <a:endParaRPr lang="en-US" sz="1800" b="1" dirty="0"/>
          </a:p>
          <a:p>
            <a:pPr marL="0" indent="0">
              <a:buNone/>
            </a:pPr>
            <a:endParaRPr lang="en-GB" sz="1600" b="1"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26788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Reciprocal</a:t>
            </a:r>
            <a:r>
              <a:rPr lang="nl-NL" b="1" dirty="0"/>
              <a:t> </a:t>
            </a:r>
            <a:r>
              <a:rPr lang="nl-NL" b="1" dirty="0" err="1"/>
              <a:t>relation</a:t>
            </a:r>
            <a:r>
              <a:rPr lang="nl-NL" b="1" dirty="0"/>
              <a:t> </a:t>
            </a:r>
            <a:r>
              <a:rPr lang="nl-NL" b="1" dirty="0" err="1"/>
              <a:t>between</a:t>
            </a:r>
            <a:r>
              <a:rPr lang="nl-NL" b="1" dirty="0"/>
              <a:t> </a:t>
            </a:r>
            <a:br>
              <a:rPr lang="nl-NL" b="1" dirty="0"/>
            </a:br>
            <a:r>
              <a:rPr lang="nl-NL" b="1" dirty="0"/>
              <a:t>human </a:t>
            </a:r>
            <a:r>
              <a:rPr lang="nl-NL" b="1" dirty="0" err="1"/>
              <a:t>sciences</a:t>
            </a:r>
            <a:r>
              <a:rPr lang="nl-NL" b="1" dirty="0"/>
              <a:t> </a:t>
            </a:r>
            <a:r>
              <a:rPr lang="nl-NL" b="1" dirty="0" err="1"/>
              <a:t>and</a:t>
            </a:r>
            <a:r>
              <a:rPr lang="nl-NL" b="1" dirty="0"/>
              <a:t> society</a:t>
            </a:r>
          </a:p>
        </p:txBody>
      </p:sp>
      <p:sp>
        <p:nvSpPr>
          <p:cNvPr id="3" name="Content Placeholder 2"/>
          <p:cNvSpPr>
            <a:spLocks noGrp="1"/>
          </p:cNvSpPr>
          <p:nvPr>
            <p:ph idx="1"/>
          </p:nvPr>
        </p:nvSpPr>
        <p:spPr>
          <a:xfrm>
            <a:off x="467544" y="1916832"/>
            <a:ext cx="8229600" cy="4525963"/>
          </a:xfrm>
        </p:spPr>
        <p:txBody>
          <a:bodyPr>
            <a:normAutofit fontScale="92500" lnSpcReduction="10000"/>
          </a:bodyPr>
          <a:lstStyle/>
          <a:p>
            <a:pPr marL="0" indent="0">
              <a:buNone/>
            </a:pPr>
            <a:r>
              <a:rPr lang="en-US" b="1" dirty="0"/>
              <a:t>Contextual factors </a:t>
            </a:r>
            <a:r>
              <a:rPr lang="en-US" b="1" dirty="0">
                <a:sym typeface="Wingdings" panose="05000000000000000000" pitchFamily="2" charset="2"/>
              </a:rPr>
              <a:t> human sciences:</a:t>
            </a:r>
          </a:p>
          <a:p>
            <a:pPr marL="0" indent="0">
              <a:buNone/>
            </a:pPr>
            <a:r>
              <a:rPr lang="en-US" dirty="0"/>
              <a:t>how social relationships, cultural meanings and ideolo­gies have influenced and framed knowledge (questions, theories and methods) of scientists and professionals.</a:t>
            </a:r>
          </a:p>
          <a:p>
            <a:pPr marL="0" indent="0">
              <a:buNone/>
            </a:pPr>
            <a:r>
              <a:rPr lang="en-US" b="1" dirty="0">
                <a:sym typeface="Wingdings" panose="05000000000000000000" pitchFamily="2" charset="2"/>
              </a:rPr>
              <a:t>Human sciences  society:</a:t>
            </a:r>
            <a:endParaRPr lang="nl-NL" b="1" dirty="0"/>
          </a:p>
          <a:p>
            <a:pPr marL="0" indent="0">
              <a:buNone/>
            </a:pPr>
            <a:r>
              <a:rPr lang="en-US" dirty="0"/>
              <a:t>how scientific knowledge and methods were applied in order to intervene in society and thus shaped the experience of individual self and social relations.</a:t>
            </a:r>
          </a:p>
          <a:p>
            <a:endParaRPr lang="nl-NL" dirty="0"/>
          </a:p>
        </p:txBody>
      </p:sp>
    </p:spTree>
    <p:extLst>
      <p:ext uri="{BB962C8B-B14F-4D97-AF65-F5344CB8AC3E}">
        <p14:creationId xmlns:p14="http://schemas.microsoft.com/office/powerpoint/2010/main" val="317109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91264" cy="1517030"/>
          </a:xfrm>
        </p:spPr>
        <p:txBody>
          <a:bodyPr>
            <a:noAutofit/>
          </a:bodyPr>
          <a:lstStyle/>
          <a:p>
            <a:r>
              <a:rPr lang="nl-NL" sz="3600" b="1" dirty="0"/>
              <a:t>3. P</a:t>
            </a:r>
            <a:r>
              <a:rPr lang="en-US" sz="3600" b="1" dirty="0" err="1"/>
              <a:t>ractical</a:t>
            </a:r>
            <a:r>
              <a:rPr lang="en-US" sz="3600" b="1" dirty="0"/>
              <a:t> application of scientific knowledge about man</a:t>
            </a:r>
            <a:endParaRPr lang="nl-NL" sz="3600" b="1" dirty="0"/>
          </a:p>
        </p:txBody>
      </p:sp>
      <p:sp>
        <p:nvSpPr>
          <p:cNvPr id="3" name="Content Placeholder 2"/>
          <p:cNvSpPr>
            <a:spLocks noGrp="1"/>
          </p:cNvSpPr>
          <p:nvPr>
            <p:ph idx="1"/>
          </p:nvPr>
        </p:nvSpPr>
        <p:spPr>
          <a:xfrm>
            <a:off x="395536" y="1268760"/>
            <a:ext cx="8291264" cy="4857403"/>
          </a:xfrm>
        </p:spPr>
        <p:txBody>
          <a:bodyPr>
            <a:noAutofit/>
          </a:bodyPr>
          <a:lstStyle/>
          <a:p>
            <a:r>
              <a:rPr lang="en-US" sz="2800" dirty="0"/>
              <a:t>To what extent and in what way is scientific knowledge of man related to the endeavor to change and enhance human beings? </a:t>
            </a:r>
          </a:p>
          <a:p>
            <a:r>
              <a:rPr lang="en-US" sz="2800" dirty="0"/>
              <a:t>What are the social conditions and implications of the application of knowledge of man? </a:t>
            </a:r>
          </a:p>
          <a:p>
            <a:r>
              <a:rPr lang="en-US" sz="2800" dirty="0"/>
              <a:t>Who applies such knowledge and which perspectives social backgrounds and interests are involved? </a:t>
            </a:r>
          </a:p>
          <a:p>
            <a:r>
              <a:rPr lang="en-US" sz="2800" dirty="0"/>
              <a:t>What are the intended and unintended effects in society? </a:t>
            </a:r>
          </a:p>
          <a:p>
            <a:r>
              <a:rPr lang="en-US" sz="2800" dirty="0"/>
              <a:t>Where do its boundaries lie, in a practical as well as in a political and ethical sense? </a:t>
            </a:r>
            <a:r>
              <a:rPr lang="en-US" sz="2800" dirty="0">
                <a:sym typeface="Wingdings" panose="05000000000000000000" pitchFamily="2" charset="2"/>
              </a:rPr>
              <a:t> </a:t>
            </a:r>
            <a:r>
              <a:rPr lang="en-US" sz="2800" dirty="0"/>
              <a:t>Should what is possible also be permissible? </a:t>
            </a:r>
            <a:endParaRPr lang="nl-NL" sz="2800" dirty="0"/>
          </a:p>
          <a:p>
            <a:endParaRPr lang="nl-NL" dirty="0"/>
          </a:p>
        </p:txBody>
      </p:sp>
    </p:spTree>
    <p:extLst>
      <p:ext uri="{BB962C8B-B14F-4D97-AF65-F5344CB8AC3E}">
        <p14:creationId xmlns:p14="http://schemas.microsoft.com/office/powerpoint/2010/main" val="25747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8229600" cy="1877070"/>
          </a:xfrm>
        </p:spPr>
        <p:txBody>
          <a:bodyPr>
            <a:noAutofit/>
          </a:bodyPr>
          <a:lstStyle/>
          <a:p>
            <a:r>
              <a:rPr lang="en-US" sz="3600" b="1" dirty="0"/>
              <a:t>Sociological and historical perspectives</a:t>
            </a:r>
            <a:endParaRPr lang="nl-NL" sz="3600" b="1" dirty="0"/>
          </a:p>
        </p:txBody>
      </p:sp>
      <p:sp>
        <p:nvSpPr>
          <p:cNvPr id="3" name="Content Placeholder 2"/>
          <p:cNvSpPr>
            <a:spLocks noGrp="1"/>
          </p:cNvSpPr>
          <p:nvPr>
            <p:ph idx="1"/>
          </p:nvPr>
        </p:nvSpPr>
        <p:spPr>
          <a:xfrm>
            <a:off x="457200" y="1196752"/>
            <a:ext cx="8229600" cy="4929411"/>
          </a:xfrm>
        </p:spPr>
        <p:txBody>
          <a:bodyPr>
            <a:noAutofit/>
          </a:bodyPr>
          <a:lstStyle/>
          <a:p>
            <a:pPr lvl="0"/>
            <a:r>
              <a:rPr lang="en-US" sz="2000" b="1" dirty="0"/>
              <a:t>Michel Foucault</a:t>
            </a:r>
            <a:r>
              <a:rPr lang="en-US" sz="2000" dirty="0"/>
              <a:t>: knowledge – discipline/power; normalization, ‘</a:t>
            </a:r>
            <a:r>
              <a:rPr lang="en-US" sz="2000" dirty="0" err="1"/>
              <a:t>biopolitics</a:t>
            </a:r>
            <a:r>
              <a:rPr lang="en-US" sz="2000" dirty="0"/>
              <a:t>’ and ‘</a:t>
            </a:r>
            <a:r>
              <a:rPr lang="en-US" sz="2000" dirty="0" err="1"/>
              <a:t>biopower</a:t>
            </a:r>
            <a:r>
              <a:rPr lang="en-US" sz="2000" dirty="0"/>
              <a:t>’.</a:t>
            </a:r>
            <a:endParaRPr lang="nl-NL" sz="2000" dirty="0"/>
          </a:p>
          <a:p>
            <a:r>
              <a:rPr lang="en-US" sz="2000" b="1" dirty="0" err="1"/>
              <a:t>Civilisation</a:t>
            </a:r>
            <a:r>
              <a:rPr lang="en-US" sz="2000" b="1" dirty="0"/>
              <a:t> theory of Norbert Elias</a:t>
            </a:r>
            <a:r>
              <a:rPr lang="en-US" sz="2000" dirty="0"/>
              <a:t>: relation between changing regimes of social control and changing experiences of the self.</a:t>
            </a:r>
            <a:endParaRPr lang="nl-NL" sz="2000" dirty="0"/>
          </a:p>
          <a:p>
            <a:pPr lvl="0"/>
            <a:r>
              <a:rPr lang="en-US" sz="2000" b="1" dirty="0"/>
              <a:t>Modern risk society </a:t>
            </a:r>
            <a:r>
              <a:rPr lang="en-US" sz="2000" dirty="0"/>
              <a:t>(Anthony Giddens and Ulrich Beck): how modern society deals with uncertainty and dangers </a:t>
            </a:r>
            <a:r>
              <a:rPr lang="en-US" sz="2000" dirty="0">
                <a:sym typeface="Wingdings" panose="05000000000000000000" pitchFamily="2" charset="2"/>
              </a:rPr>
              <a:t></a:t>
            </a:r>
            <a:r>
              <a:rPr lang="en-US" sz="2000" dirty="0"/>
              <a:t> role of science to control uncertainty.</a:t>
            </a:r>
          </a:p>
          <a:p>
            <a:pPr lvl="0"/>
            <a:r>
              <a:rPr lang="en-GB" sz="2000" b="1" dirty="0"/>
              <a:t>‘Life-politics’</a:t>
            </a:r>
            <a:r>
              <a:rPr lang="en-US" sz="2000" dirty="0"/>
              <a:t> (</a:t>
            </a:r>
            <a:r>
              <a:rPr lang="en-GB" sz="2000" dirty="0" err="1"/>
              <a:t>Niklas</a:t>
            </a:r>
            <a:r>
              <a:rPr lang="en-GB" sz="2000" dirty="0"/>
              <a:t> Rose and </a:t>
            </a:r>
            <a:r>
              <a:rPr lang="en-GB" sz="2000" dirty="0" err="1"/>
              <a:t>Zygmunt</a:t>
            </a:r>
            <a:r>
              <a:rPr lang="en-GB" sz="2000" dirty="0"/>
              <a:t> Bauman): how </a:t>
            </a:r>
            <a:r>
              <a:rPr lang="en-US" sz="2000" dirty="0"/>
              <a:t>people </a:t>
            </a:r>
            <a:r>
              <a:rPr lang="en-GB" sz="2000" dirty="0"/>
              <a:t>use expert knowledge in the organisation of their lives entailing increasing r</a:t>
            </a:r>
            <a:r>
              <a:rPr lang="en-US" sz="2000" dirty="0" err="1"/>
              <a:t>eflexivity</a:t>
            </a:r>
            <a:r>
              <a:rPr lang="en-US" sz="2000" dirty="0"/>
              <a:t> (reciprocal shaping of knowledge and social practices).</a:t>
            </a:r>
          </a:p>
          <a:p>
            <a:r>
              <a:rPr lang="en-US" sz="2000" b="1" dirty="0"/>
              <a:t>Political and social democratization</a:t>
            </a:r>
            <a:r>
              <a:rPr lang="en-US" sz="2000" dirty="0"/>
              <a:t> (individual self-determination and assertiveness of lay-people, patients, clients) and relation to (scientific and professional expertise (exclusive knowledge and skills; in itself not democratic).</a:t>
            </a:r>
            <a:endParaRPr lang="nl-NL" sz="2000" dirty="0"/>
          </a:p>
          <a:p>
            <a:pPr lvl="0"/>
            <a:r>
              <a:rPr lang="en-US" sz="2000" b="1" dirty="0"/>
              <a:t>Discipline-formation</a:t>
            </a:r>
            <a:r>
              <a:rPr lang="en-US" sz="2000" dirty="0"/>
              <a:t> and </a:t>
            </a:r>
            <a:r>
              <a:rPr lang="en-US" sz="2000" b="1" dirty="0"/>
              <a:t>professionalization</a:t>
            </a:r>
            <a:r>
              <a:rPr lang="en-US" sz="2000" dirty="0"/>
              <a:t>: how scientists and experts organize themselves, promote their interests and social relevance, establish knowledge-claims and expertise, and gain social influence.</a:t>
            </a:r>
            <a:endParaRPr lang="nl-NL" sz="2000" dirty="0"/>
          </a:p>
          <a:p>
            <a:pPr marL="0" indent="0">
              <a:buNone/>
            </a:pPr>
            <a:endParaRPr lang="nl-NL" dirty="0"/>
          </a:p>
        </p:txBody>
      </p:sp>
    </p:spTree>
    <p:extLst>
      <p:ext uri="{BB962C8B-B14F-4D97-AF65-F5344CB8AC3E}">
        <p14:creationId xmlns:p14="http://schemas.microsoft.com/office/powerpoint/2010/main" val="6773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19256" cy="1661046"/>
          </a:xfrm>
        </p:spPr>
        <p:txBody>
          <a:bodyPr>
            <a:normAutofit/>
          </a:bodyPr>
          <a:lstStyle/>
          <a:p>
            <a:r>
              <a:rPr lang="en-US" dirty="0"/>
              <a:t> </a:t>
            </a:r>
            <a:r>
              <a:rPr lang="en-US" sz="3600" b="1" dirty="0"/>
              <a:t>How scientific disciplines are made through ‘boundary-work’</a:t>
            </a:r>
            <a:r>
              <a:rPr lang="en-US" sz="3600" dirty="0"/>
              <a:t> </a:t>
            </a:r>
            <a:endParaRPr lang="nl-NL" sz="3600" dirty="0"/>
          </a:p>
        </p:txBody>
      </p:sp>
      <p:sp>
        <p:nvSpPr>
          <p:cNvPr id="3" name="Content Placeholder 2"/>
          <p:cNvSpPr>
            <a:spLocks noGrp="1"/>
          </p:cNvSpPr>
          <p:nvPr>
            <p:ph idx="1"/>
          </p:nvPr>
        </p:nvSpPr>
        <p:spPr>
          <a:xfrm>
            <a:off x="251520" y="1340768"/>
            <a:ext cx="8445624" cy="4741987"/>
          </a:xfrm>
        </p:spPr>
        <p:txBody>
          <a:bodyPr>
            <a:noAutofit/>
          </a:bodyPr>
          <a:lstStyle/>
          <a:p>
            <a:pPr>
              <a:buFontTx/>
              <a:buChar char="-"/>
            </a:pPr>
            <a:r>
              <a:rPr lang="en-US" sz="2000" dirty="0"/>
              <a:t>Boundaries between scientific disciplines which study (aspects of) man, are not self-evident and do not reflect an objective order or boundaries  existing in nature. </a:t>
            </a:r>
          </a:p>
          <a:p>
            <a:pPr>
              <a:buFontTx/>
              <a:buChar char="-"/>
            </a:pPr>
            <a:r>
              <a:rPr lang="en-US" sz="2000" dirty="0"/>
              <a:t>Organization and division of knowledge of man into </a:t>
            </a:r>
            <a:r>
              <a:rPr lang="en-US" sz="2000" b="1" dirty="0"/>
              <a:t>scientific </a:t>
            </a:r>
            <a:r>
              <a:rPr lang="en-US" sz="2000" dirty="0"/>
              <a:t>(‘objective’ and verified) </a:t>
            </a:r>
            <a:r>
              <a:rPr lang="en-US" sz="2000" b="1" dirty="0"/>
              <a:t>versus non-scientific</a:t>
            </a:r>
            <a:r>
              <a:rPr lang="en-US" sz="2000" dirty="0"/>
              <a:t> (philosophy, religion or daily/practical) and </a:t>
            </a:r>
            <a:r>
              <a:rPr lang="en-US" sz="2000" b="1" dirty="0"/>
              <a:t>various disciplinary fields</a:t>
            </a:r>
            <a:r>
              <a:rPr lang="en-US" sz="2000" dirty="0"/>
              <a:t> (including academic departments, training-schemes, professional organizations, journals) is contingent and changing, of a historical nature.</a:t>
            </a:r>
          </a:p>
          <a:p>
            <a:pPr>
              <a:buFontTx/>
              <a:buChar char="-"/>
            </a:pPr>
            <a:r>
              <a:rPr lang="en-US" sz="2000" dirty="0"/>
              <a:t>Demarcation and construction of disciplinary boundaries on the basis of </a:t>
            </a:r>
            <a:r>
              <a:rPr lang="en-US" sz="2000" b="1" dirty="0"/>
              <a:t>various criteria</a:t>
            </a:r>
            <a:r>
              <a:rPr lang="en-US" sz="2000" dirty="0"/>
              <a:t>: </a:t>
            </a:r>
          </a:p>
          <a:p>
            <a:pPr lvl="1">
              <a:buFont typeface="Wingdings"/>
              <a:buChar char="à"/>
            </a:pPr>
            <a:r>
              <a:rPr lang="en-US" sz="2000" b="1" dirty="0"/>
              <a:t>object of research</a:t>
            </a:r>
            <a:r>
              <a:rPr lang="en-US" sz="2000" dirty="0"/>
              <a:t> (body, mind, human behavior, culture); </a:t>
            </a:r>
          </a:p>
          <a:p>
            <a:pPr lvl="1">
              <a:buFont typeface="Wingdings"/>
              <a:buChar char="à"/>
            </a:pPr>
            <a:r>
              <a:rPr lang="en-US" sz="2000" b="1" dirty="0"/>
              <a:t>epistemological</a:t>
            </a:r>
            <a:r>
              <a:rPr lang="en-US" sz="2000" dirty="0"/>
              <a:t> views, methods of research, styles of reasoning, and explanatory models and analogies;</a:t>
            </a:r>
          </a:p>
          <a:p>
            <a:pPr lvl="1">
              <a:buFont typeface="Wingdings"/>
              <a:buChar char="à"/>
            </a:pPr>
            <a:r>
              <a:rPr lang="en-US" sz="2000" b="1" dirty="0"/>
              <a:t>competition and disputes</a:t>
            </a:r>
            <a:r>
              <a:rPr lang="en-US" sz="2000" dirty="0"/>
              <a:t> between scientists and their professional, strategic and social interests; their claiming of territory and expertise against each other.</a:t>
            </a:r>
            <a:endParaRPr lang="nl-NL" sz="2000" dirty="0"/>
          </a:p>
          <a:p>
            <a:pPr marL="0" indent="0">
              <a:buNone/>
            </a:pPr>
            <a:endParaRPr lang="nl-NL" dirty="0"/>
          </a:p>
        </p:txBody>
      </p:sp>
    </p:spTree>
    <p:extLst>
      <p:ext uri="{BB962C8B-B14F-4D97-AF65-F5344CB8AC3E}">
        <p14:creationId xmlns:p14="http://schemas.microsoft.com/office/powerpoint/2010/main" val="521862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5549</Words>
  <Application>Microsoft Office PowerPoint</Application>
  <PresentationFormat>On-screen Show (4:3)</PresentationFormat>
  <Paragraphs>345</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Wingdings</vt:lpstr>
      <vt:lpstr>Office Theme</vt:lpstr>
      <vt:lpstr>Historical Origins of the Human Sciences</vt:lpstr>
      <vt:lpstr> The development of scientific knowledge about man  since the late 18th century  </vt:lpstr>
      <vt:lpstr>Scientific knowledge about man analysed at 3 levels</vt:lpstr>
      <vt:lpstr>1. Culturally embedded  views and self-images of man</vt:lpstr>
      <vt:lpstr>2. Context </vt:lpstr>
      <vt:lpstr>Reciprocal relation between  human sciences and society</vt:lpstr>
      <vt:lpstr>3. Practical application of scientific knowledge about man</vt:lpstr>
      <vt:lpstr>Sociological and historical perspectives</vt:lpstr>
      <vt:lpstr> How scientific disciplines are made through ‘boundary-work’ </vt:lpstr>
      <vt:lpstr>        ‘Pre-history’ of the Human Sciences and the Changing Image of Man</vt:lpstr>
      <vt:lpstr>Changing self-image of man: secularisation/naturalisation + individualisation</vt:lpstr>
      <vt:lpstr>Traditional image of man:</vt:lpstr>
      <vt:lpstr>Traditional communitarian way of life ruled out individualism </vt:lpstr>
      <vt:lpstr>Christian view of man</vt:lpstr>
      <vt:lpstr>Aristotelian roots of Christian conception of the soul</vt:lpstr>
      <vt:lpstr> Aristotelian/Christian soul different from modern idea of mind as separate from and as  opposite to body  </vt:lpstr>
      <vt:lpstr>Renaissance, Protestantism,  Scientific Revolution, Enlightenment</vt:lpstr>
      <vt:lpstr>Renaissance</vt:lpstr>
      <vt:lpstr>Medicine as guide for the good life</vt:lpstr>
      <vt:lpstr> Protestantism </vt:lpstr>
      <vt:lpstr> Scientific Revolution  </vt:lpstr>
      <vt:lpstr>Teleological  materialist-mechanical  explanation of the world</vt:lpstr>
      <vt:lpstr> Scientific Revolution  Enlightenment:  philosophical conceptualization of ‘human nature’ in rational and naturalist/empirical terms </vt:lpstr>
      <vt:lpstr> Rational and naturalist thinking  modern view of ‘human nature’ </vt:lpstr>
      <vt:lpstr> Concept of soul as purposeful, multidimensional spiritual and life force  secular and dual notion of mind and body </vt:lpstr>
      <vt:lpstr>Soul  Mind</vt:lpstr>
      <vt:lpstr>New view of man:  Thomas Hobbes</vt:lpstr>
      <vt:lpstr>New view of man:  René Descartes and John Locke</vt:lpstr>
      <vt:lpstr>Descartes:  deductive rationalism</vt:lpstr>
      <vt:lpstr>    Descartes: Discours de la Méthode (1637)    </vt:lpstr>
      <vt:lpstr>Descartes:                       mind-body dichotomy</vt:lpstr>
      <vt:lpstr>Consequences of Cartesian thinking </vt:lpstr>
      <vt:lpstr>   Descartes’ radicalism: materialist    explanation of man’s physical and   psychosomatic functions</vt:lpstr>
      <vt:lpstr> Epistemological transformation  Great Chain of Being  subjectobject  </vt:lpstr>
      <vt:lpstr>Empiricism: Hobbes, Locke (Essay Concerning Human Understanding, 1689/1690)</vt:lpstr>
      <vt:lpstr> Hobbes &amp; Locke: ‘possessive individualism’ </vt:lpstr>
      <vt:lpstr>Locke’s elaboration of  possessive individualism</vt:lpstr>
      <vt:lpstr>Locke: inner mental life  as the essence of personal identity</vt:lpstr>
      <vt:lpstr>Political background:  ‘Natural Law’ and liberal thinking </vt:lpstr>
      <vt:lpstr>Social-economic background</vt:lpstr>
      <vt:lpstr>Individualism in modern society  </vt:lpstr>
      <vt:lpstr>Body-mind dualism holistic/psychosomatic view of man (assignment 1)</vt:lpstr>
      <vt:lpstr>‘Anthropology’ as a new field of knowledge</vt:lpstr>
      <vt:lpstr> Physical anthropology Craniometry </vt:lpstr>
      <vt:lpstr>Physiognomy</vt:lpstr>
      <vt:lpstr>Phrenology</vt:lpstr>
      <vt:lpstr>The gendered body</vt:lpstr>
      <vt:lpstr>Madness, wildness, ‘our inner Africa’  psychiatry</vt:lpstr>
      <vt:lpstr>The human sciences in Germany:  self-development and ‘Bildung’</vt:lpstr>
      <vt:lpstr>The human sciences in France:  The Revolution and the ‘Ideologues’</vt:lpstr>
      <vt:lpstr>The human sciences in Britain:  The Industrial Revolution</vt:lpstr>
      <vt:lpstr>Bentham: Utilitarianism</vt:lpstr>
      <vt:lpstr>Bentham’s panopticon</vt:lpstr>
    </vt:vector>
  </TitlesOfParts>
  <Company>Universiteit Maastricht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of Man De Maakbare Mens</dc:title>
  <dc:creator>Oosterhuis Harry (HISTORY)</dc:creator>
  <cp:lastModifiedBy>Oosterhuis, Harry (HISTORY)</cp:lastModifiedBy>
  <cp:revision>156</cp:revision>
  <cp:lastPrinted>2018-03-20T09:56:42Z</cp:lastPrinted>
  <dcterms:created xsi:type="dcterms:W3CDTF">2014-01-28T13:22:17Z</dcterms:created>
  <dcterms:modified xsi:type="dcterms:W3CDTF">2024-12-29T21:52:22Z</dcterms:modified>
</cp:coreProperties>
</file>