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406" r:id="rId3"/>
    <p:sldId id="423" r:id="rId4"/>
    <p:sldId id="424" r:id="rId5"/>
    <p:sldId id="425" r:id="rId6"/>
    <p:sldId id="426" r:id="rId7"/>
    <p:sldId id="257" r:id="rId8"/>
    <p:sldId id="276" r:id="rId9"/>
    <p:sldId id="279" r:id="rId10"/>
    <p:sldId id="319" r:id="rId11"/>
    <p:sldId id="320" r:id="rId12"/>
    <p:sldId id="280" r:id="rId13"/>
    <p:sldId id="421" r:id="rId14"/>
    <p:sldId id="326" r:id="rId15"/>
    <p:sldId id="327" r:id="rId16"/>
    <p:sldId id="340" r:id="rId17"/>
    <p:sldId id="341" r:id="rId18"/>
    <p:sldId id="328" r:id="rId19"/>
    <p:sldId id="329" r:id="rId20"/>
    <p:sldId id="379" r:id="rId21"/>
    <p:sldId id="284" r:id="rId22"/>
    <p:sldId id="262" r:id="rId23"/>
    <p:sldId id="286" r:id="rId24"/>
    <p:sldId id="287" r:id="rId25"/>
    <p:sldId id="288" r:id="rId26"/>
    <p:sldId id="263" r:id="rId27"/>
    <p:sldId id="264" r:id="rId28"/>
    <p:sldId id="289" r:id="rId29"/>
    <p:sldId id="420" r:id="rId30"/>
    <p:sldId id="292" r:id="rId31"/>
    <p:sldId id="344" r:id="rId32"/>
    <p:sldId id="345" r:id="rId33"/>
    <p:sldId id="346" r:id="rId34"/>
    <p:sldId id="295" r:id="rId35"/>
    <p:sldId id="296" r:id="rId36"/>
    <p:sldId id="267" r:id="rId37"/>
    <p:sldId id="298" r:id="rId38"/>
    <p:sldId id="297" r:id="rId39"/>
    <p:sldId id="300" r:id="rId40"/>
    <p:sldId id="268" r:id="rId41"/>
    <p:sldId id="301" r:id="rId42"/>
    <p:sldId id="269" r:id="rId43"/>
    <p:sldId id="302" r:id="rId44"/>
    <p:sldId id="303" r:id="rId45"/>
    <p:sldId id="355" r:id="rId46"/>
    <p:sldId id="274" r:id="rId47"/>
    <p:sldId id="270" r:id="rId48"/>
    <p:sldId id="304" r:id="rId49"/>
    <p:sldId id="305" r:id="rId50"/>
    <p:sldId id="317" r:id="rId5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62" d="100"/>
          <a:sy n="62" d="100"/>
        </p:scale>
        <p:origin x="696"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4114ED-5AA5-4468-9AEB-11C09099320B}" type="datetimeFigureOut">
              <a:rPr lang="nl-NL" smtClean="0"/>
              <a:t>27-12-2024</a:t>
            </a:fld>
            <a:endParaRPr lang="nl-NL"/>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nl-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6FCDF2-AA0E-44D2-8CEF-C22BD1533281}" type="slidenum">
              <a:rPr lang="nl-NL" smtClean="0"/>
              <a:t>‹#›</a:t>
            </a:fld>
            <a:endParaRPr lang="nl-NL"/>
          </a:p>
        </p:txBody>
      </p:sp>
    </p:spTree>
    <p:extLst>
      <p:ext uri="{BB962C8B-B14F-4D97-AF65-F5344CB8AC3E}">
        <p14:creationId xmlns:p14="http://schemas.microsoft.com/office/powerpoint/2010/main" val="204922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4081671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325920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1576634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72908896-D4DA-4D05-8D95-5F26C4DA63F2}"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359914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908896-D4DA-4D05-8D95-5F26C4DA63F2}"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413981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72908896-D4DA-4D05-8D95-5F26C4DA63F2}"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2129242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72908896-D4DA-4D05-8D95-5F26C4DA63F2}" type="datetimeFigureOut">
              <a:rPr lang="nl-NL" smtClean="0"/>
              <a:t>27-12-2024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4133622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72908896-D4DA-4D05-8D95-5F26C4DA63F2}" type="datetimeFigureOut">
              <a:rPr lang="nl-NL" smtClean="0"/>
              <a:t>27-12-2024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306069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08896-D4DA-4D05-8D95-5F26C4DA63F2}" type="datetimeFigureOut">
              <a:rPr lang="nl-NL" smtClean="0"/>
              <a:t>27-12-2024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2210632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908896-D4DA-4D05-8D95-5F26C4DA63F2}"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1582939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908896-D4DA-4D05-8D95-5F26C4DA63F2}"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6312C4E-7B29-4346-AEA3-FFFB2A829956}" type="slidenum">
              <a:rPr lang="nl-NL" smtClean="0"/>
              <a:t>‹#›</a:t>
            </a:fld>
            <a:endParaRPr lang="nl-NL"/>
          </a:p>
        </p:txBody>
      </p:sp>
    </p:spTree>
    <p:extLst>
      <p:ext uri="{BB962C8B-B14F-4D97-AF65-F5344CB8AC3E}">
        <p14:creationId xmlns:p14="http://schemas.microsoft.com/office/powerpoint/2010/main" val="852043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08896-D4DA-4D05-8D95-5F26C4DA63F2}" type="datetimeFigureOut">
              <a:rPr lang="nl-NL" smtClean="0"/>
              <a:t>27-12-2024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12C4E-7B29-4346-AEA3-FFFB2A829956}" type="slidenum">
              <a:rPr lang="nl-NL" smtClean="0"/>
              <a:t>‹#›</a:t>
            </a:fld>
            <a:endParaRPr lang="nl-NL"/>
          </a:p>
        </p:txBody>
      </p:sp>
    </p:spTree>
    <p:extLst>
      <p:ext uri="{BB962C8B-B14F-4D97-AF65-F5344CB8AC3E}">
        <p14:creationId xmlns:p14="http://schemas.microsoft.com/office/powerpoint/2010/main" val="3832806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jpg"/><Relationship Id="rId4" Type="http://schemas.openxmlformats.org/officeDocument/2006/relationships/image" Target="../media/image10.jpg"/></Relationships>
</file>

<file path=ppt/slides/_rels/slide3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t>LIBERAL AND REPUBLICAN DEMOCRACY</a:t>
            </a:r>
            <a:br>
              <a:rPr lang="en-GB" b="1"/>
            </a:br>
            <a:br>
              <a:rPr lang="en-GB" b="1"/>
            </a:br>
            <a:r>
              <a:rPr lang="en-GB" b="1"/>
              <a:t>Historical </a:t>
            </a:r>
            <a:r>
              <a:rPr lang="en-GB" b="1" dirty="0"/>
              <a:t>roots</a:t>
            </a:r>
            <a:br>
              <a:rPr lang="nl-NL" dirty="0"/>
            </a:br>
            <a:endParaRPr lang="nl-NL" b="1" dirty="0"/>
          </a:p>
        </p:txBody>
      </p:sp>
      <p:sp>
        <p:nvSpPr>
          <p:cNvPr id="3" name="Subtitle 2"/>
          <p:cNvSpPr>
            <a:spLocks noGrp="1"/>
          </p:cNvSpPr>
          <p:nvPr>
            <p:ph type="subTitle" idx="1"/>
          </p:nvPr>
        </p:nvSpPr>
        <p:spPr/>
        <p:txBody>
          <a:bodyPr>
            <a:normAutofit/>
          </a:bodyPr>
          <a:lstStyle/>
          <a:p>
            <a:r>
              <a:rPr lang="nl-NL" dirty="0"/>
              <a:t>  </a:t>
            </a:r>
          </a:p>
          <a:p>
            <a:r>
              <a:rPr lang="nl-NL" dirty="0"/>
              <a:t>Harry Oosterhuis  </a:t>
            </a:r>
          </a:p>
        </p:txBody>
      </p:sp>
    </p:spTree>
    <p:extLst>
      <p:ext uri="{BB962C8B-B14F-4D97-AF65-F5344CB8AC3E}">
        <p14:creationId xmlns:p14="http://schemas.microsoft.com/office/powerpoint/2010/main" val="1681864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Democracy not working all over the world? </a:t>
            </a:r>
            <a:br>
              <a:rPr lang="en-US" b="1" dirty="0"/>
            </a:br>
            <a:endParaRPr lang="nl-NL" b="1" dirty="0"/>
          </a:p>
        </p:txBody>
      </p:sp>
      <p:sp>
        <p:nvSpPr>
          <p:cNvPr id="3" name="Content Placeholder 2"/>
          <p:cNvSpPr>
            <a:spLocks noGrp="1"/>
          </p:cNvSpPr>
          <p:nvPr>
            <p:ph idx="1"/>
          </p:nvPr>
        </p:nvSpPr>
        <p:spPr>
          <a:xfrm>
            <a:off x="457200" y="1772816"/>
            <a:ext cx="8229600" cy="4353347"/>
          </a:xfrm>
        </p:spPr>
        <p:txBody>
          <a:bodyPr>
            <a:noAutofit/>
          </a:bodyPr>
          <a:lstStyle/>
          <a:p>
            <a:pPr marL="0" indent="0">
              <a:buNone/>
            </a:pPr>
            <a:r>
              <a:rPr lang="en-US" sz="2800" dirty="0"/>
              <a:t>Poverty, huge social-economic and status inequalities, illiteracy, patriarchal hierarchies, tribal, ethnic and religious divisions, failing states and corrupt governments not guaranteeing security and justice. </a:t>
            </a:r>
          </a:p>
          <a:p>
            <a:pPr marL="0" indent="0">
              <a:buNone/>
            </a:pPr>
            <a:endParaRPr lang="en-US" sz="2800" dirty="0">
              <a:sym typeface="Wingdings" panose="05000000000000000000" pitchFamily="2" charset="2"/>
            </a:endParaRPr>
          </a:p>
          <a:p>
            <a:pPr marL="0" indent="0">
              <a:buNone/>
            </a:pPr>
            <a:r>
              <a:rPr lang="en-US" sz="2800" dirty="0"/>
              <a:t>Lacking necessary conditions for democracy.</a:t>
            </a:r>
            <a:endParaRPr lang="en-US" sz="2800" dirty="0">
              <a:sym typeface="Wingdings" panose="05000000000000000000" pitchFamily="2" charset="2"/>
            </a:endParaRPr>
          </a:p>
          <a:p>
            <a:pPr marL="0" indent="0">
              <a:buNone/>
            </a:pPr>
            <a:endParaRPr lang="en-US" sz="2800" dirty="0">
              <a:sym typeface="Wingdings" panose="05000000000000000000" pitchFamily="2" charset="2"/>
            </a:endParaRPr>
          </a:p>
          <a:p>
            <a:pPr marL="0" indent="0">
              <a:buNone/>
            </a:pPr>
            <a:r>
              <a:rPr lang="en-US" sz="2800" dirty="0">
                <a:sym typeface="Wingdings" panose="05000000000000000000" pitchFamily="2" charset="2"/>
              </a:rPr>
              <a:t>Choice </a:t>
            </a:r>
            <a:r>
              <a:rPr lang="en-US" sz="2800" dirty="0"/>
              <a:t>not so much be between democracy or despotism, but rather between </a:t>
            </a:r>
            <a:r>
              <a:rPr lang="en-US" sz="2800" b="1" dirty="0"/>
              <a:t>good or bad authoritarian government</a:t>
            </a:r>
            <a:r>
              <a:rPr lang="en-US" sz="2800" dirty="0"/>
              <a:t>?</a:t>
            </a:r>
            <a:endParaRPr lang="nl-NL" sz="2800" dirty="0"/>
          </a:p>
        </p:txBody>
      </p:sp>
      <p:sp>
        <p:nvSpPr>
          <p:cNvPr id="4" name="Down Arrow 3"/>
          <p:cNvSpPr/>
          <p:nvPr/>
        </p:nvSpPr>
        <p:spPr>
          <a:xfrm>
            <a:off x="4087368" y="3539443"/>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4087368" y="4508767"/>
            <a:ext cx="48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054512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87424"/>
            <a:ext cx="8435280" cy="1584176"/>
          </a:xfrm>
        </p:spPr>
        <p:txBody>
          <a:bodyPr>
            <a:normAutofit/>
          </a:bodyPr>
          <a:lstStyle/>
          <a:p>
            <a:br>
              <a:rPr lang="en-GB" sz="3100" b="1" dirty="0"/>
            </a:br>
            <a:r>
              <a:rPr lang="en-GB" sz="3100" b="1" dirty="0"/>
              <a:t>Necessary preconditions for stable democracy</a:t>
            </a:r>
            <a:br>
              <a:rPr lang="nl-NL" sz="3100" dirty="0"/>
            </a:br>
            <a:endParaRPr lang="nl-NL" sz="3100" dirty="0"/>
          </a:p>
        </p:txBody>
      </p:sp>
      <p:sp>
        <p:nvSpPr>
          <p:cNvPr id="3" name="Content Placeholder 2"/>
          <p:cNvSpPr>
            <a:spLocks noGrp="1"/>
          </p:cNvSpPr>
          <p:nvPr>
            <p:ph idx="1"/>
          </p:nvPr>
        </p:nvSpPr>
        <p:spPr>
          <a:xfrm>
            <a:off x="611560" y="908720"/>
            <a:ext cx="8075240" cy="5949280"/>
          </a:xfrm>
        </p:spPr>
        <p:txBody>
          <a:bodyPr>
            <a:noAutofit/>
          </a:bodyPr>
          <a:lstStyle/>
          <a:p>
            <a:r>
              <a:rPr lang="en-US" sz="2000" dirty="0"/>
              <a:t>Certain degree of security and economic development (middle class)</a:t>
            </a:r>
          </a:p>
          <a:p>
            <a:pPr marL="800100" lvl="2" indent="0">
              <a:buNone/>
            </a:pPr>
            <a:r>
              <a:rPr lang="en-US" sz="1600" dirty="0">
                <a:sym typeface="Wingdings" panose="05000000000000000000" pitchFamily="2" charset="2"/>
              </a:rPr>
              <a:t>What is the r</a:t>
            </a:r>
            <a:r>
              <a:rPr lang="en-US" sz="1600" dirty="0"/>
              <a:t>elevance of democracy if one lives in society ravaged by violence and one is preoccupied with finding next meal?</a:t>
            </a:r>
            <a:r>
              <a:rPr lang="en-US" sz="1600" b="1" dirty="0"/>
              <a:t> </a:t>
            </a:r>
            <a:r>
              <a:rPr lang="en-US" sz="1600" dirty="0"/>
              <a:t>Dilemma: authoritarian government guaranteeing security and material needs</a:t>
            </a:r>
            <a:r>
              <a:rPr lang="en-US" sz="1600" b="1" dirty="0"/>
              <a:t> </a:t>
            </a:r>
            <a:r>
              <a:rPr lang="en-US" sz="1600" dirty="0"/>
              <a:t>or democracy, providing freedom, but not physical security and necessities of life.</a:t>
            </a:r>
            <a:endParaRPr lang="en-US" sz="1600" b="1" dirty="0"/>
          </a:p>
          <a:p>
            <a:r>
              <a:rPr lang="en-US" sz="2000" dirty="0"/>
              <a:t>Schooling and education: high literacy rates, independent thinking.</a:t>
            </a:r>
          </a:p>
          <a:p>
            <a:pPr lvl="0"/>
            <a:r>
              <a:rPr lang="en-US" sz="2000" dirty="0"/>
              <a:t>Respect for worth and dignity of individual; tolerance, freedom of thought and speech; freedom of social and geographical mobility, enabling self-development.</a:t>
            </a:r>
            <a:endParaRPr lang="nl-NL" sz="2000" dirty="0"/>
          </a:p>
          <a:p>
            <a:r>
              <a:rPr lang="en-US" sz="2000" dirty="0"/>
              <a:t>Robust civil society and social trust: politics as peaceful way of dealing with differences, plurality and conflicts.</a:t>
            </a:r>
          </a:p>
          <a:p>
            <a:r>
              <a:rPr lang="en-US" sz="2000" dirty="0"/>
              <a:t>Civic responsibilities: being informed, thinking before speaking, listening to others and respecting their views, self-control, a willingness for compromise.</a:t>
            </a:r>
            <a:endParaRPr lang="nl-NL" sz="2000" dirty="0"/>
          </a:p>
          <a:p>
            <a:pPr lvl="0"/>
            <a:r>
              <a:rPr lang="en-US" sz="2000" dirty="0"/>
              <a:t>Reliable, fair and efficient legal system and bureaucracy</a:t>
            </a:r>
            <a:r>
              <a:rPr lang="nl-NL" sz="2000" dirty="0"/>
              <a:t>; </a:t>
            </a:r>
            <a:r>
              <a:rPr lang="en-US" sz="2000" dirty="0"/>
              <a:t>police and military under control of civil authorities.</a:t>
            </a:r>
          </a:p>
          <a:p>
            <a:pPr lvl="0"/>
            <a:r>
              <a:rPr lang="en-US" sz="2000" dirty="0"/>
              <a:t>Separation of Church and state, of religion and politics.</a:t>
            </a:r>
          </a:p>
          <a:p>
            <a:pPr marL="0" lvl="0" indent="0">
              <a:buNone/>
            </a:pPr>
            <a:r>
              <a:rPr lang="en-US" sz="2000" dirty="0"/>
              <a:t> </a:t>
            </a:r>
          </a:p>
          <a:p>
            <a:pPr marL="0" lvl="0" indent="0">
              <a:buNone/>
            </a:pPr>
            <a:r>
              <a:rPr lang="en-US" sz="2000" dirty="0"/>
              <a:t> </a:t>
            </a:r>
          </a:p>
          <a:p>
            <a:pPr marL="0" indent="0">
              <a:buNone/>
            </a:pPr>
            <a:r>
              <a:rPr lang="en-US" sz="2000" dirty="0"/>
              <a:t> </a:t>
            </a:r>
            <a:endParaRPr lang="nl-NL" sz="2000" dirty="0"/>
          </a:p>
          <a:p>
            <a:pPr marL="0" indent="0">
              <a:buNone/>
            </a:pPr>
            <a:r>
              <a:rPr lang="en-GB" sz="2000" dirty="0"/>
              <a:t> </a:t>
            </a:r>
            <a:endParaRPr lang="nl-NL" sz="2000" dirty="0"/>
          </a:p>
          <a:p>
            <a:pPr marL="0" indent="0">
              <a:buNone/>
            </a:pPr>
            <a:endParaRPr lang="nl-NL" sz="1600" dirty="0"/>
          </a:p>
          <a:p>
            <a:pPr marL="0" indent="0">
              <a:buNone/>
            </a:pPr>
            <a:r>
              <a:rPr lang="en-GB" sz="1400" dirty="0"/>
              <a:t> </a:t>
            </a:r>
            <a:endParaRPr lang="nl-NL" sz="1400" dirty="0"/>
          </a:p>
          <a:p>
            <a:pPr marL="0" indent="0">
              <a:buNone/>
            </a:pPr>
            <a:r>
              <a:rPr lang="en-GB" sz="1400" b="1" dirty="0"/>
              <a:t> </a:t>
            </a:r>
            <a:endParaRPr lang="nl-NL" sz="1400" dirty="0"/>
          </a:p>
        </p:txBody>
      </p:sp>
    </p:spTree>
    <p:extLst>
      <p:ext uri="{BB962C8B-B14F-4D97-AF65-F5344CB8AC3E}">
        <p14:creationId xmlns:p14="http://schemas.microsoft.com/office/powerpoint/2010/main" val="2031651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1400"/>
            <a:ext cx="8363272" cy="1589038"/>
          </a:xfrm>
        </p:spPr>
        <p:txBody>
          <a:bodyPr>
            <a:normAutofit/>
          </a:bodyPr>
          <a:lstStyle/>
          <a:p>
            <a:r>
              <a:rPr lang="en-US" sz="3600" b="1" dirty="0"/>
              <a:t>Liberal democracy: </a:t>
            </a:r>
            <a:br>
              <a:rPr lang="en-US" sz="3600" b="1" dirty="0"/>
            </a:br>
            <a:r>
              <a:rPr lang="en-US" sz="3600" b="1" dirty="0"/>
              <a:t>not sexy, easy, efficient and painless </a:t>
            </a:r>
            <a:endParaRPr lang="nl-NL" sz="3600" b="1" dirty="0"/>
          </a:p>
        </p:txBody>
      </p:sp>
      <p:sp>
        <p:nvSpPr>
          <p:cNvPr id="3" name="Content Placeholder 2"/>
          <p:cNvSpPr>
            <a:spLocks noGrp="1"/>
          </p:cNvSpPr>
          <p:nvPr>
            <p:ph idx="1"/>
          </p:nvPr>
        </p:nvSpPr>
        <p:spPr>
          <a:xfrm>
            <a:off x="313274" y="1417638"/>
            <a:ext cx="8408296" cy="4334547"/>
          </a:xfrm>
        </p:spPr>
        <p:txBody>
          <a:bodyPr>
            <a:noAutofit/>
          </a:bodyPr>
          <a:lstStyle/>
          <a:p>
            <a:r>
              <a:rPr lang="en-US" sz="2400" dirty="0"/>
              <a:t>Accepting and dealing with pluralism, requiring tolerance of opinions with which one totally disagrees or by which one may be insulted or hurt.</a:t>
            </a:r>
          </a:p>
          <a:p>
            <a:r>
              <a:rPr lang="en-US" sz="2400" dirty="0"/>
              <a:t>Persistent open-ended disagreement and controversy: endless debate, negotiating, bargaining, accommodating, compromising, </a:t>
            </a:r>
            <a:r>
              <a:rPr lang="en-GB" sz="2400" dirty="0"/>
              <a:t>permanent doubt and criticism, </a:t>
            </a:r>
            <a:r>
              <a:rPr lang="en-US" sz="2400" dirty="0"/>
              <a:t>step-by-step-muddling-trough, making dirty hands, disappointing results.</a:t>
            </a:r>
          </a:p>
          <a:p>
            <a:pPr marL="0" indent="0">
              <a:buNone/>
            </a:pPr>
            <a:endParaRPr lang="en-GB" sz="2400" dirty="0"/>
          </a:p>
          <a:p>
            <a:pPr marL="0" indent="0">
              <a:buNone/>
            </a:pPr>
            <a:r>
              <a:rPr lang="en-US" sz="2400" dirty="0">
                <a:sym typeface="Wingdings" panose="05000000000000000000" pitchFamily="2" charset="2"/>
              </a:rPr>
              <a:t>Ideal of</a:t>
            </a:r>
            <a:r>
              <a:rPr lang="en-US" sz="2400" dirty="0"/>
              <a:t> simple or perfect world, ready-made answers, unquestioned certainties, banning of all doubt and criticism. </a:t>
            </a:r>
          </a:p>
          <a:p>
            <a:pPr marL="0" indent="0">
              <a:buNone/>
            </a:pPr>
            <a:r>
              <a:rPr lang="en-US" sz="2400" dirty="0"/>
              <a:t>	(Why do Muslim radicals oppose liberal democracy? </a:t>
            </a:r>
          </a:p>
          <a:p>
            <a:pPr marL="0" indent="0">
              <a:buNone/>
            </a:pPr>
            <a:r>
              <a:rPr lang="en-US" sz="2400" dirty="0"/>
              <a:t>	 Why are populists dissatisfied with liberal democracy?) </a:t>
            </a:r>
          </a:p>
          <a:p>
            <a:pPr marL="0" indent="0">
              <a:buNone/>
            </a:pPr>
            <a:endParaRPr lang="en-US" sz="2400" dirty="0"/>
          </a:p>
        </p:txBody>
      </p:sp>
      <p:sp>
        <p:nvSpPr>
          <p:cNvPr id="4" name="Up-Down Arrow 3"/>
          <p:cNvSpPr/>
          <p:nvPr/>
        </p:nvSpPr>
        <p:spPr>
          <a:xfrm>
            <a:off x="143508" y="2852936"/>
            <a:ext cx="360040" cy="180864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3810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Winston Churchill: a realist perspective on democracy</a:t>
            </a:r>
          </a:p>
        </p:txBody>
      </p:sp>
      <p:sp>
        <p:nvSpPr>
          <p:cNvPr id="3" name="Content Placeholder 2"/>
          <p:cNvSpPr>
            <a:spLocks noGrp="1"/>
          </p:cNvSpPr>
          <p:nvPr>
            <p:ph idx="1"/>
          </p:nvPr>
        </p:nvSpPr>
        <p:spPr/>
        <p:txBody>
          <a:bodyPr>
            <a:normAutofit/>
          </a:bodyPr>
          <a:lstStyle/>
          <a:p>
            <a:pPr marL="2628900" lvl="6" indent="0">
              <a:buNone/>
            </a:pPr>
            <a:endParaRPr lang="en-US" sz="4400" i="1" dirty="0"/>
          </a:p>
          <a:p>
            <a:pPr marL="2628900" lvl="6" indent="0">
              <a:buNone/>
            </a:pPr>
            <a:r>
              <a:rPr lang="en-US" sz="4400" i="1" dirty="0"/>
              <a:t>Democracy is the worst form of government  except for all the others that have been tried in history</a:t>
            </a:r>
            <a:r>
              <a:rPr lang="en-US" sz="4400"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nl-N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1844824"/>
            <a:ext cx="2880320" cy="2926252"/>
          </a:xfrm>
          <a:prstGeom prst="rect">
            <a:avLst/>
          </a:prstGeom>
        </p:spPr>
      </p:pic>
    </p:spTree>
    <p:extLst>
      <p:ext uri="{BB962C8B-B14F-4D97-AF65-F5344CB8AC3E}">
        <p14:creationId xmlns:p14="http://schemas.microsoft.com/office/powerpoint/2010/main" val="264507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Greek </a:t>
            </a:r>
            <a:r>
              <a:rPr lang="en-GB" sz="4000" b="1" dirty="0"/>
              <a:t>roots of </a:t>
            </a:r>
            <a:br>
              <a:rPr lang="nl-NL" sz="4000" dirty="0"/>
            </a:br>
            <a:endParaRPr lang="nl-NL" sz="4000" dirty="0"/>
          </a:p>
        </p:txBody>
      </p:sp>
      <p:sp>
        <p:nvSpPr>
          <p:cNvPr id="3" name="Content Placeholder 2"/>
          <p:cNvSpPr>
            <a:spLocks noGrp="1"/>
          </p:cNvSpPr>
          <p:nvPr>
            <p:ph idx="1"/>
          </p:nvPr>
        </p:nvSpPr>
        <p:spPr/>
        <p:txBody>
          <a:bodyPr>
            <a:noAutofit/>
          </a:bodyPr>
          <a:lstStyle/>
          <a:p>
            <a:pPr lvl="0"/>
            <a:r>
              <a:rPr lang="en-GB" sz="4000" i="1" dirty="0"/>
              <a:t>Demos</a:t>
            </a:r>
            <a:r>
              <a:rPr lang="en-GB" sz="4000" dirty="0"/>
              <a:t> = people</a:t>
            </a:r>
            <a:endParaRPr lang="nl-NL" sz="4000" dirty="0"/>
          </a:p>
          <a:p>
            <a:pPr lvl="0"/>
            <a:r>
              <a:rPr lang="en-GB" sz="4000" i="1" dirty="0" err="1"/>
              <a:t>Kratein</a:t>
            </a:r>
            <a:r>
              <a:rPr lang="en-GB" sz="4000" dirty="0"/>
              <a:t> = to rule</a:t>
            </a:r>
          </a:p>
          <a:p>
            <a:pPr marL="0" lvl="0" indent="0">
              <a:buNone/>
            </a:pPr>
            <a:endParaRPr lang="en-GB" sz="2400" dirty="0"/>
          </a:p>
          <a:p>
            <a:pPr marL="0" lvl="0" indent="0">
              <a:buNone/>
            </a:pPr>
            <a:r>
              <a:rPr lang="en-GB" dirty="0"/>
              <a:t>Related concepts:</a:t>
            </a:r>
            <a:endParaRPr lang="nl-NL" dirty="0"/>
          </a:p>
          <a:p>
            <a:pPr lvl="0"/>
            <a:r>
              <a:rPr lang="en-GB" i="1" dirty="0"/>
              <a:t>Polis</a:t>
            </a:r>
            <a:r>
              <a:rPr lang="en-GB" dirty="0"/>
              <a:t> – </a:t>
            </a:r>
            <a:r>
              <a:rPr lang="en-GB" i="1" dirty="0"/>
              <a:t>Politeia </a:t>
            </a:r>
            <a:r>
              <a:rPr lang="en-GB" dirty="0"/>
              <a:t>= city-state</a:t>
            </a:r>
            <a:r>
              <a:rPr lang="en-GB" dirty="0">
                <a:sym typeface="Wingdings" panose="05000000000000000000" pitchFamily="2" charset="2"/>
              </a:rPr>
              <a:t> – res publica; dealing with public matters = </a:t>
            </a:r>
            <a:r>
              <a:rPr lang="en-GB" dirty="0"/>
              <a:t>politics </a:t>
            </a:r>
            <a:endParaRPr lang="nl-NL" dirty="0"/>
          </a:p>
          <a:p>
            <a:pPr lvl="0"/>
            <a:r>
              <a:rPr lang="en-GB" i="1" dirty="0"/>
              <a:t>Citizen =</a:t>
            </a:r>
            <a:r>
              <a:rPr lang="en-GB" dirty="0"/>
              <a:t> inhabitant of polis who is politically involved </a:t>
            </a:r>
            <a:endParaRPr lang="nl-NL" dirty="0"/>
          </a:p>
          <a:p>
            <a:pPr marL="0" indent="0">
              <a:buNone/>
            </a:pPr>
            <a:br>
              <a:rPr lang="en-GB" sz="2400" b="1" dirty="0"/>
            </a:br>
            <a:endParaRPr lang="nl-NL"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2160" y="620688"/>
            <a:ext cx="3024336" cy="2576286"/>
          </a:xfrm>
          <a:prstGeom prst="rect">
            <a:avLst/>
          </a:prstGeom>
        </p:spPr>
      </p:pic>
    </p:spTree>
    <p:extLst>
      <p:ext uri="{BB962C8B-B14F-4D97-AF65-F5344CB8AC3E}">
        <p14:creationId xmlns:p14="http://schemas.microsoft.com/office/powerpoint/2010/main" val="481672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417638"/>
            <a:ext cx="8229600" cy="1417638"/>
          </a:xfrm>
        </p:spPr>
        <p:txBody>
          <a:bodyPr>
            <a:normAutofit/>
          </a:bodyPr>
          <a:lstStyle/>
          <a:p>
            <a:endParaRPr lang="nl-NL" b="1" dirty="0"/>
          </a:p>
        </p:txBody>
      </p:sp>
      <p:sp>
        <p:nvSpPr>
          <p:cNvPr id="3" name="Content Placeholder 2"/>
          <p:cNvSpPr>
            <a:spLocks noGrp="1"/>
          </p:cNvSpPr>
          <p:nvPr>
            <p:ph idx="1"/>
          </p:nvPr>
        </p:nvSpPr>
        <p:spPr>
          <a:xfrm>
            <a:off x="457200" y="548680"/>
            <a:ext cx="8229600" cy="6309320"/>
          </a:xfrm>
        </p:spPr>
        <p:txBody>
          <a:bodyPr>
            <a:noAutofit/>
          </a:bodyPr>
          <a:lstStyle/>
          <a:p>
            <a:pPr lvl="0"/>
            <a:r>
              <a:rPr lang="en-GB" sz="2000" b="1" dirty="0"/>
              <a:t>Who are ‘the people’ </a:t>
            </a:r>
            <a:r>
              <a:rPr lang="en-GB" sz="2000" dirty="0"/>
              <a:t>who are supposed to rule in democracy? </a:t>
            </a:r>
            <a:r>
              <a:rPr lang="en-GB" sz="2000" dirty="0">
                <a:sym typeface="Wingdings" panose="05000000000000000000" pitchFamily="2" charset="2"/>
              </a:rPr>
              <a:t> </a:t>
            </a:r>
            <a:r>
              <a:rPr lang="en-GB" sz="2000" dirty="0"/>
              <a:t>How is citizenship defined and delineated?</a:t>
            </a:r>
          </a:p>
          <a:p>
            <a:pPr lvl="0"/>
            <a:endParaRPr lang="nl-NL" sz="2000" dirty="0"/>
          </a:p>
          <a:p>
            <a:pPr lvl="0"/>
            <a:r>
              <a:rPr lang="en-GB" sz="2000" dirty="0"/>
              <a:t>What does </a:t>
            </a:r>
            <a:r>
              <a:rPr lang="en-GB" sz="2000" b="1" dirty="0"/>
              <a:t>rule by the people</a:t>
            </a:r>
            <a:r>
              <a:rPr lang="en-GB" sz="2000" dirty="0"/>
              <a:t> mean? Direct participation in government, consultation or indirect representation? </a:t>
            </a:r>
            <a:endParaRPr lang="nl-NL" sz="2000" dirty="0"/>
          </a:p>
          <a:p>
            <a:pPr lvl="0"/>
            <a:endParaRPr lang="en-GB" sz="2000" dirty="0"/>
          </a:p>
          <a:p>
            <a:pPr lvl="0"/>
            <a:r>
              <a:rPr lang="en-GB" sz="2000" dirty="0"/>
              <a:t>What is </a:t>
            </a:r>
            <a:r>
              <a:rPr lang="en-GB" sz="2000" b="1" dirty="0"/>
              <a:t>legitimate domain of politics and government?</a:t>
            </a:r>
            <a:r>
              <a:rPr lang="en-GB" sz="2000" dirty="0"/>
              <a:t> </a:t>
            </a:r>
            <a:r>
              <a:rPr lang="en-GB" sz="2000" dirty="0">
                <a:sym typeface="Wingdings" panose="05000000000000000000" pitchFamily="2" charset="2"/>
              </a:rPr>
              <a:t> B</a:t>
            </a:r>
            <a:r>
              <a:rPr lang="en-GB" sz="2000" dirty="0"/>
              <a:t>oundaries between democratic politics and other dimensions of life (civil society, market and private sphere)? In what fields should politics have a say? Law and order? War and peace? Infrastructure? Education? Economy? Social inequalities? Culture and the arts? Health and disease? Family, marriage, child-raising, sexuality? </a:t>
            </a:r>
            <a:endParaRPr lang="nl-NL" sz="2000" dirty="0"/>
          </a:p>
          <a:p>
            <a:pPr lvl="0"/>
            <a:endParaRPr lang="en-GB" sz="2000" dirty="0"/>
          </a:p>
          <a:p>
            <a:pPr lvl="0"/>
            <a:r>
              <a:rPr lang="en-GB" sz="2000" dirty="0"/>
              <a:t>What is </a:t>
            </a:r>
            <a:r>
              <a:rPr lang="en-GB" sz="2000" b="1" dirty="0"/>
              <a:t>relation between state/government and individual citizens</a:t>
            </a:r>
            <a:r>
              <a:rPr lang="en-GB" sz="2000" dirty="0"/>
              <a:t>? How are </a:t>
            </a:r>
            <a:r>
              <a:rPr lang="en-GB" sz="2000" b="1" dirty="0"/>
              <a:t>rights and duties</a:t>
            </a:r>
            <a:r>
              <a:rPr lang="en-GB" sz="2000" dirty="0"/>
              <a:t> divided and balanced? </a:t>
            </a:r>
            <a:r>
              <a:rPr lang="en-GB" sz="2000" dirty="0">
                <a:sym typeface="Wingdings" panose="05000000000000000000" pitchFamily="2" charset="2"/>
              </a:rPr>
              <a:t> The crucial dilemma of individual autonomy and freedom versus public commitment, the responsibility towards the community.</a:t>
            </a:r>
            <a:r>
              <a:rPr lang="en-GB" sz="2000" dirty="0"/>
              <a:t> </a:t>
            </a:r>
          </a:p>
          <a:p>
            <a:pPr marL="0" lvl="0" indent="0">
              <a:buNone/>
            </a:pPr>
            <a:endParaRPr lang="en-GB" sz="2000" dirty="0">
              <a:sym typeface="Wingdings" panose="05000000000000000000" pitchFamily="2" charset="2"/>
            </a:endParaRPr>
          </a:p>
          <a:p>
            <a:pPr marL="0" lvl="0" indent="0">
              <a:buNone/>
            </a:pPr>
            <a:endParaRPr lang="en-GB" sz="2000" b="1" dirty="0">
              <a:sym typeface="Wingdings" panose="05000000000000000000" pitchFamily="2" charset="2"/>
            </a:endParaRPr>
          </a:p>
          <a:p>
            <a:pPr marL="0" indent="0">
              <a:buNone/>
            </a:pPr>
            <a:endParaRPr lang="nl-NL" sz="2000" dirty="0"/>
          </a:p>
        </p:txBody>
      </p:sp>
    </p:spTree>
    <p:extLst>
      <p:ext uri="{BB962C8B-B14F-4D97-AF65-F5344CB8AC3E}">
        <p14:creationId xmlns:p14="http://schemas.microsoft.com/office/powerpoint/2010/main" val="25263081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GB" sz="3200" b="1" dirty="0"/>
              <a:t>	</a:t>
            </a:r>
            <a:br>
              <a:rPr lang="en-GB" sz="3200" b="1" dirty="0"/>
            </a:br>
            <a:r>
              <a:rPr lang="en-GB" sz="3200" b="1" dirty="0"/>
              <a:t>Understanding democracy </a:t>
            </a:r>
            <a:br>
              <a:rPr lang="en-GB" sz="3200" b="1" dirty="0"/>
            </a:br>
            <a:r>
              <a:rPr lang="en-GB" sz="3200" b="1" dirty="0"/>
              <a:t>        in terms of self-determination</a:t>
            </a:r>
            <a:br>
              <a:rPr lang="nl-NL" sz="3200" dirty="0"/>
            </a:br>
            <a:endParaRPr lang="nl-NL" sz="3200" dirty="0"/>
          </a:p>
        </p:txBody>
      </p:sp>
      <p:sp>
        <p:nvSpPr>
          <p:cNvPr id="3" name="Content Placeholder 2"/>
          <p:cNvSpPr>
            <a:spLocks noGrp="1"/>
          </p:cNvSpPr>
          <p:nvPr>
            <p:ph idx="1"/>
          </p:nvPr>
        </p:nvSpPr>
        <p:spPr/>
        <p:txBody>
          <a:bodyPr>
            <a:noAutofit/>
          </a:bodyPr>
          <a:lstStyle/>
          <a:p>
            <a:pPr marL="0" indent="0">
              <a:buNone/>
            </a:pPr>
            <a:r>
              <a:rPr lang="en-GB" sz="2400" dirty="0"/>
              <a:t>		Connected to Immanuel Kant’s view of the 			emancipatory potential of the Enlightenment, 		which fuelled democracy.</a:t>
            </a:r>
            <a:endParaRPr lang="en-GB" sz="2400" dirty="0">
              <a:sym typeface="Wingdings" panose="05000000000000000000" pitchFamily="2" charset="2"/>
            </a:endParaRPr>
          </a:p>
          <a:p>
            <a:pPr marL="0" indent="0">
              <a:buNone/>
            </a:pPr>
            <a:endParaRPr lang="en-GB" sz="2400" i="1" dirty="0">
              <a:sym typeface="Wingdings" panose="05000000000000000000" pitchFamily="2" charset="2"/>
            </a:endParaRPr>
          </a:p>
          <a:p>
            <a:pPr marL="0" indent="0">
              <a:buNone/>
            </a:pPr>
            <a:r>
              <a:rPr lang="en-GB" sz="2400" b="1" i="1" dirty="0"/>
              <a:t>An Answer to the Question: What is Enlightenment</a:t>
            </a:r>
            <a:r>
              <a:rPr lang="en-GB" sz="2400" b="1" dirty="0"/>
              <a:t>’ (1784):</a:t>
            </a:r>
          </a:p>
          <a:p>
            <a:pPr marL="0" indent="0">
              <a:buNone/>
            </a:pPr>
            <a:r>
              <a:rPr lang="en-GB" sz="1800" i="1" dirty="0"/>
              <a:t>Enlightenment is mankind’s exit from its self-incurred immaturity. Immaturity is the inability to make use of one’s own understanding without the guidance of another. […] Have the courage to use your own understanding!  […] nothing more is required than … the freedom to make </a:t>
            </a:r>
            <a:r>
              <a:rPr lang="en-GB" sz="1800" b="1" i="1" dirty="0"/>
              <a:t>public use</a:t>
            </a:r>
            <a:r>
              <a:rPr lang="en-GB" sz="1800" dirty="0"/>
              <a:t> </a:t>
            </a:r>
            <a:r>
              <a:rPr lang="en-GB" sz="1800" i="1" dirty="0"/>
              <a:t>of one’s reason in all matters. […] The touchstone of everything that can be concluded as a law for a people lies in the question: could a people have imposed such a law upon itself? […] When nature has … developed the seed for which she cares most tenderly – namely, the inclination and the vocation for </a:t>
            </a:r>
            <a:r>
              <a:rPr lang="en-GB" sz="1800" dirty="0"/>
              <a:t>free thinking</a:t>
            </a:r>
            <a:r>
              <a:rPr lang="en-GB" sz="1800" i="1" dirty="0"/>
              <a:t> – this works back upon the character of the people (who thereby become more and more capable of </a:t>
            </a:r>
            <a:r>
              <a:rPr lang="en-GB" sz="1800" dirty="0"/>
              <a:t>acting freely) </a:t>
            </a:r>
            <a:r>
              <a:rPr lang="en-GB" sz="1800" i="1" dirty="0"/>
              <a:t>and finally even on </a:t>
            </a:r>
            <a:r>
              <a:rPr lang="en-GB" sz="1800" b="1" i="1" dirty="0"/>
              <a:t>the principles of government</a:t>
            </a:r>
            <a:r>
              <a:rPr lang="en-GB" sz="1800" i="1" dirty="0"/>
              <a:t>, which finds it to its advantage to treat man … in accord with his dignity.</a:t>
            </a:r>
            <a:endParaRPr lang="nl-NL" sz="1800" i="1" dirty="0"/>
          </a:p>
          <a:p>
            <a:pPr marL="1714500" lvl="4" indent="0">
              <a:buNone/>
            </a:pPr>
            <a:endParaRPr lang="nl-NL" sz="1600" i="1" dirty="0"/>
          </a:p>
          <a:p>
            <a:pPr marL="400050" lvl="1" indent="0">
              <a:buNone/>
            </a:pPr>
            <a:r>
              <a:rPr lang="en-GB" sz="1400" b="1" dirty="0"/>
              <a:t> </a:t>
            </a:r>
            <a:endParaRPr lang="en-GB" sz="1800" dirty="0"/>
          </a:p>
          <a:p>
            <a:pPr marL="0" indent="0">
              <a:buNone/>
            </a:pPr>
            <a:endParaRPr lang="nl-NL"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88232" cy="3024336"/>
          </a:xfrm>
          <a:prstGeom prst="rect">
            <a:avLst/>
          </a:prstGeom>
        </p:spPr>
      </p:pic>
    </p:spTree>
    <p:extLst>
      <p:ext uri="{BB962C8B-B14F-4D97-AF65-F5344CB8AC3E}">
        <p14:creationId xmlns:p14="http://schemas.microsoft.com/office/powerpoint/2010/main" val="332431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448"/>
            <a:ext cx="8229600" cy="2021086"/>
          </a:xfrm>
        </p:spPr>
        <p:txBody>
          <a:bodyPr>
            <a:noAutofit/>
          </a:bodyPr>
          <a:lstStyle/>
          <a:p>
            <a:r>
              <a:rPr lang="en-GB" sz="2800" b="1" dirty="0"/>
              <a:t>Individual and collective self-determination</a:t>
            </a:r>
            <a:endParaRPr lang="nl-NL" sz="2800" b="1" dirty="0"/>
          </a:p>
        </p:txBody>
      </p:sp>
      <p:sp>
        <p:nvSpPr>
          <p:cNvPr id="3" name="Content Placeholder 2"/>
          <p:cNvSpPr>
            <a:spLocks noGrp="1"/>
          </p:cNvSpPr>
          <p:nvPr>
            <p:ph idx="1"/>
          </p:nvPr>
        </p:nvSpPr>
        <p:spPr>
          <a:xfrm>
            <a:off x="478984" y="764704"/>
            <a:ext cx="8207816" cy="5361459"/>
          </a:xfrm>
        </p:spPr>
        <p:txBody>
          <a:bodyPr>
            <a:noAutofit/>
          </a:bodyPr>
          <a:lstStyle/>
          <a:p>
            <a:pPr marL="0" indent="0">
              <a:buNone/>
            </a:pPr>
            <a:r>
              <a:rPr lang="en-GB" sz="2400" dirty="0"/>
              <a:t>Kant: decide and judge for yourself; take your fate in your  hands and liberate yourself, through (individual and public) use of reason, from irrational burden of tradition, unquestioned beliefs and dogma’s, customary authority, hierarchy and tutelage. </a:t>
            </a:r>
          </a:p>
          <a:p>
            <a:pPr marL="0" indent="0">
              <a:buNone/>
            </a:pPr>
            <a:endParaRPr lang="en-GB" sz="2400" dirty="0"/>
          </a:p>
          <a:p>
            <a:pPr marL="0" indent="0">
              <a:buNone/>
            </a:pPr>
            <a:r>
              <a:rPr lang="en-GB" sz="2400" dirty="0"/>
              <a:t>Self-determination = autonomy on the basis of independent rational thinking and taking responsibility for oneself and the public good.</a:t>
            </a:r>
            <a:endParaRPr lang="nl-NL" sz="2400" dirty="0"/>
          </a:p>
          <a:p>
            <a:pPr marL="0" indent="0">
              <a:buNone/>
            </a:pPr>
            <a:endParaRPr lang="en-GB" sz="2400" dirty="0"/>
          </a:p>
          <a:p>
            <a:pPr marL="0" indent="0">
              <a:buNone/>
            </a:pPr>
            <a:r>
              <a:rPr lang="en-GB" sz="2400" dirty="0"/>
              <a:t>Two dimensions in realization of self-determination in modern world: </a:t>
            </a:r>
            <a:endParaRPr lang="nl-NL" sz="2400" dirty="0"/>
          </a:p>
          <a:p>
            <a:pPr lvl="0"/>
            <a:r>
              <a:rPr lang="en-GB" sz="2400" b="1" dirty="0"/>
              <a:t>Individual </a:t>
            </a:r>
            <a:r>
              <a:rPr lang="en-GB" sz="2400" dirty="0"/>
              <a:t>	</a:t>
            </a:r>
            <a:r>
              <a:rPr lang="en-GB" sz="2400" dirty="0">
                <a:sym typeface="Wingdings" panose="05000000000000000000" pitchFamily="2" charset="2"/>
              </a:rPr>
              <a:t> 	</a:t>
            </a:r>
            <a:r>
              <a:rPr lang="en-GB" sz="2400" dirty="0"/>
              <a:t>personal liberty and emancipation.</a:t>
            </a:r>
            <a:endParaRPr lang="nl-NL" sz="2400" b="1" dirty="0"/>
          </a:p>
          <a:p>
            <a:pPr lvl="0"/>
            <a:r>
              <a:rPr lang="en-GB" sz="2400" b="1" dirty="0"/>
              <a:t>Collective </a:t>
            </a:r>
            <a:r>
              <a:rPr lang="en-GB" sz="2400" dirty="0"/>
              <a:t>	</a:t>
            </a:r>
            <a:r>
              <a:rPr lang="en-GB" sz="2400" dirty="0">
                <a:sym typeface="Wingdings" panose="05000000000000000000" pitchFamily="2" charset="2"/>
              </a:rPr>
              <a:t> 	</a:t>
            </a:r>
            <a:r>
              <a:rPr lang="en-GB" sz="2400" dirty="0"/>
              <a:t>democratisation (equalizing) of social 			relations and politics.   </a:t>
            </a:r>
            <a:endParaRPr lang="nl-NL" sz="2400" b="1" dirty="0"/>
          </a:p>
          <a:p>
            <a:endParaRPr lang="nl-NL" dirty="0"/>
          </a:p>
        </p:txBody>
      </p:sp>
      <p:sp>
        <p:nvSpPr>
          <p:cNvPr id="4" name="Curved Right Arrow 3"/>
          <p:cNvSpPr/>
          <p:nvPr/>
        </p:nvSpPr>
        <p:spPr>
          <a:xfrm>
            <a:off x="0" y="1733601"/>
            <a:ext cx="478984" cy="18002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Tree>
    <p:extLst>
      <p:ext uri="{BB962C8B-B14F-4D97-AF65-F5344CB8AC3E}">
        <p14:creationId xmlns:p14="http://schemas.microsoft.com/office/powerpoint/2010/main" val="81407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t>Democracy historically entangled in </a:t>
            </a:r>
            <a:br>
              <a:rPr lang="en-GB" sz="3200" b="1" dirty="0"/>
            </a:br>
            <a:r>
              <a:rPr lang="en-GB" sz="3200" b="1" dirty="0"/>
              <a:t>two forms of </a:t>
            </a:r>
            <a:r>
              <a:rPr lang="en-GB" sz="3200" b="1" i="1" dirty="0"/>
              <a:t>self-determination</a:t>
            </a:r>
            <a:endParaRPr lang="nl-NL" sz="3200" i="1" dirty="0"/>
          </a:p>
        </p:txBody>
      </p:sp>
      <p:sp>
        <p:nvSpPr>
          <p:cNvPr id="3" name="Content Placeholder 2"/>
          <p:cNvSpPr>
            <a:spLocks noGrp="1"/>
          </p:cNvSpPr>
          <p:nvPr>
            <p:ph idx="1"/>
          </p:nvPr>
        </p:nvSpPr>
        <p:spPr/>
        <p:txBody>
          <a:bodyPr>
            <a:noAutofit/>
          </a:bodyPr>
          <a:lstStyle/>
          <a:p>
            <a:pPr marL="0" indent="0">
              <a:buNone/>
            </a:pPr>
            <a:endParaRPr lang="en-GB" sz="2000" b="1" dirty="0"/>
          </a:p>
          <a:p>
            <a:pPr marL="0" indent="0">
              <a:buNone/>
            </a:pPr>
            <a:r>
              <a:rPr lang="en-GB" sz="2400" b="1" dirty="0"/>
              <a:t>Collective 					Individual</a:t>
            </a:r>
            <a:endParaRPr lang="nl-NL" sz="2400" dirty="0"/>
          </a:p>
          <a:p>
            <a:pPr marL="0" indent="0">
              <a:buNone/>
            </a:pPr>
            <a:r>
              <a:rPr lang="en-GB" sz="2400" dirty="0"/>
              <a:t>Equality					(Negative) Freedom</a:t>
            </a:r>
            <a:endParaRPr lang="nl-NL" sz="2400" dirty="0"/>
          </a:p>
          <a:p>
            <a:pPr marL="0" indent="0">
              <a:buNone/>
            </a:pPr>
            <a:r>
              <a:rPr lang="en-GB" sz="2400" dirty="0"/>
              <a:t>Solidarity (‘brotherhood’)			Liberties	</a:t>
            </a:r>
          </a:p>
          <a:p>
            <a:pPr marL="0" indent="0">
              <a:buNone/>
            </a:pPr>
            <a:r>
              <a:rPr lang="en-GB" sz="2400" dirty="0"/>
              <a:t>(Positive) Freedom		</a:t>
            </a:r>
          </a:p>
          <a:p>
            <a:pPr marL="0" indent="0">
              <a:buNone/>
            </a:pPr>
            <a:r>
              <a:rPr lang="en-GB" sz="2400" dirty="0"/>
              <a:t>Civic duties					Civil rights</a:t>
            </a:r>
            <a:endParaRPr lang="nl-NL" sz="2400" dirty="0"/>
          </a:p>
          <a:p>
            <a:pPr marL="0" indent="0">
              <a:buNone/>
            </a:pPr>
            <a:r>
              <a:rPr lang="en-GB" sz="2400" dirty="0"/>
              <a:t>Active citizenship				Passive citizenship</a:t>
            </a:r>
            <a:endParaRPr lang="nl-NL" sz="2400" dirty="0"/>
          </a:p>
          <a:p>
            <a:pPr marL="0" indent="0">
              <a:buNone/>
            </a:pPr>
            <a:endParaRPr lang="nl-NL" sz="2400" dirty="0"/>
          </a:p>
          <a:p>
            <a:pPr marL="0" indent="0">
              <a:buNone/>
            </a:pPr>
            <a:r>
              <a:rPr lang="en-GB" sz="2400" dirty="0"/>
              <a:t> 		</a:t>
            </a:r>
            <a:endParaRPr lang="en-GB" sz="2400" b="1" dirty="0"/>
          </a:p>
          <a:p>
            <a:pPr marL="0" indent="0">
              <a:buNone/>
            </a:pPr>
            <a:r>
              <a:rPr lang="en-GB" sz="2400" b="1" dirty="0"/>
              <a:t>	      Two basic dimensions of democracy</a:t>
            </a:r>
            <a:endParaRPr lang="en-GB" sz="2400" dirty="0"/>
          </a:p>
          <a:p>
            <a:pPr marL="0" indent="0">
              <a:buNone/>
            </a:pPr>
            <a:r>
              <a:rPr lang="en-GB" sz="2800" b="1" dirty="0"/>
              <a:t>Republican 	</a:t>
            </a:r>
            <a:r>
              <a:rPr lang="en-GB" sz="2800" b="1" dirty="0">
                <a:sym typeface="Wingdings" panose="05000000000000000000" pitchFamily="2" charset="2"/>
              </a:rPr>
              <a:t> 				      Liberal</a:t>
            </a:r>
            <a:endParaRPr lang="nl-NL" sz="2800" b="1" dirty="0"/>
          </a:p>
          <a:p>
            <a:pPr marL="0" indent="0">
              <a:buNone/>
            </a:pPr>
            <a:endParaRPr lang="en-GB" sz="2000" dirty="0"/>
          </a:p>
          <a:p>
            <a:pPr marL="0" indent="0">
              <a:buNone/>
            </a:pPr>
            <a:endParaRPr lang="en-GB" sz="2000" dirty="0"/>
          </a:p>
          <a:p>
            <a:pPr marL="0" indent="0">
              <a:buNone/>
            </a:pPr>
            <a:endParaRPr lang="nl-NL" sz="2000" dirty="0"/>
          </a:p>
        </p:txBody>
      </p:sp>
      <p:sp>
        <p:nvSpPr>
          <p:cNvPr id="4" name="Down Arrow 3"/>
          <p:cNvSpPr/>
          <p:nvPr/>
        </p:nvSpPr>
        <p:spPr>
          <a:xfrm>
            <a:off x="1115616" y="4628491"/>
            <a:ext cx="48463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6763104" y="4592487"/>
            <a:ext cx="484632" cy="13681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cxnSp>
        <p:nvCxnSpPr>
          <p:cNvPr id="7" name="Straight Arrow Connector 6"/>
          <p:cNvCxnSpPr/>
          <p:nvPr/>
        </p:nvCxnSpPr>
        <p:spPr>
          <a:xfrm>
            <a:off x="4427984" y="1628800"/>
            <a:ext cx="151216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339752" y="1628800"/>
            <a:ext cx="172819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Left-Right Arrow 5"/>
          <p:cNvSpPr/>
          <p:nvPr/>
        </p:nvSpPr>
        <p:spPr>
          <a:xfrm>
            <a:off x="3635896" y="1997897"/>
            <a:ext cx="1216152" cy="4846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Down Arrow 7"/>
          <p:cNvSpPr/>
          <p:nvPr/>
        </p:nvSpPr>
        <p:spPr>
          <a:xfrm>
            <a:off x="4001656" y="2780928"/>
            <a:ext cx="484632" cy="26642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4132874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Autofit/>
          </a:bodyPr>
          <a:lstStyle/>
          <a:p>
            <a:r>
              <a:rPr lang="en-GB" sz="3600" b="1" dirty="0"/>
              <a:t>Central problem of modern democracy</a:t>
            </a:r>
            <a:endParaRPr lang="nl-NL" sz="3600" b="1" dirty="0"/>
          </a:p>
        </p:txBody>
      </p:sp>
      <p:sp>
        <p:nvSpPr>
          <p:cNvPr id="3" name="Content Placeholder 2"/>
          <p:cNvSpPr>
            <a:spLocks noGrp="1"/>
          </p:cNvSpPr>
          <p:nvPr>
            <p:ph idx="1"/>
          </p:nvPr>
        </p:nvSpPr>
        <p:spPr>
          <a:xfrm>
            <a:off x="457200" y="1268760"/>
            <a:ext cx="8229600" cy="4857403"/>
          </a:xfrm>
        </p:spPr>
        <p:txBody>
          <a:bodyPr>
            <a:noAutofit/>
          </a:bodyPr>
          <a:lstStyle/>
          <a:p>
            <a:pPr marL="0" indent="0">
              <a:buNone/>
            </a:pPr>
            <a:r>
              <a:rPr lang="en-GB" sz="2800" dirty="0"/>
              <a:t>Finding balance in inevitable tension between: </a:t>
            </a:r>
          </a:p>
          <a:p>
            <a:pPr marL="0" indent="0">
              <a:buNone/>
            </a:pPr>
            <a:endParaRPr lang="en-GB" sz="2800" dirty="0"/>
          </a:p>
          <a:p>
            <a:pPr marL="0" indent="0">
              <a:buNone/>
            </a:pPr>
            <a:r>
              <a:rPr lang="en-GB" sz="2800" dirty="0"/>
              <a:t>individual           and 	collective self-determination:</a:t>
            </a:r>
          </a:p>
          <a:p>
            <a:pPr marL="0" indent="0">
              <a:buNone/>
            </a:pPr>
            <a:endParaRPr lang="en-GB" sz="2800" dirty="0"/>
          </a:p>
          <a:p>
            <a:pPr marL="0" indent="0">
              <a:buNone/>
            </a:pPr>
            <a:endParaRPr lang="en-GB" sz="2800" dirty="0"/>
          </a:p>
          <a:p>
            <a:pPr marL="0" indent="0">
              <a:buNone/>
            </a:pPr>
            <a:r>
              <a:rPr lang="en-GB" sz="2800" dirty="0"/>
              <a:t>freedom 		</a:t>
            </a:r>
            <a:r>
              <a:rPr lang="en-GB" sz="2800" dirty="0">
                <a:sym typeface="Wingdings" panose="05000000000000000000" pitchFamily="2" charset="2"/>
              </a:rPr>
              <a:t> 	security/ equality/ solidarity</a:t>
            </a:r>
            <a:endParaRPr lang="en-GB" sz="2800" dirty="0"/>
          </a:p>
          <a:p>
            <a:pPr marL="0" indent="0">
              <a:buNone/>
            </a:pPr>
            <a:r>
              <a:rPr lang="en-GB" sz="2800" dirty="0">
                <a:sym typeface="Wingdings" panose="05000000000000000000" pitchFamily="2" charset="2"/>
              </a:rPr>
              <a:t>individual rights 	 	social responsibilities/duties</a:t>
            </a:r>
          </a:p>
          <a:p>
            <a:pPr marL="0" indent="0">
              <a:buNone/>
            </a:pPr>
            <a:r>
              <a:rPr lang="en-GB" sz="2800" dirty="0">
                <a:sym typeface="Wingdings" panose="05000000000000000000" pitchFamily="2" charset="2"/>
              </a:rPr>
              <a:t>self-interest 		 	need/obligation to participate privacy 			in politics</a:t>
            </a:r>
          </a:p>
          <a:p>
            <a:pPr marL="0" indent="0">
              <a:buNone/>
            </a:pPr>
            <a:r>
              <a:rPr lang="en-GB" sz="2800" b="1" dirty="0">
                <a:sym typeface="Wingdings" panose="05000000000000000000" pitchFamily="2" charset="2"/>
              </a:rPr>
              <a:t>(</a:t>
            </a:r>
            <a:r>
              <a:rPr lang="en-GB" sz="2800" b="1" i="1" dirty="0">
                <a:sym typeface="Wingdings" panose="05000000000000000000" pitchFamily="2" charset="2"/>
              </a:rPr>
              <a:t>Leave me alone!</a:t>
            </a:r>
            <a:r>
              <a:rPr lang="en-GB" sz="2800" b="1" dirty="0">
                <a:sym typeface="Wingdings" panose="05000000000000000000" pitchFamily="2" charset="2"/>
              </a:rPr>
              <a:t>)  	(</a:t>
            </a:r>
            <a:r>
              <a:rPr lang="en-GB" sz="2800" b="1" i="1" dirty="0">
                <a:sym typeface="Wingdings" panose="05000000000000000000" pitchFamily="2" charset="2"/>
              </a:rPr>
              <a:t>You can’t escape politics!</a:t>
            </a:r>
            <a:r>
              <a:rPr lang="en-GB" sz="2800" b="1" dirty="0">
                <a:sym typeface="Wingdings" panose="05000000000000000000" pitchFamily="2" charset="2"/>
              </a:rPr>
              <a:t>)</a:t>
            </a:r>
            <a:endParaRPr lang="nl-NL" sz="2800" b="1" dirty="0"/>
          </a:p>
        </p:txBody>
      </p:sp>
      <p:sp>
        <p:nvSpPr>
          <p:cNvPr id="4" name="Down Arrow 3"/>
          <p:cNvSpPr/>
          <p:nvPr/>
        </p:nvSpPr>
        <p:spPr>
          <a:xfrm>
            <a:off x="1043608" y="2852936"/>
            <a:ext cx="484632"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5796136" y="2866389"/>
            <a:ext cx="484632"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630556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sz="4000" b="1" dirty="0"/>
              <a:t> </a:t>
            </a:r>
            <a:br>
              <a:rPr lang="nl-NL" sz="4000" dirty="0"/>
            </a:br>
            <a:endParaRPr lang="nl-NL" sz="4000" dirty="0"/>
          </a:p>
        </p:txBody>
      </p:sp>
      <p:sp>
        <p:nvSpPr>
          <p:cNvPr id="3" name="Content Placeholder 2"/>
          <p:cNvSpPr>
            <a:spLocks noGrp="1"/>
          </p:cNvSpPr>
          <p:nvPr>
            <p:ph idx="1"/>
          </p:nvPr>
        </p:nvSpPr>
        <p:spPr>
          <a:xfrm>
            <a:off x="323528" y="116632"/>
            <a:ext cx="8363272" cy="5851974"/>
          </a:xfrm>
        </p:spPr>
        <p:txBody>
          <a:bodyPr>
            <a:noAutofit/>
          </a:bodyPr>
          <a:lstStyle/>
          <a:p>
            <a:pPr lvl="0"/>
            <a:r>
              <a:rPr lang="en-GB" i="1" dirty="0"/>
              <a:t>Demos</a:t>
            </a:r>
            <a:r>
              <a:rPr lang="en-GB" dirty="0"/>
              <a:t> = people</a:t>
            </a:r>
            <a:endParaRPr lang="nl-NL" dirty="0"/>
          </a:p>
          <a:p>
            <a:pPr lvl="0"/>
            <a:r>
              <a:rPr lang="en-GB" i="1" dirty="0" err="1"/>
              <a:t>Kratein</a:t>
            </a:r>
            <a:r>
              <a:rPr lang="en-GB" dirty="0"/>
              <a:t> = to rule</a:t>
            </a:r>
          </a:p>
          <a:p>
            <a:pPr lvl="0"/>
            <a:endParaRPr lang="en-GB" dirty="0"/>
          </a:p>
          <a:p>
            <a:pPr lvl="0"/>
            <a:endParaRPr lang="en-GB" dirty="0"/>
          </a:p>
          <a:p>
            <a:pPr marL="1371600" lvl="3" indent="0">
              <a:buNone/>
            </a:pPr>
            <a:r>
              <a:rPr lang="en-GB" sz="2800" dirty="0"/>
              <a:t>Lincoln (1863):</a:t>
            </a:r>
          </a:p>
          <a:p>
            <a:pPr lvl="0"/>
            <a:r>
              <a:rPr lang="en-GB" dirty="0"/>
              <a:t> ‘government </a:t>
            </a:r>
            <a:r>
              <a:rPr lang="en-GB" i="1" dirty="0"/>
              <a:t>of, by </a:t>
            </a:r>
            <a:r>
              <a:rPr lang="en-GB" dirty="0"/>
              <a:t>and </a:t>
            </a:r>
            <a:r>
              <a:rPr lang="en-GB" i="1" dirty="0"/>
              <a:t>for</a:t>
            </a:r>
            <a:r>
              <a:rPr lang="en-GB" dirty="0"/>
              <a:t> the people’  </a:t>
            </a:r>
            <a:br>
              <a:rPr lang="nl-NL" dirty="0"/>
            </a:br>
            <a:endParaRPr lang="en-GB" dirty="0"/>
          </a:p>
          <a:p>
            <a:pPr marL="0" lvl="0" indent="0">
              <a:buNone/>
            </a:pPr>
            <a:r>
              <a:rPr lang="en-GB" dirty="0"/>
              <a:t>By the people? Possible at all? Desirable? </a:t>
            </a:r>
          </a:p>
          <a:p>
            <a:pPr marL="0" lvl="0" indent="0">
              <a:buNone/>
            </a:pPr>
            <a:br>
              <a:rPr lang="en-GB" b="1" dirty="0"/>
            </a:br>
            <a:r>
              <a:rPr lang="en-GB" dirty="0"/>
              <a:t>Sometimes democracy needs to be protected against (those who claim to speak in name of ) ‘the people’.</a:t>
            </a:r>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204641"/>
            <a:ext cx="3024336" cy="2576286"/>
          </a:xfrm>
          <a:prstGeom prst="rect">
            <a:avLst/>
          </a:prstGeom>
        </p:spPr>
      </p:pic>
      <p:sp>
        <p:nvSpPr>
          <p:cNvPr id="5" name="Down Arrow 4"/>
          <p:cNvSpPr/>
          <p:nvPr/>
        </p:nvSpPr>
        <p:spPr>
          <a:xfrm>
            <a:off x="3515339" y="846138"/>
            <a:ext cx="484632" cy="1584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Down Arrow 5"/>
          <p:cNvSpPr/>
          <p:nvPr/>
        </p:nvSpPr>
        <p:spPr>
          <a:xfrm>
            <a:off x="7308304" y="4437112"/>
            <a:ext cx="288032" cy="7200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329071"/>
            <a:ext cx="1306830" cy="1713548"/>
          </a:xfrm>
          <a:prstGeom prst="rect">
            <a:avLst/>
          </a:prstGeom>
        </p:spPr>
      </p:pic>
    </p:spTree>
    <p:extLst>
      <p:ext uri="{BB962C8B-B14F-4D97-AF65-F5344CB8AC3E}">
        <p14:creationId xmlns:p14="http://schemas.microsoft.com/office/powerpoint/2010/main" val="4042553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59432"/>
            <a:ext cx="8507288" cy="2448272"/>
          </a:xfrm>
        </p:spPr>
        <p:txBody>
          <a:bodyPr/>
          <a:lstStyle/>
          <a:p>
            <a:r>
              <a:rPr lang="en-US" b="1" dirty="0"/>
              <a:t>Republican and liberal dimensions of democracy</a:t>
            </a:r>
          </a:p>
        </p:txBody>
      </p:sp>
      <p:sp>
        <p:nvSpPr>
          <p:cNvPr id="3" name="Content Placeholder 2"/>
          <p:cNvSpPr>
            <a:spLocks noGrp="1"/>
          </p:cNvSpPr>
          <p:nvPr>
            <p:ph idx="1"/>
          </p:nvPr>
        </p:nvSpPr>
        <p:spPr>
          <a:xfrm>
            <a:off x="323528" y="1772816"/>
            <a:ext cx="8363272" cy="5256584"/>
          </a:xfrm>
        </p:spPr>
        <p:txBody>
          <a:bodyPr>
            <a:noAutofit/>
          </a:bodyPr>
          <a:lstStyle/>
          <a:p>
            <a:r>
              <a:rPr lang="en-US" sz="2800" b="1" dirty="0"/>
              <a:t>Legal/constitutional:</a:t>
            </a:r>
            <a:r>
              <a:rPr lang="en-US" sz="2800" dirty="0">
                <a:sym typeface="Wingdings" panose="05000000000000000000" pitchFamily="2" charset="2"/>
              </a:rPr>
              <a:t> liberal </a:t>
            </a:r>
            <a:r>
              <a:rPr lang="en-US" sz="2800" dirty="0"/>
              <a:t>priority of individual self-determination through rule of law guaranteeing  protection of rights of individuals and minorities against the power of the state and of majorities. </a:t>
            </a:r>
          </a:p>
          <a:p>
            <a:endParaRPr lang="en-US" sz="2800" b="1" dirty="0"/>
          </a:p>
          <a:p>
            <a:r>
              <a:rPr lang="en-US" sz="2800" b="1" dirty="0"/>
              <a:t>Political: </a:t>
            </a:r>
            <a:r>
              <a:rPr lang="en-US" sz="2800" dirty="0">
                <a:sym typeface="Wingdings" panose="05000000000000000000" pitchFamily="2" charset="2"/>
              </a:rPr>
              <a:t>r</a:t>
            </a:r>
            <a:r>
              <a:rPr lang="en-US" sz="2800" dirty="0"/>
              <a:t>epublican priority of collective self-determination through participation of citizens in government </a:t>
            </a:r>
            <a:r>
              <a:rPr lang="en-US" sz="2800" dirty="0">
                <a:sym typeface="Wingdings" panose="05000000000000000000" pitchFamily="2" charset="2"/>
              </a:rPr>
              <a:t></a:t>
            </a:r>
            <a:r>
              <a:rPr lang="en-US" sz="2800" dirty="0"/>
              <a:t> voting: power of numbers and majorities, of the ‘will of the people’.</a:t>
            </a:r>
          </a:p>
        </p:txBody>
      </p:sp>
    </p:spTree>
    <p:extLst>
      <p:ext uri="{BB962C8B-B14F-4D97-AF65-F5344CB8AC3E}">
        <p14:creationId xmlns:p14="http://schemas.microsoft.com/office/powerpoint/2010/main" val="3464011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br>
              <a:rPr lang="en-GB" b="1" dirty="0"/>
            </a:br>
            <a:r>
              <a:rPr lang="en-GB" b="1" dirty="0"/>
              <a:t>Historical roots</a:t>
            </a:r>
            <a:br>
              <a:rPr lang="en-GB" b="1" dirty="0"/>
            </a:br>
            <a:r>
              <a:rPr lang="en-GB" b="1" dirty="0"/>
              <a:t>Republicanism</a:t>
            </a:r>
            <a:r>
              <a:rPr lang="en-GB" b="1" dirty="0">
                <a:sym typeface="Wingdings"/>
              </a:rPr>
              <a:t></a:t>
            </a:r>
            <a:r>
              <a:rPr lang="en-GB" b="1" dirty="0"/>
              <a:t> liberalism</a:t>
            </a:r>
            <a:br>
              <a:rPr lang="en-GB" b="1" dirty="0"/>
            </a:br>
            <a:br>
              <a:rPr lang="nl-NL" dirty="0"/>
            </a:br>
            <a:endParaRPr lang="nl-NL" dirty="0"/>
          </a:p>
        </p:txBody>
      </p:sp>
      <p:sp>
        <p:nvSpPr>
          <p:cNvPr id="3" name="Content Placeholder 2"/>
          <p:cNvSpPr>
            <a:spLocks noGrp="1"/>
          </p:cNvSpPr>
          <p:nvPr>
            <p:ph idx="1"/>
          </p:nvPr>
        </p:nvSpPr>
        <p:spPr>
          <a:xfrm>
            <a:off x="539552" y="1988840"/>
            <a:ext cx="8229600" cy="4525963"/>
          </a:xfrm>
        </p:spPr>
        <p:txBody>
          <a:bodyPr>
            <a:noAutofit/>
          </a:bodyPr>
          <a:lstStyle/>
          <a:p>
            <a:pPr marL="0" indent="0">
              <a:buNone/>
            </a:pPr>
            <a:r>
              <a:rPr lang="en-GB" sz="2000" dirty="0"/>
              <a:t>Greek polis					Hobbes</a:t>
            </a:r>
            <a:endParaRPr lang="nl-NL" sz="2000" dirty="0"/>
          </a:p>
          <a:p>
            <a:pPr marL="0" indent="0">
              <a:buNone/>
            </a:pPr>
            <a:r>
              <a:rPr lang="en-GB" sz="2000" dirty="0"/>
              <a:t>Early modern city-republics			Locke</a:t>
            </a:r>
            <a:endParaRPr lang="nl-NL" sz="2000" dirty="0"/>
          </a:p>
          <a:p>
            <a:pPr marL="0" indent="0">
              <a:buNone/>
            </a:pPr>
            <a:r>
              <a:rPr lang="en-GB" sz="2000" dirty="0"/>
              <a:t>Rousseau					Montesquieu</a:t>
            </a:r>
            <a:endParaRPr lang="nl-NL" sz="2000" dirty="0"/>
          </a:p>
          <a:p>
            <a:pPr marL="0" indent="0">
              <a:buNone/>
            </a:pPr>
            <a:r>
              <a:rPr lang="en-GB" sz="2000" dirty="0"/>
              <a:t>						American Founding 						Fathers: Madison</a:t>
            </a:r>
            <a:endParaRPr lang="nl-NL" sz="2000" dirty="0"/>
          </a:p>
          <a:p>
            <a:pPr marL="0" indent="0">
              <a:buNone/>
            </a:pPr>
            <a:endParaRPr lang="en-GB" sz="2000" dirty="0"/>
          </a:p>
          <a:p>
            <a:pPr marL="0" indent="0" algn="ctr">
              <a:buNone/>
            </a:pPr>
            <a:r>
              <a:rPr lang="en-GB" sz="2000" b="1" dirty="0"/>
              <a:t>                             Reflected in the French Revolution:</a:t>
            </a:r>
            <a:r>
              <a:rPr lang="en-GB" sz="2000" dirty="0"/>
              <a:t> 				</a:t>
            </a:r>
            <a:endParaRPr lang="nl-NL" sz="2000" dirty="0"/>
          </a:p>
          <a:p>
            <a:pPr marL="0" indent="0">
              <a:buNone/>
            </a:pPr>
            <a:r>
              <a:rPr lang="en-GB" sz="2000" dirty="0"/>
              <a:t>radical Jacobin phase 		</a:t>
            </a:r>
            <a:r>
              <a:rPr lang="en-GB" sz="2000" dirty="0">
                <a:sym typeface="Wingdings" panose="05000000000000000000" pitchFamily="2" charset="2"/>
              </a:rPr>
              <a:t> 	</a:t>
            </a:r>
            <a:r>
              <a:rPr lang="en-GB" sz="2000" dirty="0"/>
              <a:t>moderate constitutional phase (1792-1795) 		 			(1789-1792) 	</a:t>
            </a:r>
          </a:p>
          <a:p>
            <a:pPr marL="0" indent="0">
              <a:buNone/>
            </a:pPr>
            <a:r>
              <a:rPr lang="en-GB" sz="2000" dirty="0"/>
              <a:t>	</a:t>
            </a:r>
            <a:endParaRPr lang="nl-NL" sz="2000" dirty="0"/>
          </a:p>
          <a:p>
            <a:endParaRPr lang="nl-NL" sz="2000" dirty="0"/>
          </a:p>
          <a:p>
            <a:pPr marL="0" indent="0">
              <a:buNone/>
            </a:pPr>
            <a:r>
              <a:rPr lang="en-GB" sz="2000" dirty="0"/>
              <a:t>			</a:t>
            </a:r>
            <a:endParaRPr lang="nl-NL" dirty="0"/>
          </a:p>
        </p:txBody>
      </p:sp>
      <p:sp>
        <p:nvSpPr>
          <p:cNvPr id="4" name="Down Arrow 3"/>
          <p:cNvSpPr/>
          <p:nvPr/>
        </p:nvSpPr>
        <p:spPr>
          <a:xfrm>
            <a:off x="3491880" y="1700808"/>
            <a:ext cx="340616" cy="2304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5580112" y="1700808"/>
            <a:ext cx="340616" cy="2304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82154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Greek roots of republican democracy</a:t>
            </a:r>
            <a:endParaRPr lang="nl-NL" dirty="0"/>
          </a:p>
        </p:txBody>
      </p:sp>
      <p:sp>
        <p:nvSpPr>
          <p:cNvPr id="3" name="Content Placeholder 2"/>
          <p:cNvSpPr>
            <a:spLocks noGrp="1"/>
          </p:cNvSpPr>
          <p:nvPr>
            <p:ph idx="1"/>
          </p:nvPr>
        </p:nvSpPr>
        <p:spPr>
          <a:xfrm>
            <a:off x="457200" y="1417638"/>
            <a:ext cx="8229600" cy="5440362"/>
          </a:xfrm>
        </p:spPr>
        <p:txBody>
          <a:bodyPr>
            <a:normAutofit lnSpcReduction="10000"/>
          </a:bodyPr>
          <a:lstStyle/>
          <a:p>
            <a:pPr marL="0" indent="0">
              <a:buNone/>
            </a:pPr>
            <a:r>
              <a:rPr lang="en-GB" dirty="0"/>
              <a:t>Origin of Greek democracy: </a:t>
            </a:r>
          </a:p>
          <a:p>
            <a:pPr marL="0" indent="0">
              <a:buNone/>
            </a:pPr>
            <a:endParaRPr lang="en-GB" dirty="0"/>
          </a:p>
          <a:p>
            <a:pPr marL="0" indent="0">
              <a:buNone/>
            </a:pPr>
            <a:r>
              <a:rPr lang="en-GB" dirty="0"/>
              <a:t>clan and tribal order and tyrannical and autocratic forms of rule</a:t>
            </a:r>
          </a:p>
          <a:p>
            <a:pPr marL="0" indent="0">
              <a:buNone/>
            </a:pPr>
            <a:endParaRPr lang="en-GB" b="1" dirty="0"/>
          </a:p>
          <a:p>
            <a:pPr marL="0" indent="0">
              <a:buNone/>
            </a:pPr>
            <a:endParaRPr lang="en-GB" b="1" dirty="0"/>
          </a:p>
          <a:p>
            <a:pPr marL="0" indent="0">
              <a:buNone/>
            </a:pPr>
            <a:r>
              <a:rPr lang="en-GB" b="1" dirty="0"/>
              <a:t>polis</a:t>
            </a:r>
            <a:r>
              <a:rPr lang="en-GB" dirty="0"/>
              <a:t>: direct participation of citizens in political decision-making in city-states </a:t>
            </a:r>
            <a:r>
              <a:rPr lang="en-GB" dirty="0">
                <a:sym typeface="Wingdings" panose="05000000000000000000" pitchFamily="2" charset="2"/>
              </a:rPr>
              <a:t> </a:t>
            </a:r>
            <a:r>
              <a:rPr lang="en-GB" dirty="0"/>
              <a:t>Public affairs (</a:t>
            </a:r>
            <a:r>
              <a:rPr lang="en-GB" i="1" dirty="0"/>
              <a:t>res publica</a:t>
            </a:r>
            <a:r>
              <a:rPr lang="en-GB" dirty="0"/>
              <a:t>) discussed and decisions taken in gatherings of all citizens on the agora.</a:t>
            </a:r>
            <a:endParaRPr lang="nl-NL" dirty="0"/>
          </a:p>
          <a:p>
            <a:pPr marL="0" indent="0">
              <a:buNone/>
            </a:pPr>
            <a:endParaRPr lang="en-GB" dirty="0"/>
          </a:p>
          <a:p>
            <a:pPr marL="0" indent="0">
              <a:buNone/>
            </a:pPr>
            <a:endParaRPr lang="nl-NL" dirty="0"/>
          </a:p>
        </p:txBody>
      </p:sp>
      <p:sp>
        <p:nvSpPr>
          <p:cNvPr id="4" name="Arrow: Down 3">
            <a:extLst>
              <a:ext uri="{FF2B5EF4-FFF2-40B4-BE49-F238E27FC236}">
                <a16:creationId xmlns:a16="http://schemas.microsoft.com/office/drawing/2014/main" id="{CD4DFAD0-4F76-C152-71B6-789DE40C291C}"/>
              </a:ext>
            </a:extLst>
          </p:cNvPr>
          <p:cNvSpPr/>
          <p:nvPr/>
        </p:nvSpPr>
        <p:spPr>
          <a:xfrm>
            <a:off x="3779912" y="3429000"/>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68717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How </a:t>
            </a:r>
            <a:r>
              <a:rPr lang="nl-NL" b="1" dirty="0" err="1"/>
              <a:t>democratic</a:t>
            </a:r>
            <a:r>
              <a:rPr lang="nl-NL" b="1" dirty="0"/>
              <a:t> was </a:t>
            </a:r>
            <a:r>
              <a:rPr lang="nl-NL" b="1" dirty="0" err="1"/>
              <a:t>Greek</a:t>
            </a:r>
            <a:r>
              <a:rPr lang="nl-NL" b="1" dirty="0"/>
              <a:t> </a:t>
            </a:r>
            <a:r>
              <a:rPr lang="nl-NL" b="1" dirty="0" err="1"/>
              <a:t>democracy</a:t>
            </a:r>
            <a:r>
              <a:rPr lang="nl-NL" b="1" dirty="0"/>
              <a:t>?</a:t>
            </a:r>
          </a:p>
        </p:txBody>
      </p:sp>
      <p:sp>
        <p:nvSpPr>
          <p:cNvPr id="3" name="Content Placeholder 2"/>
          <p:cNvSpPr>
            <a:spLocks noGrp="1"/>
          </p:cNvSpPr>
          <p:nvPr>
            <p:ph idx="1"/>
          </p:nvPr>
        </p:nvSpPr>
        <p:spPr>
          <a:xfrm>
            <a:off x="539552" y="2025210"/>
            <a:ext cx="8147248" cy="4832790"/>
          </a:xfrm>
        </p:spPr>
        <p:txBody>
          <a:bodyPr>
            <a:normAutofit fontScale="55000" lnSpcReduction="20000"/>
          </a:bodyPr>
          <a:lstStyle/>
          <a:p>
            <a:pPr marL="0" indent="0">
              <a:buNone/>
            </a:pPr>
            <a:r>
              <a:rPr lang="en-GB" sz="5100" dirty="0"/>
              <a:t>			???</a:t>
            </a:r>
            <a:r>
              <a:rPr lang="en-GB" sz="4400" dirty="0">
                <a:sym typeface="Wingdings" panose="05000000000000000000" pitchFamily="2" charset="2"/>
              </a:rPr>
              <a:t> </a:t>
            </a:r>
            <a:r>
              <a:rPr lang="en-GB" sz="4400" dirty="0"/>
              <a:t>No rule by ‘the people’, only a</a:t>
            </a:r>
          </a:p>
          <a:p>
            <a:pPr marL="0" indent="0">
              <a:buNone/>
            </a:pPr>
            <a:r>
              <a:rPr lang="en-GB" sz="4400" dirty="0"/>
              <a:t>			minority participating in politics. </a:t>
            </a:r>
          </a:p>
          <a:p>
            <a:pPr marL="0" indent="0">
              <a:buNone/>
            </a:pPr>
            <a:endParaRPr lang="en-GB" sz="4400" dirty="0"/>
          </a:p>
          <a:p>
            <a:pPr marL="0" lvl="0" indent="0">
              <a:buNone/>
            </a:pPr>
            <a:r>
              <a:rPr lang="en-GB" sz="4400" dirty="0"/>
              <a:t>Exclusive citizenship for free, independent and well-established adult male property owners </a:t>
            </a:r>
            <a:r>
              <a:rPr lang="en-GB" sz="4400" dirty="0">
                <a:sym typeface="Wingdings" panose="05000000000000000000" pitchFamily="2" charset="2"/>
              </a:rPr>
              <a:t> </a:t>
            </a:r>
            <a:r>
              <a:rPr lang="en-GB" sz="4400" dirty="0"/>
              <a:t>women, minors, slaves and non-natives not considered as citizens and excluded. </a:t>
            </a:r>
          </a:p>
          <a:p>
            <a:pPr marL="0" lvl="0" indent="0">
              <a:buNone/>
            </a:pPr>
            <a:endParaRPr lang="en-GB" sz="4400" dirty="0"/>
          </a:p>
          <a:p>
            <a:pPr marL="0" lvl="0" indent="0">
              <a:buNone/>
            </a:pPr>
            <a:r>
              <a:rPr lang="en-GB" sz="4400" dirty="0"/>
              <a:t>Only men of means were able to devote time and energy to public affairs because women carried out domestic tasks and slaves performed manual labour. </a:t>
            </a:r>
          </a:p>
          <a:p>
            <a:pPr marL="0" lvl="0" indent="0">
              <a:buNone/>
            </a:pPr>
            <a:endParaRPr lang="en-GB" sz="4400" dirty="0"/>
          </a:p>
          <a:p>
            <a:pPr marL="0" lvl="0" indent="0">
              <a:buNone/>
            </a:pPr>
            <a:r>
              <a:rPr lang="en-GB" sz="4400" dirty="0"/>
              <a:t>Greek democracy </a:t>
            </a:r>
            <a:r>
              <a:rPr lang="en-GB" sz="4400" dirty="0">
                <a:sym typeface="Wingdings" panose="05000000000000000000" pitchFamily="2" charset="2"/>
              </a:rPr>
              <a:t> </a:t>
            </a:r>
            <a:r>
              <a:rPr lang="en-GB" sz="4400" dirty="0"/>
              <a:t>modern ideal of human rights and 					equality of all.</a:t>
            </a:r>
            <a:endParaRPr lang="nl-NL" sz="4400" dirty="0"/>
          </a:p>
          <a:p>
            <a:pPr marL="0" indent="0">
              <a:buNone/>
            </a:pPr>
            <a:r>
              <a:rPr lang="en-GB" sz="4400" dirty="0"/>
              <a:t> </a:t>
            </a:r>
            <a:endParaRPr lang="nl-NL" sz="4400" dirty="0"/>
          </a:p>
          <a:p>
            <a:endParaRPr lang="nl-NL"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882210"/>
            <a:ext cx="3019425" cy="1600200"/>
          </a:xfrm>
          <a:prstGeom prst="rect">
            <a:avLst/>
          </a:prstGeom>
        </p:spPr>
      </p:pic>
    </p:spTree>
    <p:extLst>
      <p:ext uri="{BB962C8B-B14F-4D97-AF65-F5344CB8AC3E}">
        <p14:creationId xmlns:p14="http://schemas.microsoft.com/office/powerpoint/2010/main" val="1046951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Greek</a:t>
            </a:r>
            <a:r>
              <a:rPr lang="nl-NL" b="1" dirty="0"/>
              <a:t> </a:t>
            </a:r>
            <a:r>
              <a:rPr lang="nl-NL" b="1" dirty="0" err="1"/>
              <a:t>democracy</a:t>
            </a:r>
            <a:r>
              <a:rPr lang="nl-NL" b="1" dirty="0"/>
              <a:t> as </a:t>
            </a:r>
            <a:r>
              <a:rPr lang="nl-NL" b="1" dirty="0" err="1"/>
              <a:t>republicanism</a:t>
            </a:r>
            <a:endParaRPr lang="nl-NL" b="1" dirty="0"/>
          </a:p>
        </p:txBody>
      </p:sp>
      <p:sp>
        <p:nvSpPr>
          <p:cNvPr id="3" name="Content Placeholder 2"/>
          <p:cNvSpPr>
            <a:spLocks noGrp="1"/>
          </p:cNvSpPr>
          <p:nvPr>
            <p:ph idx="1"/>
          </p:nvPr>
        </p:nvSpPr>
        <p:spPr>
          <a:xfrm>
            <a:off x="395536" y="1600200"/>
            <a:ext cx="8291264" cy="5257800"/>
          </a:xfrm>
        </p:spPr>
        <p:txBody>
          <a:bodyPr>
            <a:normAutofit fontScale="85000" lnSpcReduction="10000"/>
          </a:bodyPr>
          <a:lstStyle/>
          <a:p>
            <a:pPr marL="0" lvl="0" indent="0">
              <a:buNone/>
            </a:pPr>
            <a:r>
              <a:rPr lang="en-GB" i="1" dirty="0"/>
              <a:t>Res publica</a:t>
            </a:r>
            <a:r>
              <a:rPr lang="en-GB" dirty="0"/>
              <a:t> </a:t>
            </a:r>
            <a:r>
              <a:rPr lang="en-GB" dirty="0">
                <a:sym typeface="Wingdings" panose="05000000000000000000" pitchFamily="2" charset="2"/>
              </a:rPr>
              <a:t> the affairs of the civil community.</a:t>
            </a:r>
            <a:endParaRPr lang="en-GB" i="1" dirty="0"/>
          </a:p>
          <a:p>
            <a:pPr lvl="0">
              <a:buFontTx/>
              <a:buChar char="-"/>
            </a:pPr>
            <a:r>
              <a:rPr lang="en-GB" dirty="0"/>
              <a:t>Citizenship: active participation in public affairs as civic duty and moral obligation for the purpose of the common good and public interest. </a:t>
            </a:r>
          </a:p>
          <a:p>
            <a:pPr lvl="0">
              <a:buFontTx/>
              <a:buChar char="-"/>
            </a:pPr>
            <a:r>
              <a:rPr lang="en-GB" dirty="0"/>
              <a:t>Such participation is part of the quest for the good life and the fulfilment of civic virtue.</a:t>
            </a:r>
          </a:p>
          <a:p>
            <a:pPr lvl="0">
              <a:buFontTx/>
              <a:buChar char="-"/>
            </a:pPr>
            <a:r>
              <a:rPr lang="en-GB" dirty="0"/>
              <a:t>Collective self-determination instead of individual rights.</a:t>
            </a:r>
          </a:p>
          <a:p>
            <a:pPr marL="0" lvl="0" indent="0">
              <a:buNone/>
            </a:pPr>
            <a:endParaRPr lang="en-GB" dirty="0"/>
          </a:p>
          <a:p>
            <a:pPr marL="0" lvl="0" indent="0">
              <a:buNone/>
            </a:pPr>
            <a:r>
              <a:rPr lang="en-GB" dirty="0"/>
              <a:t>Greek democracy unlike modern liberal democracy: we have democratic rights, but we are not morally obliged to be involved in politics or even to vote in elections.</a:t>
            </a:r>
            <a:endParaRPr lang="nl-NL" dirty="0"/>
          </a:p>
          <a:p>
            <a:endParaRPr lang="nl-NL" dirty="0"/>
          </a:p>
        </p:txBody>
      </p:sp>
    </p:spTree>
    <p:extLst>
      <p:ext uri="{BB962C8B-B14F-4D97-AF65-F5344CB8AC3E}">
        <p14:creationId xmlns:p14="http://schemas.microsoft.com/office/powerpoint/2010/main" val="1026537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Disappearance and re-appearance of republican democracy  </a:t>
            </a:r>
          </a:p>
        </p:txBody>
      </p:sp>
      <p:sp>
        <p:nvSpPr>
          <p:cNvPr id="3" name="Content Placeholder 2"/>
          <p:cNvSpPr>
            <a:spLocks noGrp="1"/>
          </p:cNvSpPr>
          <p:nvPr>
            <p:ph idx="1"/>
          </p:nvPr>
        </p:nvSpPr>
        <p:spPr/>
        <p:txBody>
          <a:bodyPr>
            <a:noAutofit/>
          </a:bodyPr>
          <a:lstStyle/>
          <a:p>
            <a:r>
              <a:rPr lang="en-GB" sz="2000" dirty="0"/>
              <a:t>Ancient republican tradition in Greek city-states and the Roman republic disappeared in the medieval and the early modern period: largely dominated by hierarchical and authoritarian/patriarchal systems of rule: </a:t>
            </a:r>
            <a:r>
              <a:rPr lang="en-GB" sz="2000" b="1" dirty="0"/>
              <a:t>feudal, aristocratic and absolutist</a:t>
            </a:r>
            <a:r>
              <a:rPr lang="en-GB" sz="2000" dirty="0"/>
              <a:t>. </a:t>
            </a:r>
          </a:p>
          <a:p>
            <a:pPr marL="0" indent="0">
              <a:buNone/>
            </a:pPr>
            <a:endParaRPr lang="en-GB" sz="2000" dirty="0"/>
          </a:p>
          <a:p>
            <a:r>
              <a:rPr lang="en-GB" sz="2000" dirty="0"/>
              <a:t>Renaissance: </a:t>
            </a:r>
            <a:r>
              <a:rPr lang="en-GB" sz="2000" b="1" dirty="0"/>
              <a:t>rebirth of classical republican democracy</a:t>
            </a:r>
            <a:r>
              <a:rPr lang="en-GB" sz="2000" dirty="0"/>
              <a:t> </a:t>
            </a:r>
            <a:r>
              <a:rPr lang="en-GB" sz="2000" dirty="0">
                <a:sym typeface="Wingdings" panose="05000000000000000000" pitchFamily="2" charset="2"/>
              </a:rPr>
              <a:t> r</a:t>
            </a:r>
            <a:r>
              <a:rPr lang="en-GB" sz="2000" dirty="0"/>
              <a:t>ejection of top-down rule and self-government in independent </a:t>
            </a:r>
            <a:r>
              <a:rPr lang="en-GB" sz="2000" b="1" dirty="0"/>
              <a:t>towns</a:t>
            </a:r>
            <a:r>
              <a:rPr lang="en-GB" sz="2000" dirty="0"/>
              <a:t>, first in Italy and later also in North-Western Europe.</a:t>
            </a:r>
          </a:p>
          <a:p>
            <a:r>
              <a:rPr lang="en-GB" sz="2000" dirty="0"/>
              <a:t>Town-government by elected councils and officials based on the idea that:</a:t>
            </a:r>
          </a:p>
          <a:p>
            <a:pPr lvl="1">
              <a:buFont typeface="Wingdings"/>
              <a:buChar char="à"/>
            </a:pPr>
            <a:r>
              <a:rPr lang="en-GB" sz="2000" dirty="0"/>
              <a:t>the political community was free from any authority other than that the community itself;</a:t>
            </a:r>
          </a:p>
          <a:p>
            <a:pPr lvl="1">
              <a:buFont typeface="Wingdings"/>
              <a:buChar char="à"/>
            </a:pPr>
            <a:r>
              <a:rPr lang="en-GB" sz="2000" dirty="0"/>
              <a:t>citizens can in principle be both rulers and ruled; that these positions can alternate. </a:t>
            </a:r>
            <a:endParaRPr lang="nl-NL" sz="2000" dirty="0"/>
          </a:p>
          <a:p>
            <a:endParaRPr lang="nl-NL" dirty="0"/>
          </a:p>
        </p:txBody>
      </p:sp>
    </p:spTree>
    <p:extLst>
      <p:ext uri="{BB962C8B-B14F-4D97-AF65-F5344CB8AC3E}">
        <p14:creationId xmlns:p14="http://schemas.microsoft.com/office/powerpoint/2010/main" val="1562892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Early-modern European city-republics</a:t>
            </a:r>
            <a:endParaRPr lang="nl-NL" dirty="0"/>
          </a:p>
        </p:txBody>
      </p:sp>
      <p:sp>
        <p:nvSpPr>
          <p:cNvPr id="3" name="Content Placeholder 2"/>
          <p:cNvSpPr>
            <a:spLocks noGrp="1"/>
          </p:cNvSpPr>
          <p:nvPr>
            <p:ph idx="1"/>
          </p:nvPr>
        </p:nvSpPr>
        <p:spPr>
          <a:xfrm>
            <a:off x="467544" y="2057399"/>
            <a:ext cx="8229600" cy="4525963"/>
          </a:xfrm>
        </p:spPr>
        <p:txBody>
          <a:bodyPr>
            <a:noAutofit/>
          </a:bodyPr>
          <a:lstStyle/>
          <a:p>
            <a:pPr marL="3086100" lvl="7" indent="0">
              <a:buNone/>
            </a:pPr>
            <a:r>
              <a:rPr lang="en-GB" b="1" dirty="0"/>
              <a:t>Exclusive citizenship: </a:t>
            </a:r>
            <a:r>
              <a:rPr lang="en-GB" dirty="0"/>
              <a:t>only educated</a:t>
            </a:r>
            <a:r>
              <a:rPr lang="en-GB" b="1" dirty="0"/>
              <a:t> </a:t>
            </a:r>
            <a:r>
              <a:rPr lang="en-GB" dirty="0"/>
              <a:t>men with entrenched interests, independent means and taxable property considered capable of taking responsibility for public affairs. All others (newcomers, labourers, servants, women, minors and newcomers) excluded.</a:t>
            </a:r>
          </a:p>
          <a:p>
            <a:pPr marL="0" lvl="0" indent="0">
              <a:buNone/>
            </a:pPr>
            <a:endParaRPr lang="en-GB" sz="2000" dirty="0"/>
          </a:p>
          <a:p>
            <a:pPr marL="0" lvl="0" indent="0">
              <a:buNone/>
            </a:pPr>
            <a:r>
              <a:rPr lang="en-GB" sz="2000" b="1" dirty="0"/>
              <a:t>Active citizenship</a:t>
            </a:r>
            <a:r>
              <a:rPr lang="en-GB" sz="2000" dirty="0"/>
              <a:t> as civic virtue: serving the common good and thus contribute to collective self-determination. </a:t>
            </a:r>
          </a:p>
          <a:p>
            <a:pPr marL="0" lvl="0" indent="0">
              <a:buNone/>
            </a:pPr>
            <a:endParaRPr lang="en-GB" sz="2000" dirty="0"/>
          </a:p>
          <a:p>
            <a:pPr marL="0" lvl="0" indent="0">
              <a:buNone/>
            </a:pPr>
            <a:r>
              <a:rPr lang="en-GB" sz="2000" dirty="0"/>
              <a:t>Republican ideal </a:t>
            </a:r>
            <a:r>
              <a:rPr lang="en-GB" sz="2000" dirty="0">
                <a:sym typeface="Wingdings" panose="05000000000000000000" pitchFamily="2" charset="2"/>
              </a:rPr>
              <a:t> </a:t>
            </a:r>
            <a:r>
              <a:rPr lang="en-GB" sz="2000" dirty="0"/>
              <a:t>reality: most town-republics were not democratic even on their own terms </a:t>
            </a:r>
            <a:r>
              <a:rPr lang="en-GB" sz="2000" dirty="0">
                <a:sym typeface="Wingdings" panose="05000000000000000000" pitchFamily="2" charset="2"/>
              </a:rPr>
              <a:t> </a:t>
            </a:r>
            <a:r>
              <a:rPr lang="en-GB" sz="2000" dirty="0"/>
              <a:t>domination by some powerful patrician families or clans and they were rather oligarchies than democracies.</a:t>
            </a:r>
            <a:endParaRPr lang="nl-NL" sz="2000" dirty="0"/>
          </a:p>
          <a:p>
            <a:pPr marL="0" indent="0">
              <a:buNone/>
            </a:pPr>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393277"/>
            <a:ext cx="3391015" cy="1897525"/>
          </a:xfrm>
          <a:prstGeom prst="rect">
            <a:avLst/>
          </a:prstGeom>
        </p:spPr>
      </p:pic>
    </p:spTree>
    <p:extLst>
      <p:ext uri="{BB962C8B-B14F-4D97-AF65-F5344CB8AC3E}">
        <p14:creationId xmlns:p14="http://schemas.microsoft.com/office/powerpoint/2010/main" val="1397806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440"/>
            <a:ext cx="8229600" cy="1949078"/>
          </a:xfrm>
        </p:spPr>
        <p:txBody>
          <a:bodyPr>
            <a:normAutofit/>
          </a:bodyPr>
          <a:lstStyle/>
          <a:p>
            <a:r>
              <a:rPr lang="en-GB" sz="3600" b="1" dirty="0"/>
              <a:t>	Rousseau: </a:t>
            </a:r>
            <a:r>
              <a:rPr lang="en-GB" sz="3600" b="1" i="1" dirty="0"/>
              <a:t>Du </a:t>
            </a:r>
            <a:r>
              <a:rPr lang="en-GB" sz="3600" b="1" i="1" dirty="0" err="1"/>
              <a:t>contrat</a:t>
            </a:r>
            <a:r>
              <a:rPr lang="en-GB" sz="3600" b="1" i="1" dirty="0"/>
              <a:t> social</a:t>
            </a:r>
            <a:r>
              <a:rPr lang="en-GB" sz="3600" b="1" dirty="0"/>
              <a:t> (1762)</a:t>
            </a:r>
            <a:endParaRPr lang="nl-NL" sz="3600" dirty="0"/>
          </a:p>
        </p:txBody>
      </p:sp>
      <p:sp>
        <p:nvSpPr>
          <p:cNvPr id="3" name="Content Placeholder 2"/>
          <p:cNvSpPr>
            <a:spLocks noGrp="1"/>
          </p:cNvSpPr>
          <p:nvPr>
            <p:ph idx="1"/>
          </p:nvPr>
        </p:nvSpPr>
        <p:spPr>
          <a:xfrm>
            <a:off x="457200" y="1052736"/>
            <a:ext cx="8229600" cy="5904656"/>
          </a:xfrm>
        </p:spPr>
        <p:txBody>
          <a:bodyPr>
            <a:noAutofit/>
          </a:bodyPr>
          <a:lstStyle/>
          <a:p>
            <a:pPr marL="2171700" lvl="5" indent="0">
              <a:buNone/>
            </a:pPr>
            <a:r>
              <a:rPr lang="en-GB" dirty="0"/>
              <a:t>More radical and inclusive republican theory of democracy but still with a rather small political community in mind (Rousseau’s native city-state of Geneva):</a:t>
            </a:r>
          </a:p>
          <a:p>
            <a:r>
              <a:rPr lang="en-GB" sz="2000" dirty="0"/>
              <a:t>Ideal of a democratic republic: a community of equal citizens based on </a:t>
            </a:r>
            <a:r>
              <a:rPr lang="en-GB" sz="2000" b="1" dirty="0"/>
              <a:t>popular sovereignty and a social contract</a:t>
            </a:r>
            <a:r>
              <a:rPr lang="en-GB" sz="2000" dirty="0"/>
              <a:t> as the common basis for collective self-determination of the political community.</a:t>
            </a:r>
          </a:p>
          <a:p>
            <a:r>
              <a:rPr lang="en-GB" sz="2000" dirty="0"/>
              <a:t>Ideal of </a:t>
            </a:r>
            <a:r>
              <a:rPr lang="en-GB" sz="2000" b="1" dirty="0"/>
              <a:t>active citizenship</a:t>
            </a:r>
            <a:r>
              <a:rPr lang="en-GB" sz="2000" dirty="0"/>
              <a:t>: all (at least responsible adult male) citizens should participate in political decision-making for the benefit of the public good.</a:t>
            </a:r>
          </a:p>
          <a:p>
            <a:r>
              <a:rPr lang="en-GB" sz="2000" dirty="0"/>
              <a:t>Contrasting evaluation of two forms of freedom (negative and positive): </a:t>
            </a:r>
          </a:p>
          <a:p>
            <a:pPr lvl="1">
              <a:buFont typeface="Wingdings"/>
              <a:buChar char="à"/>
            </a:pPr>
            <a:r>
              <a:rPr lang="en-GB" sz="2000" b="1" dirty="0"/>
              <a:t>individual freedom/self-determination </a:t>
            </a:r>
            <a:r>
              <a:rPr lang="en-GB" sz="2000" dirty="0"/>
              <a:t>(priority of liberalism) </a:t>
            </a:r>
            <a:r>
              <a:rPr lang="en-GB" sz="2000" dirty="0">
                <a:sym typeface="Wingdings" panose="05000000000000000000" pitchFamily="2" charset="2"/>
              </a:rPr>
              <a:t></a:t>
            </a:r>
            <a:r>
              <a:rPr lang="en-GB" sz="2000" dirty="0"/>
              <a:t> bad according to Rousseau: egoistic pursuit of self-interest undermining common good.</a:t>
            </a:r>
            <a:endParaRPr lang="en-GB" sz="2000" b="1" dirty="0"/>
          </a:p>
          <a:p>
            <a:pPr lvl="1">
              <a:buFont typeface="Wingdings"/>
              <a:buChar char="à"/>
            </a:pPr>
            <a:r>
              <a:rPr lang="en-GB" sz="2000" b="1" dirty="0"/>
              <a:t>collective liberty/self-determination</a:t>
            </a:r>
            <a:r>
              <a:rPr lang="en-GB" sz="2000" dirty="0"/>
              <a:t> </a:t>
            </a:r>
            <a:r>
              <a:rPr lang="en-GB" sz="2000" dirty="0">
                <a:sym typeface="Wingdings" panose="05000000000000000000" pitchFamily="2" charset="2"/>
              </a:rPr>
              <a:t> </a:t>
            </a:r>
            <a:r>
              <a:rPr lang="en-GB" sz="2000" dirty="0"/>
              <a:t>good in Rousseau’s view: active participation in political community serving public interest and thus overcoming narrow self-interest.</a:t>
            </a:r>
          </a:p>
          <a:p>
            <a:endParaRPr lang="en-GB" sz="2000" dirty="0"/>
          </a:p>
          <a:p>
            <a:pPr marL="0" indent="0">
              <a:buNone/>
            </a:pPr>
            <a:endParaRPr lang="nl-NL" sz="1800"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528" y="0"/>
            <a:ext cx="1905000" cy="2276475"/>
          </a:xfrm>
          <a:prstGeom prst="rect">
            <a:avLst/>
          </a:prstGeom>
        </p:spPr>
      </p:pic>
    </p:spTree>
    <p:extLst>
      <p:ext uri="{BB962C8B-B14F-4D97-AF65-F5344CB8AC3E}">
        <p14:creationId xmlns:p14="http://schemas.microsoft.com/office/powerpoint/2010/main" val="4284560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75456"/>
            <a:ext cx="8363272" cy="2093094"/>
          </a:xfrm>
        </p:spPr>
        <p:txBody>
          <a:bodyPr>
            <a:normAutofit/>
          </a:bodyPr>
          <a:lstStyle/>
          <a:p>
            <a:r>
              <a:rPr lang="nl-NL" sz="2800" b="1" dirty="0"/>
              <a:t>Rousseau: </a:t>
            </a:r>
            <a:r>
              <a:rPr lang="nl-NL" sz="2800" b="1" dirty="0" err="1"/>
              <a:t>popular</a:t>
            </a:r>
            <a:r>
              <a:rPr lang="nl-NL" sz="2800" b="1" dirty="0"/>
              <a:t> </a:t>
            </a:r>
            <a:r>
              <a:rPr lang="nl-NL" sz="2800" b="1" dirty="0" err="1"/>
              <a:t>sovereignty</a:t>
            </a:r>
            <a:r>
              <a:rPr lang="nl-NL" sz="2800" b="1" dirty="0"/>
              <a:t> </a:t>
            </a:r>
            <a:r>
              <a:rPr lang="nl-NL" sz="2800" b="1" dirty="0">
                <a:sym typeface="Wingdings" panose="05000000000000000000" pitchFamily="2" charset="2"/>
              </a:rPr>
              <a:t> </a:t>
            </a:r>
            <a:r>
              <a:rPr lang="nl-NL" sz="2800" b="1" dirty="0"/>
              <a:t>General Will</a:t>
            </a:r>
          </a:p>
        </p:txBody>
      </p:sp>
      <p:sp>
        <p:nvSpPr>
          <p:cNvPr id="3" name="Content Placeholder 2"/>
          <p:cNvSpPr>
            <a:spLocks noGrp="1"/>
          </p:cNvSpPr>
          <p:nvPr>
            <p:ph idx="1"/>
          </p:nvPr>
        </p:nvSpPr>
        <p:spPr>
          <a:xfrm>
            <a:off x="539552" y="764704"/>
            <a:ext cx="8147248" cy="6093296"/>
          </a:xfrm>
        </p:spPr>
        <p:txBody>
          <a:bodyPr>
            <a:noAutofit/>
          </a:bodyPr>
          <a:lstStyle/>
          <a:p>
            <a:pPr marL="0" indent="0">
              <a:buNone/>
            </a:pPr>
            <a:r>
              <a:rPr lang="en-GB" sz="2000" dirty="0"/>
              <a:t>Democracy based on social contract of engaged citizens who thereby embody </a:t>
            </a:r>
            <a:r>
              <a:rPr lang="en-GB" sz="2000" b="1" dirty="0"/>
              <a:t>popular sovereignty</a:t>
            </a:r>
            <a:r>
              <a:rPr lang="en-GB" sz="2000" dirty="0"/>
              <a:t> and make political decisions through enactment of the </a:t>
            </a:r>
            <a:r>
              <a:rPr lang="en-GB" sz="2000" b="1" dirty="0"/>
              <a:t>‘General Will’:</a:t>
            </a:r>
          </a:p>
          <a:p>
            <a:pPr marL="0" indent="0">
              <a:buNone/>
            </a:pPr>
            <a:endParaRPr lang="en-GB" sz="2000" dirty="0"/>
          </a:p>
          <a:p>
            <a:r>
              <a:rPr lang="en-GB" sz="2000" dirty="0"/>
              <a:t>General Will = collective judgement of the common good and freely chosen obligation by all citizens for the benefit of collective well-being and </a:t>
            </a:r>
            <a:r>
              <a:rPr lang="en-US" sz="2000" dirty="0"/>
              <a:t>social harmony</a:t>
            </a:r>
            <a:r>
              <a:rPr lang="en-GB" sz="2000" dirty="0"/>
              <a:t>. Rousseau: </a:t>
            </a:r>
            <a:r>
              <a:rPr lang="en-US" sz="2000" dirty="0"/>
              <a:t>citizens are free when they obey laws that they made themselves or obey a state that they created themselves </a:t>
            </a:r>
            <a:r>
              <a:rPr lang="en-US" sz="2000" dirty="0">
                <a:sym typeface="Wingdings" panose="05000000000000000000" pitchFamily="2" charset="2"/>
              </a:rPr>
              <a:t> </a:t>
            </a:r>
            <a:r>
              <a:rPr lang="en-US" sz="2000" i="1" dirty="0"/>
              <a:t>‘Obedience to a law one prescribes for oneself is freedom.’</a:t>
            </a:r>
            <a:endParaRPr lang="en-GB" sz="2000" dirty="0"/>
          </a:p>
          <a:p>
            <a:endParaRPr lang="en-GB" sz="2000" dirty="0"/>
          </a:p>
          <a:p>
            <a:r>
              <a:rPr lang="en-GB" sz="2000" dirty="0"/>
              <a:t>General Will implies an undivided and direct allegiance of equal and engaged citizens to the political community.</a:t>
            </a:r>
          </a:p>
          <a:p>
            <a:endParaRPr lang="en-GB" sz="2000" dirty="0"/>
          </a:p>
          <a:p>
            <a:r>
              <a:rPr lang="en-GB" sz="2000" dirty="0"/>
              <a:t>General Will implies active citizenship: all adult male citizens having civic duty and moral obligation to participate in political decision-making for benefit of the common good (revival of ancient Greek ideal in polis: citizenship should have priority above other affective and social ties and loyalties. </a:t>
            </a:r>
          </a:p>
          <a:p>
            <a:endParaRPr lang="en-GB" sz="1800" dirty="0"/>
          </a:p>
        </p:txBody>
      </p:sp>
    </p:spTree>
    <p:extLst>
      <p:ext uri="{BB962C8B-B14F-4D97-AF65-F5344CB8AC3E}">
        <p14:creationId xmlns:p14="http://schemas.microsoft.com/office/powerpoint/2010/main" val="2020545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1400"/>
            <a:ext cx="8507288" cy="1440160"/>
          </a:xfrm>
        </p:spPr>
        <p:txBody>
          <a:bodyPr>
            <a:normAutofit/>
          </a:bodyPr>
          <a:lstStyle/>
          <a:p>
            <a:r>
              <a:rPr lang="en-US" sz="3200" b="1" dirty="0"/>
              <a:t>General Will:</a:t>
            </a:r>
            <a:r>
              <a:rPr lang="en-US" sz="3200" b="1" dirty="0">
                <a:sym typeface="Wingdings" panose="05000000000000000000" pitchFamily="2" charset="2"/>
              </a:rPr>
              <a:t> democracy?</a:t>
            </a:r>
            <a:r>
              <a:rPr lang="en-US" sz="3200" b="1" dirty="0"/>
              <a:t> </a:t>
            </a:r>
            <a:br>
              <a:rPr lang="en-US" sz="3200" b="1" dirty="0"/>
            </a:br>
            <a:endParaRPr lang="en-US" sz="3200" dirty="0"/>
          </a:p>
        </p:txBody>
      </p:sp>
      <p:sp>
        <p:nvSpPr>
          <p:cNvPr id="3" name="Content Placeholder 2"/>
          <p:cNvSpPr>
            <a:spLocks noGrp="1"/>
          </p:cNvSpPr>
          <p:nvPr>
            <p:ph idx="1"/>
          </p:nvPr>
        </p:nvSpPr>
        <p:spPr>
          <a:xfrm>
            <a:off x="457200" y="836712"/>
            <a:ext cx="8229600" cy="6021288"/>
          </a:xfrm>
        </p:spPr>
        <p:txBody>
          <a:bodyPr>
            <a:normAutofit fontScale="70000" lnSpcReduction="20000"/>
          </a:bodyPr>
          <a:lstStyle/>
          <a:p>
            <a:pPr marL="0" indent="0">
              <a:buNone/>
            </a:pPr>
            <a:r>
              <a:rPr lang="en-GB" sz="3100" dirty="0"/>
              <a:t>General Will: Assumption that laws and decisions can be based on </a:t>
            </a:r>
            <a:r>
              <a:rPr lang="en-GB" sz="3100" b="1" dirty="0"/>
              <a:t>lasting uniform collective agreement about the common good</a:t>
            </a:r>
            <a:r>
              <a:rPr lang="en-GB" sz="3100" dirty="0"/>
              <a:t>, and that all citizens are/should be willing to follow it as a freely chosen obligation: </a:t>
            </a:r>
            <a:r>
              <a:rPr lang="en-GB" sz="3100" b="1" dirty="0"/>
              <a:t>unconditional allegiance to public interest</a:t>
            </a:r>
            <a:r>
              <a:rPr lang="en-GB" sz="3100" dirty="0"/>
              <a:t> assumed and required. (</a:t>
            </a:r>
            <a:r>
              <a:rPr lang="en-GB" sz="3200" dirty="0"/>
              <a:t>For Rousseau diversity of views, values, interests and options (disharmony) seems to be a problem that has to be solved by forging uniform collective objectives.)</a:t>
            </a:r>
          </a:p>
          <a:p>
            <a:pPr marL="0" indent="0">
              <a:buNone/>
            </a:pPr>
            <a:endParaRPr lang="en-GB" sz="3100" b="1" dirty="0"/>
          </a:p>
          <a:p>
            <a:pPr marL="0" indent="0">
              <a:buNone/>
            </a:pPr>
            <a:r>
              <a:rPr lang="en-GB" sz="3100" b="1" dirty="0"/>
              <a:t>Questionable consequences:</a:t>
            </a:r>
          </a:p>
          <a:p>
            <a:pPr>
              <a:buFontTx/>
              <a:buChar char="-"/>
            </a:pPr>
            <a:r>
              <a:rPr lang="en-GB" sz="3100" dirty="0"/>
              <a:t>Majorities overruling rights, interests of individuals and minorities with different views, values, interests and loyalties. Should such individuals and minority groups be forced to be ‘free’?</a:t>
            </a:r>
          </a:p>
          <a:p>
            <a:pPr>
              <a:buFontTx/>
              <a:buChar char="-"/>
            </a:pPr>
            <a:r>
              <a:rPr lang="en-GB" sz="3100" dirty="0">
                <a:sym typeface="Wingdings" panose="05000000000000000000" pitchFamily="2" charset="2"/>
              </a:rPr>
              <a:t>Undermining of basic liberal-democratic values: d</a:t>
            </a:r>
            <a:r>
              <a:rPr lang="en-GB" sz="3100" dirty="0"/>
              <a:t>iversity, pluralism, dissent, continuous criticism, disagreement and debate.</a:t>
            </a:r>
            <a:endParaRPr lang="en-GB" sz="3100" dirty="0">
              <a:sym typeface="Wingdings" panose="05000000000000000000" pitchFamily="2" charset="2"/>
            </a:endParaRPr>
          </a:p>
          <a:p>
            <a:pPr>
              <a:buFontTx/>
              <a:buChar char="-"/>
            </a:pPr>
            <a:r>
              <a:rPr lang="en-GB" sz="3100" dirty="0"/>
              <a:t>Risky reification: assumption that people/majority is a unified whole and thinks the same </a:t>
            </a:r>
            <a:r>
              <a:rPr lang="en-GB" sz="3100" dirty="0">
                <a:sym typeface="Wingdings" panose="05000000000000000000" pitchFamily="2" charset="2"/>
              </a:rPr>
              <a:t> </a:t>
            </a:r>
            <a:r>
              <a:rPr lang="en-GB" sz="3100" dirty="0"/>
              <a:t>enables claim of </a:t>
            </a:r>
            <a:r>
              <a:rPr lang="en-GB" sz="3100" dirty="0">
                <a:sym typeface="Wingdings" panose="05000000000000000000" pitchFamily="2" charset="2"/>
              </a:rPr>
              <a:t>populist</a:t>
            </a:r>
            <a:r>
              <a:rPr lang="en-GB" sz="3100" dirty="0"/>
              <a:t> and dictatorial/totalitarian leaders that they </a:t>
            </a:r>
            <a:r>
              <a:rPr lang="en-GB" sz="3100" dirty="0">
                <a:sym typeface="Wingdings" panose="05000000000000000000" pitchFamily="2" charset="2"/>
              </a:rPr>
              <a:t>represent and voice the will of ‘the people’  enforcement of </a:t>
            </a:r>
            <a:r>
              <a:rPr lang="en-GB" sz="3100" dirty="0"/>
              <a:t>their definition of it and establishing their unbridled power</a:t>
            </a:r>
            <a:r>
              <a:rPr lang="en-GB" sz="3100" dirty="0">
                <a:sym typeface="Wingdings" panose="05000000000000000000" pitchFamily="2" charset="2"/>
              </a:rPr>
              <a:t>.</a:t>
            </a:r>
          </a:p>
          <a:p>
            <a:pPr marL="0" indent="0">
              <a:buNone/>
            </a:pPr>
            <a:endParaRPr lang="en-GB" sz="3100" dirty="0"/>
          </a:p>
          <a:p>
            <a:pPr marL="0" indent="0">
              <a:buNone/>
            </a:pPr>
            <a:endParaRPr lang="en-GB" dirty="0"/>
          </a:p>
          <a:p>
            <a:endParaRPr lang="en-US" dirty="0"/>
          </a:p>
        </p:txBody>
      </p:sp>
    </p:spTree>
    <p:extLst>
      <p:ext uri="{BB962C8B-B14F-4D97-AF65-F5344CB8AC3E}">
        <p14:creationId xmlns:p14="http://schemas.microsoft.com/office/powerpoint/2010/main" val="4209890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nl-NL" b="1" dirty="0"/>
          </a:p>
        </p:txBody>
      </p:sp>
      <p:sp>
        <p:nvSpPr>
          <p:cNvPr id="3" name="Content Placeholder 2"/>
          <p:cNvSpPr>
            <a:spLocks noGrp="1"/>
          </p:cNvSpPr>
          <p:nvPr>
            <p:ph idx="1"/>
          </p:nvPr>
        </p:nvSpPr>
        <p:spPr>
          <a:xfrm>
            <a:off x="0" y="0"/>
            <a:ext cx="9144000" cy="6957391"/>
          </a:xfrm>
        </p:spPr>
        <p:txBody>
          <a:bodyPr>
            <a:normAutofit fontScale="85000" lnSpcReduction="20000"/>
          </a:bodyPr>
          <a:lstStyle/>
          <a:p>
            <a:pPr marL="0" indent="0">
              <a:buNone/>
            </a:pPr>
            <a:r>
              <a:rPr lang="en-GB" dirty="0"/>
              <a:t>				</a:t>
            </a:r>
            <a:r>
              <a:rPr lang="en-GB" sz="5200" dirty="0"/>
              <a:t>Freedom</a:t>
            </a:r>
          </a:p>
          <a:p>
            <a:pPr marL="0" indent="0">
              <a:buNone/>
            </a:pPr>
            <a:r>
              <a:rPr lang="en-GB" sz="4800" dirty="0"/>
              <a:t>Equality</a:t>
            </a:r>
            <a:r>
              <a:rPr lang="en-GB" sz="4000" dirty="0"/>
              <a:t> </a:t>
            </a:r>
            <a:r>
              <a:rPr lang="en-GB" dirty="0"/>
              <a:t>				“No oppression”</a:t>
            </a:r>
          </a:p>
          <a:p>
            <a:pPr marL="0" indent="0">
              <a:buNone/>
            </a:pPr>
            <a:r>
              <a:rPr lang="en-GB" dirty="0"/>
              <a:t>	Tolerance			</a:t>
            </a:r>
            <a:r>
              <a:rPr lang="en-GB" sz="4300" dirty="0"/>
              <a:t>Voting</a:t>
            </a:r>
            <a:r>
              <a:rPr lang="en-GB" dirty="0"/>
              <a:t>     Suffrage					</a:t>
            </a:r>
            <a:r>
              <a:rPr lang="en-GB" sz="2000" dirty="0"/>
              <a:t>No secrets		</a:t>
            </a:r>
            <a:r>
              <a:rPr lang="en-GB" sz="2300" dirty="0"/>
              <a:t> “To do as one pleases”</a:t>
            </a:r>
          </a:p>
          <a:p>
            <a:pPr marL="0" indent="0">
              <a:buNone/>
            </a:pPr>
            <a:r>
              <a:rPr lang="en-GB" sz="2300" dirty="0"/>
              <a:t>		“The right to say what you want”		</a:t>
            </a:r>
            <a:r>
              <a:rPr lang="en-GB" sz="2000" dirty="0"/>
              <a:t>	Referendum</a:t>
            </a:r>
          </a:p>
          <a:p>
            <a:pPr marL="0" indent="0">
              <a:buNone/>
            </a:pPr>
            <a:r>
              <a:rPr lang="en-GB" sz="2000" dirty="0"/>
              <a:t>“Saying what you think” </a:t>
            </a:r>
            <a:r>
              <a:rPr lang="en-GB" dirty="0"/>
              <a:t>		Freedom of opinion and speech	</a:t>
            </a:r>
            <a:endParaRPr lang="en-GB" sz="1800" dirty="0"/>
          </a:p>
          <a:p>
            <a:pPr marL="0" indent="0">
              <a:buNone/>
            </a:pPr>
            <a:r>
              <a:rPr lang="en-GB" b="1" dirty="0"/>
              <a:t>		</a:t>
            </a:r>
            <a:r>
              <a:rPr lang="en-GB" sz="2300" dirty="0"/>
              <a:t>participation</a:t>
            </a:r>
            <a:r>
              <a:rPr lang="en-GB" b="1" dirty="0"/>
              <a:t>			</a:t>
            </a:r>
          </a:p>
          <a:p>
            <a:pPr marL="0" indent="0">
              <a:buNone/>
            </a:pPr>
            <a:r>
              <a:rPr lang="en-GB" sz="2800" dirty="0"/>
              <a:t>Constitution</a:t>
            </a:r>
            <a:r>
              <a:rPr lang="en-GB" b="1" dirty="0"/>
              <a:t>			</a:t>
            </a:r>
            <a:r>
              <a:rPr lang="en-GB" b="1" u="sng" dirty="0">
                <a:solidFill>
                  <a:srgbClr val="00B050"/>
                </a:solidFill>
              </a:rPr>
              <a:t>DEMOCRACY</a:t>
            </a:r>
            <a:r>
              <a:rPr lang="en-GB" dirty="0"/>
              <a:t>      </a:t>
            </a:r>
            <a:r>
              <a:rPr lang="en-GB" sz="4200" dirty="0"/>
              <a:t>“Having rights”</a:t>
            </a:r>
          </a:p>
          <a:p>
            <a:pPr marL="0" indent="0">
              <a:buNone/>
            </a:pPr>
            <a:endParaRPr lang="en-GB" dirty="0"/>
          </a:p>
          <a:p>
            <a:pPr marL="0" indent="0">
              <a:buNone/>
            </a:pPr>
            <a:r>
              <a:rPr lang="en-GB" dirty="0"/>
              <a:t>“The majority decides” 			</a:t>
            </a:r>
            <a:r>
              <a:rPr lang="en-GB" sz="2000" dirty="0"/>
              <a:t>transparency</a:t>
            </a:r>
          </a:p>
          <a:p>
            <a:pPr marL="0" indent="0">
              <a:buNone/>
            </a:pPr>
            <a:r>
              <a:rPr lang="en-GB" dirty="0"/>
              <a:t>			“Power to the people” 				</a:t>
            </a:r>
            <a:r>
              <a:rPr lang="en-GB" sz="2400" dirty="0"/>
              <a:t>Debate						</a:t>
            </a:r>
            <a:r>
              <a:rPr lang="en-GB" sz="1500" dirty="0"/>
              <a:t>Free beer</a:t>
            </a:r>
          </a:p>
          <a:p>
            <a:pPr marL="0" indent="0">
              <a:buNone/>
            </a:pPr>
            <a:r>
              <a:rPr lang="en-GB" dirty="0"/>
              <a:t> 			</a:t>
            </a:r>
            <a:r>
              <a:rPr lang="en-GB" sz="2100" dirty="0"/>
              <a:t>   Parliament </a:t>
            </a:r>
            <a:r>
              <a:rPr lang="en-GB" dirty="0"/>
              <a:t>		</a:t>
            </a:r>
            <a:r>
              <a:rPr lang="en-GB" sz="2800" dirty="0"/>
              <a:t>“The will of the people”</a:t>
            </a:r>
            <a:r>
              <a:rPr lang="en-GB" dirty="0"/>
              <a:t> </a:t>
            </a:r>
            <a:r>
              <a:rPr lang="en-GB" sz="2600" dirty="0"/>
              <a:t>“Having a voice in politics”</a:t>
            </a:r>
          </a:p>
          <a:p>
            <a:pPr marL="0" indent="0">
              <a:buNone/>
            </a:pPr>
            <a:r>
              <a:rPr lang="en-GB" dirty="0"/>
              <a:t>			“Not being discriminated”</a:t>
            </a:r>
          </a:p>
          <a:p>
            <a:pPr marL="0" indent="0">
              <a:buNone/>
            </a:pPr>
            <a:r>
              <a:rPr lang="en-GB" sz="2400" dirty="0"/>
              <a:t>					</a:t>
            </a:r>
          </a:p>
          <a:p>
            <a:pPr marL="0" indent="0">
              <a:buNone/>
            </a:pPr>
            <a:endParaRPr lang="en-GB" sz="2400" dirty="0"/>
          </a:p>
          <a:p>
            <a:pPr marL="0" indent="0">
              <a:buNone/>
            </a:pPr>
            <a:endParaRPr lang="en-GB" b="1" dirty="0"/>
          </a:p>
        </p:txBody>
      </p:sp>
    </p:spTree>
    <p:extLst>
      <p:ext uri="{BB962C8B-B14F-4D97-AF65-F5344CB8AC3E}">
        <p14:creationId xmlns:p14="http://schemas.microsoft.com/office/powerpoint/2010/main" val="1139923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31440"/>
            <a:ext cx="8435280" cy="2232248"/>
          </a:xfrm>
        </p:spPr>
        <p:txBody>
          <a:bodyPr>
            <a:normAutofit/>
          </a:bodyPr>
          <a:lstStyle/>
          <a:p>
            <a:r>
              <a:rPr lang="en-GB" sz="2800" b="1" dirty="0"/>
              <a:t>Classical liberalism (mid 17</a:t>
            </a:r>
            <a:r>
              <a:rPr lang="en-GB" sz="2800" b="1" baseline="30000" dirty="0"/>
              <a:t>th</a:t>
            </a:r>
            <a:r>
              <a:rPr lang="en-GB" sz="2800" b="1" dirty="0"/>
              <a:t> – early 19</a:t>
            </a:r>
            <a:r>
              <a:rPr lang="en-GB" sz="2800" b="1" baseline="30000" dirty="0"/>
              <a:t>th</a:t>
            </a:r>
            <a:r>
              <a:rPr lang="en-GB" sz="2800" b="1" dirty="0"/>
              <a:t>-century)</a:t>
            </a:r>
            <a:endParaRPr lang="nl-NL" sz="2800" b="1" dirty="0"/>
          </a:p>
        </p:txBody>
      </p:sp>
      <p:sp>
        <p:nvSpPr>
          <p:cNvPr id="3" name="Content Placeholder 2"/>
          <p:cNvSpPr>
            <a:spLocks noGrp="1"/>
          </p:cNvSpPr>
          <p:nvPr>
            <p:ph idx="1"/>
          </p:nvPr>
        </p:nvSpPr>
        <p:spPr>
          <a:xfrm>
            <a:off x="457200" y="1196752"/>
            <a:ext cx="8229600" cy="5661248"/>
          </a:xfrm>
        </p:spPr>
        <p:txBody>
          <a:bodyPr>
            <a:noAutofit/>
          </a:bodyPr>
          <a:lstStyle/>
          <a:p>
            <a:pPr marL="0" indent="0">
              <a:buNone/>
            </a:pPr>
            <a:r>
              <a:rPr lang="en-GB" sz="2000" b="1" dirty="0"/>
              <a:t>Protective liberalism</a:t>
            </a:r>
            <a:r>
              <a:rPr lang="en-GB" sz="2000" dirty="0"/>
              <a:t> in order to guarantee individual self-determination:</a:t>
            </a:r>
          </a:p>
          <a:p>
            <a:pPr marL="0" indent="0">
              <a:buNone/>
            </a:pPr>
            <a:r>
              <a:rPr lang="en-GB" sz="2000" dirty="0">
                <a:sym typeface="Wingdings" panose="05000000000000000000" pitchFamily="2" charset="2"/>
              </a:rPr>
              <a:t> t</a:t>
            </a:r>
            <a:r>
              <a:rPr lang="en-GB" sz="2000" dirty="0"/>
              <a:t>he need to protect the liberties and rights of individuals in civil society and the private sphere against intrusions by the government; </a:t>
            </a:r>
          </a:p>
          <a:p>
            <a:pPr marL="0" indent="0">
              <a:buNone/>
            </a:pPr>
            <a:r>
              <a:rPr lang="en-GB" sz="2000" dirty="0">
                <a:sym typeface="Wingdings" panose="05000000000000000000" pitchFamily="2" charset="2"/>
              </a:rPr>
              <a:t> t</a:t>
            </a:r>
            <a:r>
              <a:rPr lang="en-GB" sz="2000" dirty="0"/>
              <a:t>he need to set the limits on political power through rule of law in constitutional state. </a:t>
            </a:r>
          </a:p>
          <a:p>
            <a:pPr marL="0" indent="0">
              <a:buNone/>
            </a:pPr>
            <a:endParaRPr lang="en-GB" sz="2000" dirty="0"/>
          </a:p>
          <a:p>
            <a:pPr marL="0" indent="0">
              <a:buNone/>
            </a:pPr>
            <a:r>
              <a:rPr lang="en-GB" sz="2000" dirty="0"/>
              <a:t>Liberal definition of liberty: </a:t>
            </a:r>
          </a:p>
          <a:p>
            <a:pPr>
              <a:buFont typeface="Wingdings" panose="05000000000000000000" pitchFamily="2" charset="2"/>
              <a:buChar char="à"/>
            </a:pPr>
            <a:r>
              <a:rPr lang="en-GB" sz="2000" b="1" dirty="0"/>
              <a:t>‘negative freedom’</a:t>
            </a:r>
            <a:r>
              <a:rPr lang="en-GB" sz="2000" dirty="0"/>
              <a:t> = free from interference: protection of citizens against the power of the state and government in order to facilitate individual self-determination.</a:t>
            </a:r>
          </a:p>
          <a:p>
            <a:pPr>
              <a:buFont typeface="Wingdings" panose="05000000000000000000" pitchFamily="2" charset="2"/>
              <a:buChar char="à"/>
            </a:pPr>
            <a:r>
              <a:rPr lang="en-GB" sz="2000" dirty="0"/>
              <a:t> not in terms of active participation in politics and voting-rights not a priority.</a:t>
            </a:r>
          </a:p>
          <a:p>
            <a:pPr marL="0" indent="0">
              <a:buNone/>
            </a:pPr>
            <a:endParaRPr lang="en-GB" sz="2000" dirty="0">
              <a:sym typeface="Wingdings" panose="05000000000000000000" pitchFamily="2" charset="2"/>
            </a:endParaRPr>
          </a:p>
          <a:p>
            <a:pPr marL="0" indent="0">
              <a:buNone/>
            </a:pPr>
            <a:r>
              <a:rPr lang="en-GB" sz="2000" dirty="0">
                <a:sym typeface="Wingdings" panose="05000000000000000000" pitchFamily="2" charset="2"/>
              </a:rPr>
              <a:t>R</a:t>
            </a:r>
            <a:r>
              <a:rPr lang="nl-NL" sz="2000" dirty="0" err="1"/>
              <a:t>epublican</a:t>
            </a:r>
            <a:r>
              <a:rPr lang="nl-NL" sz="2000" dirty="0"/>
              <a:t> </a:t>
            </a:r>
            <a:r>
              <a:rPr lang="nl-NL" sz="2000" b="1" dirty="0"/>
              <a:t>‘</a:t>
            </a:r>
            <a:r>
              <a:rPr lang="nl-NL" sz="2000" b="1" dirty="0" err="1"/>
              <a:t>positive</a:t>
            </a:r>
            <a:r>
              <a:rPr lang="nl-NL" sz="2000" b="1" dirty="0"/>
              <a:t> </a:t>
            </a:r>
            <a:r>
              <a:rPr lang="nl-NL" sz="2000" b="1" dirty="0" err="1"/>
              <a:t>freedom</a:t>
            </a:r>
            <a:r>
              <a:rPr lang="nl-NL" sz="2000" b="1" dirty="0"/>
              <a:t>’</a:t>
            </a:r>
            <a:r>
              <a:rPr lang="nl-NL" sz="2000" dirty="0"/>
              <a:t> = free </a:t>
            </a:r>
            <a:r>
              <a:rPr lang="nl-NL" sz="2000" dirty="0" err="1"/>
              <a:t>to</a:t>
            </a:r>
            <a:r>
              <a:rPr lang="nl-NL" sz="2000" dirty="0"/>
              <a:t> </a:t>
            </a:r>
            <a:r>
              <a:rPr lang="nl-NL" sz="2000" dirty="0" err="1"/>
              <a:t>define</a:t>
            </a:r>
            <a:r>
              <a:rPr lang="nl-NL" sz="2000" dirty="0"/>
              <a:t> </a:t>
            </a:r>
            <a:r>
              <a:rPr lang="nl-NL" sz="2000" dirty="0" err="1"/>
              <a:t>political</a:t>
            </a:r>
            <a:r>
              <a:rPr lang="nl-NL" sz="2000" dirty="0"/>
              <a:t> </a:t>
            </a:r>
            <a:r>
              <a:rPr lang="nl-NL" sz="2000" dirty="0" err="1"/>
              <a:t>purposes</a:t>
            </a:r>
            <a:r>
              <a:rPr lang="nl-NL" sz="2000" dirty="0"/>
              <a:t>: </a:t>
            </a:r>
            <a:r>
              <a:rPr lang="en-GB" sz="2000" dirty="0"/>
              <a:t>active participation in public affairs and government as a contribution to collective self-determination.</a:t>
            </a:r>
            <a:endParaRPr lang="nl-NL" sz="2000" dirty="0"/>
          </a:p>
          <a:p>
            <a:pPr marL="0" indent="0">
              <a:buNone/>
            </a:pPr>
            <a:endParaRPr lang="en-GB" sz="1800" dirty="0"/>
          </a:p>
          <a:p>
            <a:pPr marL="0" indent="0">
              <a:buNone/>
            </a:pPr>
            <a:endParaRPr lang="en-GB" sz="1800" dirty="0"/>
          </a:p>
          <a:p>
            <a:endParaRPr lang="nl-NL" sz="1800" dirty="0"/>
          </a:p>
        </p:txBody>
      </p:sp>
      <p:sp>
        <p:nvSpPr>
          <p:cNvPr id="5" name="Arrow: Up-Down 4">
            <a:extLst>
              <a:ext uri="{FF2B5EF4-FFF2-40B4-BE49-F238E27FC236}">
                <a16:creationId xmlns:a16="http://schemas.microsoft.com/office/drawing/2014/main" id="{684A1BD0-BF2B-97A0-B171-6D29171C461B}"/>
              </a:ext>
            </a:extLst>
          </p:cNvPr>
          <p:cNvSpPr/>
          <p:nvPr/>
        </p:nvSpPr>
        <p:spPr>
          <a:xfrm>
            <a:off x="251520" y="4047756"/>
            <a:ext cx="230356" cy="1512168"/>
          </a:xfrm>
          <a:prstGeom prst="upDownArrow">
            <a:avLst>
              <a:gd name="adj1" fmla="val 0"/>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963127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448"/>
            <a:ext cx="8229600" cy="2021086"/>
          </a:xfrm>
        </p:spPr>
        <p:txBody>
          <a:bodyPr>
            <a:normAutofit/>
          </a:bodyPr>
          <a:lstStyle/>
          <a:p>
            <a:br>
              <a:rPr lang="en-GB" b="1" dirty="0"/>
            </a:br>
            <a:r>
              <a:rPr lang="en-GB" sz="3100" b="1" dirty="0"/>
              <a:t>17</a:t>
            </a:r>
            <a:r>
              <a:rPr lang="en-GB" sz="3100" b="1" baseline="30000" dirty="0"/>
              <a:t>th</a:t>
            </a:r>
            <a:r>
              <a:rPr lang="en-GB" sz="3100" b="1" dirty="0"/>
              <a:t>-18</a:t>
            </a:r>
            <a:r>
              <a:rPr lang="en-GB" sz="3100" b="1" baseline="30000" dirty="0"/>
              <a:t>th</a:t>
            </a:r>
            <a:r>
              <a:rPr lang="en-GB" sz="3100" b="1" dirty="0"/>
              <a:t> century origin of classical liberalism</a:t>
            </a:r>
            <a:br>
              <a:rPr lang="nl-NL" sz="3100" dirty="0"/>
            </a:br>
            <a:endParaRPr lang="nl-NL" sz="3100" dirty="0"/>
          </a:p>
        </p:txBody>
      </p:sp>
      <p:sp>
        <p:nvSpPr>
          <p:cNvPr id="3" name="Content Placeholder 2"/>
          <p:cNvSpPr>
            <a:spLocks noGrp="1"/>
          </p:cNvSpPr>
          <p:nvPr>
            <p:ph idx="1"/>
          </p:nvPr>
        </p:nvSpPr>
        <p:spPr>
          <a:xfrm>
            <a:off x="504473" y="836712"/>
            <a:ext cx="8426732" cy="5767713"/>
          </a:xfrm>
        </p:spPr>
        <p:txBody>
          <a:bodyPr>
            <a:normAutofit fontScale="25000" lnSpcReduction="20000"/>
          </a:bodyPr>
          <a:lstStyle/>
          <a:p>
            <a:pPr marL="0" indent="0">
              <a:buNone/>
            </a:pPr>
            <a:r>
              <a:rPr lang="en-US" sz="8000" b="1" dirty="0"/>
              <a:t>Struggle for liberation from </a:t>
            </a:r>
            <a:r>
              <a:rPr lang="en-GB" sz="8000" b="1" dirty="0"/>
              <a:t>feudal and absolutist authoritarianism as well as spiritual dominance of the (Catholic) Church</a:t>
            </a:r>
            <a:r>
              <a:rPr lang="en-GB" sz="8000" dirty="0"/>
              <a:t> </a:t>
            </a:r>
            <a:r>
              <a:rPr lang="en-GB" sz="8000" dirty="0">
                <a:sym typeface="Wingdings" panose="05000000000000000000" pitchFamily="2" charset="2"/>
              </a:rPr>
              <a:t> O</a:t>
            </a:r>
            <a:r>
              <a:rPr lang="en-GB" sz="8000" dirty="0"/>
              <a:t>pposing increasing power of centralizing state under authoritarian rulers in alliance with the church. </a:t>
            </a:r>
          </a:p>
          <a:p>
            <a:pPr>
              <a:buFontTx/>
              <a:buChar char="-"/>
            </a:pPr>
            <a:r>
              <a:rPr lang="en-GB" sz="8000" dirty="0"/>
              <a:t>safeguarding independent and critical reason, individual freedom of choice, and toleration for different opinions and ways of life; </a:t>
            </a:r>
          </a:p>
          <a:p>
            <a:pPr>
              <a:buFontTx/>
              <a:buChar char="-"/>
            </a:pPr>
            <a:r>
              <a:rPr lang="en-GB" sz="8000" dirty="0"/>
              <a:t>making room for an (unpolitical) private, civil and economic sphere enabling individuals to pursue their own goals and interests without being hampered by authoritarian powers and irrational traditions.</a:t>
            </a:r>
          </a:p>
          <a:p>
            <a:pPr marL="0" indent="0">
              <a:buNone/>
            </a:pPr>
            <a:r>
              <a:rPr lang="en-GB" sz="8000" dirty="0"/>
              <a:t> </a:t>
            </a:r>
          </a:p>
          <a:p>
            <a:pPr marL="0" indent="0">
              <a:buNone/>
            </a:pPr>
            <a:r>
              <a:rPr lang="en-US" sz="9600" b="1" dirty="0"/>
              <a:t>Priority of individual self-determination</a:t>
            </a:r>
            <a:r>
              <a:rPr lang="en-US" sz="9600" dirty="0"/>
              <a:t>: freedom of choosing own way of life as long as social order and rights and interests of others are respected </a:t>
            </a:r>
            <a:r>
              <a:rPr lang="en-US" sz="9600" dirty="0">
                <a:sym typeface="Wingdings" panose="05000000000000000000" pitchFamily="2" charset="2"/>
              </a:rPr>
              <a:t> </a:t>
            </a:r>
            <a:r>
              <a:rPr lang="en-GB" sz="9600" dirty="0">
                <a:sym typeface="Wingdings" panose="05000000000000000000" pitchFamily="2" charset="2"/>
              </a:rPr>
              <a:t>T</a:t>
            </a:r>
            <a:r>
              <a:rPr lang="en-GB" sz="9600" dirty="0"/>
              <a:t>he right to be left alone (‘negative freedom’) and protected against the power and interference of government and ecclesiastical authority.</a:t>
            </a:r>
          </a:p>
          <a:p>
            <a:pPr marL="0" indent="0">
              <a:buNone/>
            </a:pPr>
            <a:endParaRPr lang="en-US" sz="9600" dirty="0"/>
          </a:p>
          <a:p>
            <a:pPr marL="0" indent="0">
              <a:buNone/>
            </a:pPr>
            <a:r>
              <a:rPr lang="en-GB" sz="9600" dirty="0">
                <a:sym typeface="Wingdings" panose="05000000000000000000" pitchFamily="2" charset="2"/>
              </a:rPr>
              <a:t>State, serving collective interest, should be </a:t>
            </a:r>
            <a:r>
              <a:rPr lang="en-GB" sz="9600" b="1" dirty="0"/>
              <a:t>restricted, secular and constitutional </a:t>
            </a:r>
            <a:r>
              <a:rPr lang="en-GB" sz="9600" b="1" dirty="0">
                <a:sym typeface="Wingdings" panose="05000000000000000000" pitchFamily="2" charset="2"/>
              </a:rPr>
              <a:t></a:t>
            </a:r>
            <a:r>
              <a:rPr lang="en-GB" sz="9600" dirty="0"/>
              <a:t> providing basic security for citizens, upholding rule of law, and guaranteeing freedom of thought, belief, assembly, debate and free movement, private property and free market economy. </a:t>
            </a:r>
            <a:endParaRPr lang="nl-NL" sz="9600" dirty="0"/>
          </a:p>
          <a:p>
            <a:endParaRPr lang="nl-NL" dirty="0"/>
          </a:p>
        </p:txBody>
      </p:sp>
      <p:sp>
        <p:nvSpPr>
          <p:cNvPr id="4" name="Down Arrow 3"/>
          <p:cNvSpPr/>
          <p:nvPr/>
        </p:nvSpPr>
        <p:spPr>
          <a:xfrm>
            <a:off x="216441" y="4797152"/>
            <a:ext cx="2880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212795" y="2636912"/>
            <a:ext cx="270683"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6131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a:t>17</a:t>
            </a:r>
            <a:r>
              <a:rPr lang="en-US" b="1" baseline="30000"/>
              <a:t>th</a:t>
            </a:r>
            <a:r>
              <a:rPr lang="en-US" b="1"/>
              <a:t>-18th-century </a:t>
            </a:r>
            <a:r>
              <a:rPr lang="en-US" b="1" dirty="0"/>
              <a:t>intellectual roots of liberalism</a:t>
            </a:r>
          </a:p>
        </p:txBody>
      </p:sp>
      <p:sp>
        <p:nvSpPr>
          <p:cNvPr id="3" name="Content Placeholder 2"/>
          <p:cNvSpPr>
            <a:spLocks noGrp="1"/>
          </p:cNvSpPr>
          <p:nvPr>
            <p:ph idx="1"/>
          </p:nvPr>
        </p:nvSpPr>
        <p:spPr>
          <a:xfrm>
            <a:off x="457200" y="1600200"/>
            <a:ext cx="8229600" cy="5213176"/>
          </a:xfrm>
        </p:spPr>
        <p:txBody>
          <a:bodyPr>
            <a:noAutofit/>
          </a:bodyPr>
          <a:lstStyle/>
          <a:p>
            <a:pPr marL="0" indent="0">
              <a:buNone/>
            </a:pPr>
            <a:r>
              <a:rPr lang="en-GB" sz="2800" b="1" dirty="0"/>
              <a:t>	  </a:t>
            </a:r>
            <a:r>
              <a:rPr lang="en-GB" sz="2000" b="1" dirty="0"/>
              <a:t>Thomas Hobbes</a:t>
            </a:r>
            <a:r>
              <a:rPr lang="en-GB" sz="2000" dirty="0"/>
              <a:t> 		</a:t>
            </a:r>
            <a:r>
              <a:rPr lang="en-GB" sz="2000" b="1" dirty="0"/>
              <a:t>John Locke</a:t>
            </a:r>
            <a:endParaRPr lang="en-GB" sz="2000" dirty="0"/>
          </a:p>
          <a:p>
            <a:pPr marL="0" indent="0">
              <a:buNone/>
            </a:pPr>
            <a:endParaRPr lang="en-GB" sz="2000" b="1" dirty="0"/>
          </a:p>
          <a:p>
            <a:pPr marL="0" indent="0">
              <a:buNone/>
            </a:pPr>
            <a:endParaRPr lang="en-GB" sz="2000" b="1" dirty="0"/>
          </a:p>
          <a:p>
            <a:pPr marL="0" indent="0">
              <a:buNone/>
            </a:pPr>
            <a:endParaRPr lang="en-GB" sz="2000" b="1" dirty="0"/>
          </a:p>
          <a:p>
            <a:pPr marL="0" indent="0">
              <a:buNone/>
            </a:pPr>
            <a:endParaRPr lang="en-GB" sz="2000" b="1" dirty="0"/>
          </a:p>
          <a:p>
            <a:pPr marL="0" indent="0">
              <a:buNone/>
            </a:pPr>
            <a:r>
              <a:rPr lang="en-GB" sz="2000" b="1" dirty="0"/>
              <a:t>Charles Louis de Montesquieu</a:t>
            </a:r>
          </a:p>
          <a:p>
            <a:pPr marL="0" indent="0">
              <a:buNone/>
            </a:pPr>
            <a:r>
              <a:rPr lang="en-GB" sz="2000" b="1" dirty="0"/>
              <a:t>						       James Madison</a:t>
            </a:r>
          </a:p>
          <a:p>
            <a:pPr marL="0" indent="0">
              <a:buNone/>
            </a:pPr>
            <a:endParaRPr lang="en-GB" sz="2800" b="1" dirty="0"/>
          </a:p>
          <a:p>
            <a:pPr marL="1714500" lvl="4" indent="0">
              <a:buNone/>
            </a:pPr>
            <a:endParaRPr lang="en-GB" sz="1200" dirty="0">
              <a:sym typeface="Wingdings" panose="05000000000000000000" pitchFamily="2" charset="2"/>
            </a:endParaRPr>
          </a:p>
          <a:p>
            <a:pPr marL="1714500" lvl="4" indent="0">
              <a:buNone/>
            </a:pPr>
            <a:endParaRPr lang="en-GB" sz="1200" dirty="0">
              <a:sym typeface="Wingdings" panose="05000000000000000000" pitchFamily="2" charset="2"/>
            </a:endParaRPr>
          </a:p>
          <a:p>
            <a:pPr marL="1714500" lvl="4" indent="0">
              <a:buNone/>
            </a:pPr>
            <a:r>
              <a:rPr lang="en-GB" dirty="0">
                <a:sym typeface="Wingdings" panose="05000000000000000000" pitchFamily="2" charset="2"/>
              </a:rPr>
              <a:t>Early 19</a:t>
            </a:r>
            <a:r>
              <a:rPr lang="en-GB" baseline="30000" dirty="0">
                <a:sym typeface="Wingdings" panose="05000000000000000000" pitchFamily="2" charset="2"/>
              </a:rPr>
              <a:t>th</a:t>
            </a:r>
            <a:r>
              <a:rPr lang="en-GB" dirty="0">
                <a:sym typeface="Wingdings" panose="05000000000000000000" pitchFamily="2" charset="2"/>
              </a:rPr>
              <a:t> century: </a:t>
            </a:r>
            <a:r>
              <a:rPr lang="en-GB" b="1" dirty="0"/>
              <a:t>Alexis de Tocqueville’s </a:t>
            </a:r>
            <a:r>
              <a:rPr lang="en-GB" dirty="0"/>
              <a:t>socio-historical elaboration on democracy in light of liberal tradition but also including republican elements.</a:t>
            </a:r>
            <a:endParaRPr lang="nl-NL"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980728"/>
            <a:ext cx="1577713" cy="178272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6124" y="1417638"/>
            <a:ext cx="2443278" cy="158813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97480" y="2211703"/>
            <a:ext cx="2007149" cy="141108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64208" y="2238633"/>
            <a:ext cx="2055864" cy="2231171"/>
          </a:xfrm>
          <a:prstGeom prst="rect">
            <a:avLst/>
          </a:prstGeom>
        </p:spPr>
      </p:pic>
      <p:pic>
        <p:nvPicPr>
          <p:cNvPr id="4" name="Picture 2">
            <a:extLst>
              <a:ext uri="{FF2B5EF4-FFF2-40B4-BE49-F238E27FC236}">
                <a16:creationId xmlns:a16="http://schemas.microsoft.com/office/drawing/2014/main" id="{4C5C52B6-DD48-AE2A-5BE9-C30F176FC8B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429" y="4851546"/>
            <a:ext cx="4199779" cy="1961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33450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568" y="-171400"/>
            <a:ext cx="9577064" cy="958005"/>
          </a:xfrm>
        </p:spPr>
        <p:txBody>
          <a:bodyPr>
            <a:noAutofit/>
          </a:bodyPr>
          <a:lstStyle/>
          <a:p>
            <a:br>
              <a:rPr lang="en-GB" b="1" dirty="0"/>
            </a:br>
            <a:r>
              <a:rPr lang="en-GB" b="1" dirty="0"/>
              <a:t> 		Hobbes</a:t>
            </a:r>
            <a:r>
              <a:rPr lang="nl-NL" dirty="0"/>
              <a:t>: </a:t>
            </a:r>
            <a:r>
              <a:rPr lang="en-GB" b="1" i="1" dirty="0"/>
              <a:t>Leviathan </a:t>
            </a:r>
            <a:r>
              <a:rPr lang="en-GB" b="1" dirty="0"/>
              <a:t>(1651)</a:t>
            </a:r>
            <a:br>
              <a:rPr lang="en-GB" b="1" dirty="0"/>
            </a:br>
            <a:endParaRPr lang="nl-NL" dirty="0"/>
          </a:p>
        </p:txBody>
      </p:sp>
      <p:sp>
        <p:nvSpPr>
          <p:cNvPr id="3" name="Content Placeholder 2"/>
          <p:cNvSpPr>
            <a:spLocks noGrp="1"/>
          </p:cNvSpPr>
          <p:nvPr>
            <p:ph idx="1"/>
          </p:nvPr>
        </p:nvSpPr>
        <p:spPr>
          <a:xfrm>
            <a:off x="323528" y="925858"/>
            <a:ext cx="8352928" cy="5815509"/>
          </a:xfrm>
        </p:spPr>
        <p:txBody>
          <a:bodyPr>
            <a:normAutofit fontScale="25000" lnSpcReduction="20000"/>
          </a:bodyPr>
          <a:lstStyle/>
          <a:p>
            <a:pPr marL="2171700" lvl="5" indent="0">
              <a:buNone/>
            </a:pPr>
            <a:endParaRPr lang="en-GB" dirty="0">
              <a:sym typeface="Wingdings" panose="05000000000000000000" pitchFamily="2" charset="2"/>
            </a:endParaRPr>
          </a:p>
          <a:p>
            <a:pPr marL="1714500" lvl="4" indent="0">
              <a:buNone/>
            </a:pPr>
            <a:r>
              <a:rPr lang="en-GB" sz="7200" dirty="0"/>
              <a:t>England in times of civil and religious warfare </a:t>
            </a:r>
            <a:r>
              <a:rPr lang="en-GB" sz="7200" dirty="0">
                <a:sym typeface="Wingdings" panose="05000000000000000000" pitchFamily="2" charset="2"/>
              </a:rPr>
              <a:t> fear of enduring conflict and violence + Hobbes’ pessimistic and materialist view of man: </a:t>
            </a:r>
            <a:r>
              <a:rPr lang="en-US" sz="7200" dirty="0">
                <a:sym typeface="Wingdings" panose="05000000000000000000" pitchFamily="2" charset="2"/>
              </a:rPr>
              <a:t>by</a:t>
            </a:r>
            <a:r>
              <a:rPr lang="en-US" sz="7200" dirty="0"/>
              <a:t> nature human beings are </a:t>
            </a:r>
            <a:r>
              <a:rPr lang="en-GB" sz="7200" dirty="0"/>
              <a:t>egoistic, unruly and self-interested creatures and determined by bodily needs </a:t>
            </a:r>
            <a:r>
              <a:rPr lang="en-GB" sz="7200" dirty="0">
                <a:sym typeface="Wingdings" panose="05000000000000000000" pitchFamily="2" charset="2"/>
              </a:rPr>
              <a:t> </a:t>
            </a:r>
            <a:r>
              <a:rPr lang="en-GB" sz="7200" dirty="0"/>
              <a:t>Human beings naturally driven by a restless pursuit of lust and pleasure and the avoidance of pain and discomfort </a:t>
            </a:r>
            <a:r>
              <a:rPr lang="en-GB" sz="7200" dirty="0">
                <a:sym typeface="Wingdings" panose="05000000000000000000" pitchFamily="2" charset="2"/>
              </a:rPr>
              <a:t> </a:t>
            </a:r>
            <a:r>
              <a:rPr lang="en-GB" sz="7200" dirty="0"/>
              <a:t>continuous urge for power and a </a:t>
            </a:r>
            <a:r>
              <a:rPr lang="en-GB" sz="7200" b="1" dirty="0"/>
              <a:t>struggle of all against all </a:t>
            </a:r>
            <a:r>
              <a:rPr lang="en-GB" sz="7200" dirty="0"/>
              <a:t>for scarce means: </a:t>
            </a:r>
            <a:r>
              <a:rPr lang="en-US" sz="7200" dirty="0"/>
              <a:t>anarchistic jungle in which people are haunted by constant fear and danger of violent death. </a:t>
            </a:r>
            <a:endParaRPr lang="en-GB" sz="7200" dirty="0"/>
          </a:p>
          <a:p>
            <a:endParaRPr lang="en-GB" sz="7200" dirty="0"/>
          </a:p>
          <a:p>
            <a:r>
              <a:rPr lang="en-GB" sz="7200" dirty="0"/>
              <a:t>H</a:t>
            </a:r>
            <a:r>
              <a:rPr lang="en-US" sz="7200" dirty="0" err="1"/>
              <a:t>uman</a:t>
            </a:r>
            <a:r>
              <a:rPr lang="en-US" sz="7200" dirty="0"/>
              <a:t> existence in the natural state is without any physical security; life is ‘solitary, poor, nasty, brutish and short’ </a:t>
            </a:r>
            <a:r>
              <a:rPr lang="en-US" sz="7200" dirty="0">
                <a:sym typeface="Wingdings" panose="05000000000000000000" pitchFamily="2" charset="2"/>
              </a:rPr>
              <a:t> </a:t>
            </a:r>
            <a:r>
              <a:rPr lang="en-GB" sz="7200" dirty="0">
                <a:sym typeface="Wingdings" panose="05000000000000000000" pitchFamily="2" charset="2"/>
              </a:rPr>
              <a:t>Need for provision of basic safety and security. </a:t>
            </a:r>
          </a:p>
          <a:p>
            <a:r>
              <a:rPr lang="en-GB" sz="7200" dirty="0"/>
              <a:t>Crucial step in history </a:t>
            </a:r>
            <a:r>
              <a:rPr lang="en-GB" sz="7200" dirty="0">
                <a:sym typeface="Wingdings" panose="05000000000000000000" pitchFamily="2" charset="2"/>
              </a:rPr>
              <a:t> </a:t>
            </a:r>
            <a:r>
              <a:rPr lang="en-GB" sz="7200" b="1" dirty="0"/>
              <a:t>the social contract</a:t>
            </a:r>
            <a:r>
              <a:rPr lang="en-GB" sz="7200" dirty="0"/>
              <a:t>, people making the collective decision to surrender their ability to use violence against others to a sovereign ruler in order to end the war of all against all. In the interest of their own safety, people voluntarily agreed, in a free act of collective self-determination, that a government should monopolize the legitimate use of violence within a certain territory and thus establish </a:t>
            </a:r>
            <a:r>
              <a:rPr lang="en-GB" sz="7200" dirty="0">
                <a:sym typeface="Wingdings" panose="05000000000000000000" pitchFamily="2" charset="2"/>
              </a:rPr>
              <a:t>law and order</a:t>
            </a:r>
            <a:r>
              <a:rPr lang="en-GB" sz="7200" dirty="0"/>
              <a:t>. </a:t>
            </a:r>
          </a:p>
          <a:p>
            <a:endParaRPr lang="en-GB" sz="7200" dirty="0"/>
          </a:p>
          <a:p>
            <a:r>
              <a:rPr lang="en-GB" sz="7200" dirty="0"/>
              <a:t>The founding moment of the state monopolizing legitimate use of violence within a certain territory and thus establish </a:t>
            </a:r>
            <a:r>
              <a:rPr lang="en-GB" sz="7200" dirty="0">
                <a:sym typeface="Wingdings" panose="05000000000000000000" pitchFamily="2" charset="2"/>
              </a:rPr>
              <a:t>law and order  the state as guarantee of </a:t>
            </a:r>
            <a:r>
              <a:rPr lang="en-GB" sz="7200" b="1" dirty="0"/>
              <a:t>security</a:t>
            </a:r>
            <a:r>
              <a:rPr lang="en-GB" sz="7200" dirty="0"/>
              <a:t>: state-power and -coercion accepted as more or less beneficial, because the (absolute) ruler is supposed to pacify society, provide safety and stability for all. </a:t>
            </a:r>
            <a:endParaRPr lang="nl-NL" sz="72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830"/>
            <a:ext cx="2110359" cy="3244876"/>
          </a:xfrm>
          <a:prstGeom prst="rect">
            <a:avLst/>
          </a:prstGeom>
        </p:spPr>
      </p:pic>
      <p:sp>
        <p:nvSpPr>
          <p:cNvPr id="4" name="Arrow: Down 3">
            <a:extLst>
              <a:ext uri="{FF2B5EF4-FFF2-40B4-BE49-F238E27FC236}">
                <a16:creationId xmlns:a16="http://schemas.microsoft.com/office/drawing/2014/main" id="{3EF1F007-1D46-C9EC-B689-D951C44E3895}"/>
              </a:ext>
            </a:extLst>
          </p:cNvPr>
          <p:cNvSpPr/>
          <p:nvPr/>
        </p:nvSpPr>
        <p:spPr>
          <a:xfrm>
            <a:off x="611560" y="5085184"/>
            <a:ext cx="144016" cy="49149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8392766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3408"/>
            <a:ext cx="8507288" cy="1368152"/>
          </a:xfrm>
        </p:spPr>
        <p:txBody>
          <a:bodyPr>
            <a:noAutofit/>
          </a:bodyPr>
          <a:lstStyle/>
          <a:p>
            <a:r>
              <a:rPr lang="nl-NL" sz="2800" b="1" dirty="0"/>
              <a:t>Hobbes: </a:t>
            </a:r>
            <a:r>
              <a:rPr lang="nl-NL" sz="2800" b="1" dirty="0" err="1"/>
              <a:t>not</a:t>
            </a:r>
            <a:r>
              <a:rPr lang="nl-NL" sz="2800" b="1" dirty="0"/>
              <a:t> a </a:t>
            </a:r>
            <a:r>
              <a:rPr lang="nl-NL" sz="2800" b="1" dirty="0" err="1"/>
              <a:t>liberal</a:t>
            </a:r>
            <a:r>
              <a:rPr lang="nl-NL" sz="2800" b="1" dirty="0"/>
              <a:t> but </a:t>
            </a:r>
            <a:r>
              <a:rPr lang="nl-NL" sz="2800" b="1" dirty="0" err="1"/>
              <a:t>paving</a:t>
            </a:r>
            <a:r>
              <a:rPr lang="nl-NL" sz="2800" b="1" dirty="0"/>
              <a:t> </a:t>
            </a:r>
            <a:r>
              <a:rPr lang="nl-NL" sz="2800" b="1" dirty="0" err="1"/>
              <a:t>the</a:t>
            </a:r>
            <a:r>
              <a:rPr lang="nl-NL" sz="2800" b="1" dirty="0"/>
              <a:t> way </a:t>
            </a:r>
            <a:r>
              <a:rPr lang="nl-NL" sz="2800" b="1" dirty="0" err="1"/>
              <a:t>for</a:t>
            </a:r>
            <a:r>
              <a:rPr lang="nl-NL" sz="2800" b="1" dirty="0"/>
              <a:t> </a:t>
            </a:r>
            <a:r>
              <a:rPr lang="nl-NL" sz="2800" b="1" dirty="0" err="1"/>
              <a:t>liberalism</a:t>
            </a:r>
            <a:r>
              <a:rPr lang="nl-NL" sz="2800" b="1" dirty="0"/>
              <a:t> </a:t>
            </a:r>
          </a:p>
        </p:txBody>
      </p:sp>
      <p:sp>
        <p:nvSpPr>
          <p:cNvPr id="3" name="Content Placeholder 2"/>
          <p:cNvSpPr>
            <a:spLocks noGrp="1"/>
          </p:cNvSpPr>
          <p:nvPr>
            <p:ph idx="1"/>
          </p:nvPr>
        </p:nvSpPr>
        <p:spPr>
          <a:xfrm>
            <a:off x="107504" y="908720"/>
            <a:ext cx="8579296" cy="6048672"/>
          </a:xfrm>
        </p:spPr>
        <p:txBody>
          <a:bodyPr>
            <a:noAutofit/>
          </a:bodyPr>
          <a:lstStyle/>
          <a:p>
            <a:pPr marL="0" lvl="0" indent="0">
              <a:buNone/>
            </a:pPr>
            <a:r>
              <a:rPr lang="en-GB" sz="2000" dirty="0"/>
              <a:t>Hobbes defence of royal </a:t>
            </a:r>
            <a:r>
              <a:rPr lang="en-GB" sz="2000" dirty="0">
                <a:sym typeface="Wingdings" panose="05000000000000000000" pitchFamily="2" charset="2"/>
              </a:rPr>
              <a:t>absolutism: in order to </a:t>
            </a:r>
            <a:r>
              <a:rPr lang="en-GB" sz="2000" dirty="0"/>
              <a:t>prevent a return to the chaotic and violent natural state an all-powerful ruler is inevitable. Yet Hobbes’s argument laid the foundation of </a:t>
            </a:r>
            <a:r>
              <a:rPr lang="en-GB" sz="2000" b="1" dirty="0"/>
              <a:t>two key liberal principles</a:t>
            </a:r>
            <a:r>
              <a:rPr lang="en-GB" sz="2000" dirty="0"/>
              <a:t>: </a:t>
            </a:r>
          </a:p>
          <a:p>
            <a:pPr marL="0" lvl="0" indent="0">
              <a:buNone/>
            </a:pPr>
            <a:endParaRPr lang="en-GB" sz="2000" dirty="0"/>
          </a:p>
          <a:p>
            <a:pPr marL="514350" lvl="0" indent="-514350">
              <a:buAutoNum type="arabicPeriod"/>
            </a:pPr>
            <a:r>
              <a:rPr lang="en-GB" sz="2000" dirty="0"/>
              <a:t>The idea of </a:t>
            </a:r>
            <a:r>
              <a:rPr lang="en-GB" sz="2000" b="1" dirty="0"/>
              <a:t>inalienable fundamental civil rights</a:t>
            </a:r>
            <a:r>
              <a:rPr lang="en-GB" sz="2000" dirty="0"/>
              <a:t> on the basis of </a:t>
            </a:r>
            <a:r>
              <a:rPr lang="en-GB" sz="2000" b="1" dirty="0"/>
              <a:t>possessive individualism: </a:t>
            </a:r>
            <a:r>
              <a:rPr lang="en-GB" sz="2000" dirty="0"/>
              <a:t>the assumption that individuals own their bodies and that they possess a natural right to be protected against pain and premature death </a:t>
            </a:r>
            <a:r>
              <a:rPr lang="en-GB" sz="2000" dirty="0">
                <a:sym typeface="Wingdings" panose="05000000000000000000" pitchFamily="2" charset="2"/>
              </a:rPr>
              <a:t> notion </a:t>
            </a:r>
            <a:r>
              <a:rPr lang="en-GB" sz="2000" dirty="0"/>
              <a:t>of </a:t>
            </a:r>
            <a:r>
              <a:rPr lang="en-GB" sz="2000" b="1" dirty="0"/>
              <a:t>inalienable fundamental rights, </a:t>
            </a:r>
            <a:r>
              <a:rPr lang="en-GB" sz="2000" dirty="0"/>
              <a:t>the starting-point of the liberal ideal of individual self-determination (in the private sphere, in civil society, and on the free market), which was crucial for democracy as well as for capitalism.</a:t>
            </a:r>
          </a:p>
          <a:p>
            <a:pPr marL="514350" lvl="0" indent="-514350">
              <a:buAutoNum type="arabicPeriod"/>
            </a:pPr>
            <a:r>
              <a:rPr lang="en-GB" sz="2000" dirty="0"/>
              <a:t>The argument that governmental power is in the last instance grounded in a social contract: in </a:t>
            </a:r>
            <a:r>
              <a:rPr lang="en-GB" sz="2000" b="1" dirty="0"/>
              <a:t>the free will and joint decision of the people</a:t>
            </a:r>
            <a:r>
              <a:rPr lang="en-GB" sz="2000" dirty="0"/>
              <a:t> (an act of collective self-determination) and not in passed-down tradition, blood lines, dynastic rights or the will of God. The power of rulers is man-made and ultimately depends on the consent of the people. </a:t>
            </a:r>
            <a:r>
              <a:rPr lang="en-GB" sz="2000" dirty="0">
                <a:sym typeface="Wingdings" panose="05000000000000000000" pitchFamily="2" charset="2"/>
              </a:rPr>
              <a:t> Opens up the possibility of the argument </a:t>
            </a:r>
            <a:r>
              <a:rPr lang="en-GB" sz="2000" dirty="0"/>
              <a:t>that people may disobey the ruler who fails in his central task (providing protection against violent anarchy). </a:t>
            </a:r>
          </a:p>
          <a:p>
            <a:pPr lvl="0"/>
            <a:endParaRPr lang="nl-NL" dirty="0"/>
          </a:p>
          <a:p>
            <a:pPr marL="0" indent="0">
              <a:buNone/>
            </a:pPr>
            <a:r>
              <a:rPr lang="en-GB" dirty="0"/>
              <a:t> </a:t>
            </a:r>
            <a:endParaRPr lang="nl-NL" dirty="0"/>
          </a:p>
          <a:p>
            <a:endParaRPr lang="nl-NL" dirty="0"/>
          </a:p>
        </p:txBody>
      </p:sp>
    </p:spTree>
    <p:extLst>
      <p:ext uri="{BB962C8B-B14F-4D97-AF65-F5344CB8AC3E}">
        <p14:creationId xmlns:p14="http://schemas.microsoft.com/office/powerpoint/2010/main" val="2440869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nl-NL" b="1" dirty="0" err="1"/>
              <a:t>Questions</a:t>
            </a:r>
            <a:r>
              <a:rPr lang="nl-NL" b="1" dirty="0"/>
              <a:t> Hobbes </a:t>
            </a:r>
            <a:r>
              <a:rPr lang="nl-NL" b="1" dirty="0" err="1"/>
              <a:t>did</a:t>
            </a:r>
            <a:r>
              <a:rPr lang="nl-NL" b="1" dirty="0"/>
              <a:t> </a:t>
            </a:r>
            <a:r>
              <a:rPr lang="nl-NL" b="1" dirty="0" err="1"/>
              <a:t>not</a:t>
            </a:r>
            <a:r>
              <a:rPr lang="nl-NL" b="1" dirty="0"/>
              <a:t> </a:t>
            </a:r>
            <a:r>
              <a:rPr lang="nl-NL" b="1" dirty="0" err="1"/>
              <a:t>address</a:t>
            </a:r>
            <a:r>
              <a:rPr lang="nl-NL" b="1" dirty="0"/>
              <a:t> </a:t>
            </a:r>
          </a:p>
        </p:txBody>
      </p:sp>
      <p:sp>
        <p:nvSpPr>
          <p:cNvPr id="3" name="Content Placeholder 2"/>
          <p:cNvSpPr>
            <a:spLocks noGrp="1"/>
          </p:cNvSpPr>
          <p:nvPr>
            <p:ph idx="1"/>
          </p:nvPr>
        </p:nvSpPr>
        <p:spPr>
          <a:xfrm>
            <a:off x="457200" y="1417638"/>
            <a:ext cx="8229600" cy="5440362"/>
          </a:xfrm>
        </p:spPr>
        <p:txBody>
          <a:bodyPr>
            <a:normAutofit fontScale="92500" lnSpcReduction="20000"/>
          </a:bodyPr>
          <a:lstStyle/>
          <a:p>
            <a:r>
              <a:rPr lang="nl-NL" dirty="0"/>
              <a:t>How </a:t>
            </a:r>
            <a:r>
              <a:rPr lang="nl-NL" dirty="0" err="1"/>
              <a:t>to</a:t>
            </a:r>
            <a:r>
              <a:rPr lang="nl-NL" dirty="0"/>
              <a:t> </a:t>
            </a:r>
            <a:r>
              <a:rPr lang="nl-NL" dirty="0" err="1"/>
              <a:t>find</a:t>
            </a:r>
            <a:r>
              <a:rPr lang="nl-NL" dirty="0"/>
              <a:t> a </a:t>
            </a:r>
            <a:r>
              <a:rPr lang="nl-NL" dirty="0" err="1"/>
              <a:t>balance</a:t>
            </a:r>
            <a:r>
              <a:rPr lang="nl-NL" dirty="0"/>
              <a:t> </a:t>
            </a:r>
            <a:r>
              <a:rPr lang="nl-NL" dirty="0" err="1"/>
              <a:t>between</a:t>
            </a:r>
            <a:r>
              <a:rPr lang="nl-NL" dirty="0"/>
              <a:t> </a:t>
            </a:r>
            <a:r>
              <a:rPr lang="nl-NL" dirty="0" err="1"/>
              <a:t>the</a:t>
            </a:r>
            <a:r>
              <a:rPr lang="nl-NL" dirty="0"/>
              <a:t> </a:t>
            </a:r>
            <a:r>
              <a:rPr lang="nl-NL" dirty="0" err="1"/>
              <a:t>need</a:t>
            </a:r>
            <a:r>
              <a:rPr lang="nl-NL" dirty="0"/>
              <a:t> </a:t>
            </a:r>
            <a:r>
              <a:rPr lang="nl-NL" dirty="0" err="1"/>
              <a:t>for</a:t>
            </a:r>
            <a:r>
              <a:rPr lang="nl-NL" dirty="0"/>
              <a:t> state-power in order </a:t>
            </a:r>
            <a:r>
              <a:rPr lang="nl-NL" dirty="0" err="1"/>
              <a:t>to</a:t>
            </a:r>
            <a:r>
              <a:rPr lang="nl-NL" dirty="0"/>
              <a:t> </a:t>
            </a:r>
            <a:r>
              <a:rPr lang="nl-NL" dirty="0" err="1"/>
              <a:t>provide</a:t>
            </a:r>
            <a:r>
              <a:rPr lang="nl-NL" dirty="0"/>
              <a:t> </a:t>
            </a:r>
            <a:r>
              <a:rPr lang="nl-NL" dirty="0" err="1"/>
              <a:t>safety</a:t>
            </a:r>
            <a:r>
              <a:rPr lang="nl-NL" dirty="0"/>
              <a:t> </a:t>
            </a:r>
            <a:r>
              <a:rPr lang="nl-NL" dirty="0" err="1"/>
              <a:t>and</a:t>
            </a:r>
            <a:r>
              <a:rPr lang="nl-NL" dirty="0"/>
              <a:t> security </a:t>
            </a:r>
            <a:r>
              <a:rPr lang="nl-NL" dirty="0" err="1"/>
              <a:t>and</a:t>
            </a:r>
            <a:r>
              <a:rPr lang="nl-NL" dirty="0"/>
              <a:t> </a:t>
            </a:r>
            <a:r>
              <a:rPr lang="nl-NL" dirty="0" err="1"/>
              <a:t>the</a:t>
            </a:r>
            <a:r>
              <a:rPr lang="nl-NL" dirty="0"/>
              <a:t> </a:t>
            </a:r>
            <a:r>
              <a:rPr lang="nl-NL" dirty="0" err="1"/>
              <a:t>need</a:t>
            </a:r>
            <a:r>
              <a:rPr lang="nl-NL" dirty="0"/>
              <a:t> </a:t>
            </a:r>
            <a:r>
              <a:rPr lang="nl-NL" dirty="0" err="1"/>
              <a:t>for</a:t>
            </a:r>
            <a:r>
              <a:rPr lang="nl-NL" dirty="0"/>
              <a:t> </a:t>
            </a:r>
            <a:r>
              <a:rPr lang="nl-NL" dirty="0" err="1"/>
              <a:t>individual</a:t>
            </a:r>
            <a:r>
              <a:rPr lang="nl-NL" dirty="0"/>
              <a:t> </a:t>
            </a:r>
            <a:r>
              <a:rPr lang="nl-NL" dirty="0" err="1"/>
              <a:t>self-determination</a:t>
            </a:r>
            <a:r>
              <a:rPr lang="nl-NL" dirty="0"/>
              <a:t>?</a:t>
            </a:r>
          </a:p>
          <a:p>
            <a:r>
              <a:rPr lang="nl-NL" dirty="0"/>
              <a:t>How </a:t>
            </a:r>
            <a:r>
              <a:rPr lang="nl-NL" dirty="0" err="1"/>
              <a:t>to</a:t>
            </a:r>
            <a:r>
              <a:rPr lang="nl-NL" dirty="0"/>
              <a:t> combine </a:t>
            </a:r>
            <a:r>
              <a:rPr lang="nl-NL" dirty="0" err="1"/>
              <a:t>political</a:t>
            </a:r>
            <a:r>
              <a:rPr lang="nl-NL" dirty="0"/>
              <a:t> </a:t>
            </a:r>
            <a:r>
              <a:rPr lang="nl-NL" dirty="0" err="1"/>
              <a:t>authority</a:t>
            </a:r>
            <a:r>
              <a:rPr lang="nl-NL" dirty="0"/>
              <a:t> </a:t>
            </a:r>
            <a:r>
              <a:rPr lang="nl-NL" dirty="0" err="1"/>
              <a:t>and</a:t>
            </a:r>
            <a:r>
              <a:rPr lang="nl-NL" dirty="0"/>
              <a:t> </a:t>
            </a:r>
            <a:r>
              <a:rPr lang="nl-NL" dirty="0" err="1"/>
              <a:t>some</a:t>
            </a:r>
            <a:r>
              <a:rPr lang="nl-NL" dirty="0"/>
              <a:t> </a:t>
            </a:r>
            <a:r>
              <a:rPr lang="nl-NL" dirty="0" err="1"/>
              <a:t>degree</a:t>
            </a:r>
            <a:r>
              <a:rPr lang="nl-NL" dirty="0"/>
              <a:t> of </a:t>
            </a:r>
            <a:r>
              <a:rPr lang="nl-NL" dirty="0" err="1"/>
              <a:t>individual</a:t>
            </a:r>
            <a:r>
              <a:rPr lang="nl-NL" dirty="0"/>
              <a:t> </a:t>
            </a:r>
            <a:r>
              <a:rPr lang="nl-NL" dirty="0" err="1"/>
              <a:t>freedom</a:t>
            </a:r>
            <a:r>
              <a:rPr lang="nl-NL" dirty="0"/>
              <a:t>?</a:t>
            </a:r>
          </a:p>
          <a:p>
            <a:r>
              <a:rPr lang="nl-NL" dirty="0"/>
              <a:t>How </a:t>
            </a:r>
            <a:r>
              <a:rPr lang="nl-NL" dirty="0" err="1"/>
              <a:t>to</a:t>
            </a:r>
            <a:r>
              <a:rPr lang="nl-NL" dirty="0"/>
              <a:t> put </a:t>
            </a:r>
            <a:r>
              <a:rPr lang="nl-NL" dirty="0" err="1"/>
              <a:t>limits</a:t>
            </a:r>
            <a:r>
              <a:rPr lang="nl-NL" dirty="0"/>
              <a:t> on </a:t>
            </a:r>
            <a:r>
              <a:rPr lang="nl-NL" dirty="0" err="1"/>
              <a:t>the</a:t>
            </a:r>
            <a:r>
              <a:rPr lang="nl-NL" dirty="0"/>
              <a:t> state in order </a:t>
            </a:r>
            <a:r>
              <a:rPr lang="nl-NL" dirty="0" err="1"/>
              <a:t>to</a:t>
            </a:r>
            <a:r>
              <a:rPr lang="nl-NL" dirty="0"/>
              <a:t> </a:t>
            </a:r>
            <a:r>
              <a:rPr lang="nl-NL" dirty="0" err="1"/>
              <a:t>prevent</a:t>
            </a:r>
            <a:r>
              <a:rPr lang="nl-NL" dirty="0"/>
              <a:t> </a:t>
            </a:r>
            <a:r>
              <a:rPr lang="nl-NL" dirty="0" err="1"/>
              <a:t>abuse</a:t>
            </a:r>
            <a:r>
              <a:rPr lang="nl-NL" dirty="0"/>
              <a:t> of power </a:t>
            </a:r>
            <a:r>
              <a:rPr lang="nl-NL" dirty="0" err="1"/>
              <a:t>by</a:t>
            </a:r>
            <a:r>
              <a:rPr lang="nl-NL" dirty="0"/>
              <a:t> </a:t>
            </a:r>
            <a:r>
              <a:rPr lang="nl-NL" dirty="0" err="1"/>
              <a:t>rulers</a:t>
            </a:r>
            <a:r>
              <a:rPr lang="nl-NL" dirty="0"/>
              <a:t>?</a:t>
            </a:r>
          </a:p>
          <a:p>
            <a:endParaRPr lang="nl-NL" dirty="0"/>
          </a:p>
          <a:p>
            <a:pPr marL="0" indent="0">
              <a:buNone/>
            </a:pPr>
            <a:r>
              <a:rPr lang="nl-NL" dirty="0">
                <a:sym typeface="Wingdings" panose="05000000000000000000" pitchFamily="2" charset="2"/>
              </a:rPr>
              <a:t> </a:t>
            </a:r>
            <a:r>
              <a:rPr lang="nl-NL" dirty="0" err="1">
                <a:sym typeface="Wingdings" panose="05000000000000000000" pitchFamily="2" charset="2"/>
              </a:rPr>
              <a:t>Answers</a:t>
            </a:r>
            <a:r>
              <a:rPr lang="nl-NL" dirty="0">
                <a:sym typeface="Wingdings" panose="05000000000000000000" pitchFamily="2" charset="2"/>
              </a:rPr>
              <a:t> </a:t>
            </a:r>
            <a:r>
              <a:rPr lang="nl-NL" dirty="0" err="1">
                <a:sym typeface="Wingdings" panose="05000000000000000000" pitchFamily="2" charset="2"/>
              </a:rPr>
              <a:t>provided</a:t>
            </a:r>
            <a:r>
              <a:rPr lang="nl-NL" dirty="0">
                <a:sym typeface="Wingdings" panose="05000000000000000000" pitchFamily="2" charset="2"/>
              </a:rPr>
              <a:t> </a:t>
            </a:r>
            <a:r>
              <a:rPr lang="nl-NL" dirty="0" err="1">
                <a:sym typeface="Wingdings" panose="05000000000000000000" pitchFamily="2" charset="2"/>
              </a:rPr>
              <a:t>by</a:t>
            </a:r>
            <a:r>
              <a:rPr lang="nl-NL" dirty="0">
                <a:sym typeface="Wingdings" panose="05000000000000000000" pitchFamily="2" charset="2"/>
              </a:rPr>
              <a:t> Locke and </a:t>
            </a:r>
            <a:r>
              <a:rPr lang="nl-NL" dirty="0" err="1">
                <a:sym typeface="Wingdings" panose="05000000000000000000" pitchFamily="2" charset="2"/>
              </a:rPr>
              <a:t>Montesquieu</a:t>
            </a:r>
            <a:r>
              <a:rPr lang="nl-NL" dirty="0">
                <a:sym typeface="Wingdings" panose="05000000000000000000" pitchFamily="2" charset="2"/>
              </a:rPr>
              <a:t>: </a:t>
            </a:r>
            <a:r>
              <a:rPr lang="nl-NL" dirty="0" err="1">
                <a:sym typeface="Wingdings" panose="05000000000000000000" pitchFamily="2" charset="2"/>
              </a:rPr>
              <a:t>their</a:t>
            </a:r>
            <a:r>
              <a:rPr lang="nl-NL" dirty="0">
                <a:sym typeface="Wingdings" panose="05000000000000000000" pitchFamily="2" charset="2"/>
              </a:rPr>
              <a:t> </a:t>
            </a:r>
            <a:r>
              <a:rPr lang="nl-NL" dirty="0" err="1">
                <a:sym typeface="Wingdings" panose="05000000000000000000" pitchFamily="2" charset="2"/>
              </a:rPr>
              <a:t>conceptualization</a:t>
            </a:r>
            <a:r>
              <a:rPr lang="nl-NL" dirty="0">
                <a:sym typeface="Wingdings" panose="05000000000000000000" pitchFamily="2" charset="2"/>
              </a:rPr>
              <a:t> of </a:t>
            </a:r>
            <a:r>
              <a:rPr lang="nl-NL" b="1" dirty="0" err="1">
                <a:sym typeface="Wingdings" panose="05000000000000000000" pitchFamily="2" charset="2"/>
              </a:rPr>
              <a:t>the</a:t>
            </a:r>
            <a:r>
              <a:rPr lang="nl-NL" b="1" dirty="0">
                <a:sym typeface="Wingdings" panose="05000000000000000000" pitchFamily="2" charset="2"/>
              </a:rPr>
              <a:t> </a:t>
            </a:r>
            <a:r>
              <a:rPr lang="nl-NL" b="1" dirty="0" err="1">
                <a:sym typeface="Wingdings" panose="05000000000000000000" pitchFamily="2" charset="2"/>
              </a:rPr>
              <a:t>constitutional</a:t>
            </a:r>
            <a:r>
              <a:rPr lang="nl-NL" b="1" dirty="0">
                <a:sym typeface="Wingdings" panose="05000000000000000000" pitchFamily="2" charset="2"/>
              </a:rPr>
              <a:t> state</a:t>
            </a:r>
            <a:r>
              <a:rPr lang="nl-NL" dirty="0">
                <a:sym typeface="Wingdings" panose="05000000000000000000" pitchFamily="2" charset="2"/>
              </a:rPr>
              <a:t>, </a:t>
            </a:r>
            <a:r>
              <a:rPr lang="nl-NL" dirty="0" err="1">
                <a:sym typeface="Wingdings" panose="05000000000000000000" pitchFamily="2" charset="2"/>
              </a:rPr>
              <a:t>which</a:t>
            </a:r>
            <a:r>
              <a:rPr lang="nl-NL" dirty="0">
                <a:sym typeface="Wingdings" panose="05000000000000000000" pitchFamily="2" charset="2"/>
              </a:rPr>
              <a:t> </a:t>
            </a:r>
            <a:r>
              <a:rPr lang="nl-NL" dirty="0" err="1">
                <a:sym typeface="Wingdings" panose="05000000000000000000" pitchFamily="2" charset="2"/>
              </a:rPr>
              <a:t>would</a:t>
            </a:r>
            <a:r>
              <a:rPr lang="nl-NL" dirty="0">
                <a:sym typeface="Wingdings" panose="05000000000000000000" pitchFamily="2" charset="2"/>
              </a:rPr>
              <a:t> serve as </a:t>
            </a:r>
            <a:r>
              <a:rPr lang="nl-NL" dirty="0" err="1">
                <a:sym typeface="Wingdings" panose="05000000000000000000" pitchFamily="2" charset="2"/>
              </a:rPr>
              <a:t>the</a:t>
            </a:r>
            <a:r>
              <a:rPr lang="nl-NL" dirty="0">
                <a:sym typeface="Wingdings" panose="05000000000000000000" pitchFamily="2" charset="2"/>
              </a:rPr>
              <a:t> </a:t>
            </a:r>
            <a:r>
              <a:rPr lang="nl-NL" dirty="0" err="1">
                <a:sym typeface="Wingdings" panose="05000000000000000000" pitchFamily="2" charset="2"/>
              </a:rPr>
              <a:t>infrastructure</a:t>
            </a:r>
            <a:r>
              <a:rPr lang="nl-NL" dirty="0">
                <a:sym typeface="Wingdings" panose="05000000000000000000" pitchFamily="2" charset="2"/>
              </a:rPr>
              <a:t> of </a:t>
            </a:r>
            <a:r>
              <a:rPr lang="nl-NL" dirty="0" err="1">
                <a:sym typeface="Wingdings" panose="05000000000000000000" pitchFamily="2" charset="2"/>
              </a:rPr>
              <a:t>liberal</a:t>
            </a:r>
            <a:r>
              <a:rPr lang="nl-NL" dirty="0">
                <a:sym typeface="Wingdings" panose="05000000000000000000" pitchFamily="2" charset="2"/>
              </a:rPr>
              <a:t> </a:t>
            </a:r>
            <a:r>
              <a:rPr lang="nl-NL" dirty="0" err="1">
                <a:sym typeface="Wingdings" panose="05000000000000000000" pitchFamily="2" charset="2"/>
              </a:rPr>
              <a:t>democracy</a:t>
            </a:r>
            <a:r>
              <a:rPr lang="nl-NL" dirty="0">
                <a:sym typeface="Wingdings" panose="05000000000000000000" pitchFamily="2" charset="2"/>
              </a:rPr>
              <a:t>.</a:t>
            </a:r>
            <a:endParaRPr lang="nl-NL" dirty="0"/>
          </a:p>
        </p:txBody>
      </p:sp>
    </p:spTree>
    <p:extLst>
      <p:ext uri="{BB962C8B-B14F-4D97-AF65-F5344CB8AC3E}">
        <p14:creationId xmlns:p14="http://schemas.microsoft.com/office/powerpoint/2010/main" val="3859884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30026"/>
          </a:xfrm>
        </p:spPr>
        <p:txBody>
          <a:bodyPr>
            <a:normAutofit fontScale="90000"/>
          </a:bodyPr>
          <a:lstStyle/>
          <a:p>
            <a:r>
              <a:rPr lang="en-GB" b="1" dirty="0"/>
              <a:t>John Locke</a:t>
            </a:r>
            <a:endParaRPr lang="nl-NL" dirty="0"/>
          </a:p>
        </p:txBody>
      </p:sp>
      <p:sp>
        <p:nvSpPr>
          <p:cNvPr id="3" name="Content Placeholder 2"/>
          <p:cNvSpPr>
            <a:spLocks noGrp="1"/>
          </p:cNvSpPr>
          <p:nvPr>
            <p:ph idx="1"/>
          </p:nvPr>
        </p:nvSpPr>
        <p:spPr>
          <a:xfrm>
            <a:off x="611560" y="679302"/>
            <a:ext cx="8075240" cy="6134074"/>
          </a:xfrm>
        </p:spPr>
        <p:txBody>
          <a:bodyPr>
            <a:noAutofit/>
          </a:bodyPr>
          <a:lstStyle/>
          <a:p>
            <a:pPr marL="2171700" lvl="5" indent="0">
              <a:buNone/>
            </a:pPr>
            <a:r>
              <a:rPr lang="en-GB" sz="2400" dirty="0"/>
              <a:t>Founding father of protective liberalism on the basis of two claims about </a:t>
            </a:r>
            <a:r>
              <a:rPr lang="en-GB" sz="2400" b="1" dirty="0"/>
              <a:t>possessive individualism</a:t>
            </a:r>
            <a:r>
              <a:rPr lang="en-GB" sz="2400" dirty="0"/>
              <a:t>:</a:t>
            </a:r>
          </a:p>
          <a:p>
            <a:r>
              <a:rPr lang="en-GB" sz="2400" dirty="0"/>
              <a:t>That not only the individual possession of one’s body, but also that of material goods is a natural right: what the body produces by means of labour is </a:t>
            </a:r>
            <a:r>
              <a:rPr lang="en-GB" sz="2400" b="1" dirty="0"/>
              <a:t>the rightful property</a:t>
            </a:r>
            <a:r>
              <a:rPr lang="en-GB" sz="2400" dirty="0"/>
              <a:t> of the person who owns that body (and the state has the duty to protect such property – link with capitalism). </a:t>
            </a:r>
          </a:p>
          <a:p>
            <a:r>
              <a:rPr lang="en-GB" sz="2400" dirty="0"/>
              <a:t>That individuals not only own their body and the products of their labour, but also </a:t>
            </a:r>
            <a:r>
              <a:rPr lang="en-GB" sz="2400" b="1" dirty="0"/>
              <a:t>their thoughts, feelings, acts and experiences</a:t>
            </a:r>
            <a:r>
              <a:rPr lang="en-GB" sz="2400" dirty="0"/>
              <a:t> – link with freedom of thought and speech, and individual responsibility: </a:t>
            </a:r>
            <a:r>
              <a:rPr lang="en-US" sz="2400" i="1" dirty="0"/>
              <a:t>Self-owning individuals should be free to decide for themselves what they do with what is naturally theirs.</a:t>
            </a:r>
            <a:r>
              <a:rPr lang="en-US" sz="2400" dirty="0"/>
              <a:t> </a:t>
            </a:r>
          </a:p>
          <a:p>
            <a:pPr marL="0" indent="0">
              <a:buNone/>
            </a:pPr>
            <a:r>
              <a:rPr lang="en-GB" sz="2400" b="1" dirty="0"/>
              <a:t>Individual self-determination as natural right</a:t>
            </a:r>
            <a:r>
              <a:rPr lang="en-GB" sz="2400" dirty="0"/>
              <a:t> </a:t>
            </a:r>
            <a:r>
              <a:rPr lang="en-GB" sz="2400" dirty="0">
                <a:sym typeface="Wingdings" panose="05000000000000000000" pitchFamily="2" charset="2"/>
              </a:rPr>
              <a:t>Locke’s 							</a:t>
            </a:r>
            <a:r>
              <a:rPr lang="en-GB" sz="2400" dirty="0"/>
              <a:t>political doctrines. </a:t>
            </a:r>
            <a:endParaRPr lang="nl-NL" sz="2400" dirty="0"/>
          </a:p>
          <a:p>
            <a:pPr marL="0" indent="0">
              <a:buNone/>
            </a:pPr>
            <a:endParaRPr lang="en-GB" dirty="0"/>
          </a:p>
          <a:p>
            <a:pPr marL="0" indent="0">
              <a:buNone/>
            </a:pPr>
            <a:endParaRPr lang="en-GB" b="1" dirty="0"/>
          </a:p>
          <a:p>
            <a:pPr marL="0" indent="0">
              <a:buNone/>
            </a:pPr>
            <a:endParaRPr lang="en-GB" b="1" dirty="0"/>
          </a:p>
          <a:p>
            <a:pPr marL="0" indent="0">
              <a:buNone/>
            </a:pPr>
            <a:endParaRPr lang="en-GB"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15" y="0"/>
            <a:ext cx="2618345" cy="1701924"/>
          </a:xfrm>
          <a:prstGeom prst="rect">
            <a:avLst/>
          </a:prstGeom>
        </p:spPr>
      </p:pic>
    </p:spTree>
    <p:extLst>
      <p:ext uri="{BB962C8B-B14F-4D97-AF65-F5344CB8AC3E}">
        <p14:creationId xmlns:p14="http://schemas.microsoft.com/office/powerpoint/2010/main" val="9027058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457199"/>
          </a:xfrm>
        </p:spPr>
        <p:txBody>
          <a:bodyPr>
            <a:normAutofit fontScale="90000"/>
          </a:bodyPr>
          <a:lstStyle/>
          <a:p>
            <a:r>
              <a:rPr lang="en-GB" sz="3200" b="1" dirty="0"/>
              <a:t>Locke: </a:t>
            </a:r>
            <a:r>
              <a:rPr lang="en-GB" sz="3200" b="1" i="1" dirty="0"/>
              <a:t>Two Treatises on Government</a:t>
            </a:r>
            <a:r>
              <a:rPr lang="en-GB" sz="3200" b="1" dirty="0"/>
              <a:t> (1690)</a:t>
            </a:r>
            <a:endParaRPr lang="nl-NL" sz="3200" dirty="0"/>
          </a:p>
        </p:txBody>
      </p:sp>
      <p:sp>
        <p:nvSpPr>
          <p:cNvPr id="3" name="Content Placeholder 2"/>
          <p:cNvSpPr>
            <a:spLocks noGrp="1"/>
          </p:cNvSpPr>
          <p:nvPr>
            <p:ph idx="1"/>
          </p:nvPr>
        </p:nvSpPr>
        <p:spPr>
          <a:xfrm>
            <a:off x="179512" y="1196752"/>
            <a:ext cx="8507288" cy="5661248"/>
          </a:xfrm>
        </p:spPr>
        <p:txBody>
          <a:bodyPr>
            <a:normAutofit fontScale="62500" lnSpcReduction="20000"/>
          </a:bodyPr>
          <a:lstStyle/>
          <a:p>
            <a:pPr lvl="0"/>
            <a:r>
              <a:rPr lang="en-GB" sz="4000" dirty="0"/>
              <a:t>Possessive individualism </a:t>
            </a:r>
            <a:r>
              <a:rPr lang="en-GB" sz="4000" dirty="0">
                <a:sym typeface="Wingdings" panose="05000000000000000000" pitchFamily="2" charset="2"/>
              </a:rPr>
              <a:t> </a:t>
            </a:r>
            <a:r>
              <a:rPr lang="en-GB" sz="4000" dirty="0"/>
              <a:t>view of society: a loose ensemble of </a:t>
            </a:r>
            <a:r>
              <a:rPr lang="en-GB" sz="4000" b="1" dirty="0"/>
              <a:t>autonomous individuals</a:t>
            </a:r>
            <a:r>
              <a:rPr lang="en-GB" sz="4000" dirty="0"/>
              <a:t> rather than as a collective entity.</a:t>
            </a:r>
            <a:endParaRPr lang="nl-NL" sz="4000" dirty="0"/>
          </a:p>
          <a:p>
            <a:pPr lvl="0"/>
            <a:r>
              <a:rPr lang="en-GB" sz="4000" dirty="0"/>
              <a:t>Following Hobbes: the state founded on a social contract made by these autonomous self-possessing individuals of their own will. </a:t>
            </a:r>
          </a:p>
          <a:p>
            <a:pPr lvl="0"/>
            <a:r>
              <a:rPr lang="en-GB" sz="4000" dirty="0"/>
              <a:t>The Lockean state, however, does more than the Hobbesian state (safeguarding law and order) </a:t>
            </a:r>
            <a:r>
              <a:rPr lang="en-GB" sz="4000" dirty="0">
                <a:sym typeface="Wingdings" panose="05000000000000000000" pitchFamily="2" charset="2"/>
              </a:rPr>
              <a:t> A</a:t>
            </a:r>
            <a:r>
              <a:rPr lang="en-GB" sz="4000" dirty="0"/>
              <a:t>part from providing physical security it should also protect the ‘natural’ rights and liberties of individuals so that they can pursue their own ends unhampered (as long as they don’t violate the rights of others and the common interest).</a:t>
            </a:r>
            <a:endParaRPr lang="nl-NL" sz="4000" dirty="0"/>
          </a:p>
          <a:p>
            <a:r>
              <a:rPr lang="en-GB" sz="4000" dirty="0">
                <a:sym typeface="Wingdings" panose="05000000000000000000" pitchFamily="2" charset="2"/>
              </a:rPr>
              <a:t>C</a:t>
            </a:r>
            <a:r>
              <a:rPr lang="en-GB" sz="4000" dirty="0"/>
              <a:t>itizens shaping their own (private, social, economic) existence and leading their own particular way of life, should be protected against unlawful intrusions by the state. </a:t>
            </a:r>
          </a:p>
          <a:p>
            <a:pPr marL="0" indent="0">
              <a:buNone/>
            </a:pPr>
            <a:r>
              <a:rPr lang="en-GB" sz="4000" dirty="0">
                <a:sym typeface="Wingdings" panose="05000000000000000000" pitchFamily="2" charset="2"/>
              </a:rPr>
              <a:t> Requirement of a </a:t>
            </a:r>
            <a:r>
              <a:rPr lang="en-GB" sz="4000" b="1" dirty="0">
                <a:sym typeface="Wingdings" panose="05000000000000000000" pitchFamily="2" charset="2"/>
              </a:rPr>
              <a:t>constitutional state</a:t>
            </a:r>
            <a:r>
              <a:rPr lang="en-GB" sz="4000" dirty="0"/>
              <a:t>.</a:t>
            </a:r>
            <a:endParaRPr lang="nl-NL" sz="4000" dirty="0"/>
          </a:p>
          <a:p>
            <a:endParaRPr lang="nl-NL" dirty="0"/>
          </a:p>
        </p:txBody>
      </p:sp>
    </p:spTree>
    <p:extLst>
      <p:ext uri="{BB962C8B-B14F-4D97-AF65-F5344CB8AC3E}">
        <p14:creationId xmlns:p14="http://schemas.microsoft.com/office/powerpoint/2010/main" val="6240328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562074"/>
          </a:xfrm>
        </p:spPr>
        <p:txBody>
          <a:bodyPr>
            <a:noAutofit/>
          </a:bodyPr>
          <a:lstStyle/>
          <a:p>
            <a:r>
              <a:rPr lang="nl-NL" sz="3600" b="1" dirty="0"/>
              <a:t>Locke: </a:t>
            </a:r>
            <a:r>
              <a:rPr lang="nl-NL" sz="3600" b="1" dirty="0" err="1"/>
              <a:t>what</a:t>
            </a:r>
            <a:r>
              <a:rPr lang="nl-NL" sz="3600" b="1" dirty="0"/>
              <a:t> </a:t>
            </a:r>
            <a:r>
              <a:rPr lang="nl-NL" sz="3600" b="1" dirty="0" err="1"/>
              <a:t>the</a:t>
            </a:r>
            <a:r>
              <a:rPr lang="nl-NL" sz="3600" b="1" dirty="0"/>
              <a:t> </a:t>
            </a:r>
            <a:r>
              <a:rPr lang="nl-NL" sz="3600" b="1" dirty="0" err="1"/>
              <a:t>constitutional</a:t>
            </a:r>
            <a:r>
              <a:rPr lang="nl-NL" sz="3600" b="1" dirty="0"/>
              <a:t> state </a:t>
            </a:r>
            <a:br>
              <a:rPr lang="nl-NL" sz="3600" b="1" dirty="0"/>
            </a:br>
            <a:r>
              <a:rPr lang="nl-NL" sz="3600" b="1" dirty="0" err="1"/>
              <a:t>should</a:t>
            </a:r>
            <a:r>
              <a:rPr lang="nl-NL" sz="3600" b="1" dirty="0"/>
              <a:t> do and </a:t>
            </a:r>
            <a:r>
              <a:rPr lang="nl-NL" sz="3600" b="1" dirty="0" err="1"/>
              <a:t>not</a:t>
            </a:r>
            <a:r>
              <a:rPr lang="nl-NL" sz="3600" b="1" dirty="0"/>
              <a:t> do </a:t>
            </a:r>
          </a:p>
        </p:txBody>
      </p:sp>
      <p:sp>
        <p:nvSpPr>
          <p:cNvPr id="3" name="Content Placeholder 2"/>
          <p:cNvSpPr>
            <a:spLocks noGrp="1"/>
          </p:cNvSpPr>
          <p:nvPr>
            <p:ph idx="1"/>
          </p:nvPr>
        </p:nvSpPr>
        <p:spPr>
          <a:xfrm>
            <a:off x="251520" y="1412776"/>
            <a:ext cx="8640960" cy="5589240"/>
          </a:xfrm>
        </p:spPr>
        <p:txBody>
          <a:bodyPr>
            <a:normAutofit fontScale="25000" lnSpcReduction="20000"/>
          </a:bodyPr>
          <a:lstStyle/>
          <a:p>
            <a:pPr marL="0" lvl="0" indent="0">
              <a:buNone/>
            </a:pPr>
            <a:r>
              <a:rPr lang="en-GB" sz="9600" b="1" dirty="0"/>
              <a:t>The constitutional state should</a:t>
            </a:r>
            <a:r>
              <a:rPr lang="en-GB" sz="9600" dirty="0"/>
              <a:t>:</a:t>
            </a:r>
          </a:p>
          <a:p>
            <a:pPr lvl="0"/>
            <a:r>
              <a:rPr lang="en-GB" sz="9600" dirty="0"/>
              <a:t>guarantee </a:t>
            </a:r>
            <a:r>
              <a:rPr lang="en-GB" sz="9600" b="1" dirty="0"/>
              <a:t>individual life and liberty</a:t>
            </a:r>
            <a:r>
              <a:rPr lang="en-GB" sz="9600" dirty="0"/>
              <a:t>, enabling self-development;</a:t>
            </a:r>
          </a:p>
          <a:p>
            <a:pPr lvl="0"/>
            <a:r>
              <a:rPr lang="en-GB" sz="9600" dirty="0"/>
              <a:t>guarantee constitutional rights and </a:t>
            </a:r>
            <a:r>
              <a:rPr lang="en-GB" sz="9600" b="1" dirty="0"/>
              <a:t>the rule of impartial law</a:t>
            </a:r>
            <a:r>
              <a:rPr lang="en-GB" sz="9600" dirty="0"/>
              <a:t>: rulers and citizens should subject themselves to laws adopted in common agreement </a:t>
            </a:r>
            <a:r>
              <a:rPr lang="en-GB" sz="9600" dirty="0">
                <a:sym typeface="Wingdings" panose="05000000000000000000" pitchFamily="2" charset="2"/>
              </a:rPr>
              <a:t> </a:t>
            </a:r>
            <a:r>
              <a:rPr lang="en-GB" sz="9600" dirty="0"/>
              <a:t>equality before the law; freedom from arbitrary arrest and captivity </a:t>
            </a:r>
            <a:r>
              <a:rPr lang="nl-NL" sz="9600" dirty="0"/>
              <a:t>(</a:t>
            </a:r>
            <a:r>
              <a:rPr lang="en-GB" sz="9600" i="1" dirty="0"/>
              <a:t>Habeas-corpus</a:t>
            </a:r>
            <a:r>
              <a:rPr lang="en-GB" sz="9600" dirty="0"/>
              <a:t>) and the right of fair trial; protection of property, privacy, freedom of thought and opinion, freedom of religion, right of assembly etc. </a:t>
            </a:r>
          </a:p>
          <a:p>
            <a:pPr lvl="0"/>
            <a:endParaRPr lang="en-GB" sz="9600" dirty="0"/>
          </a:p>
          <a:p>
            <a:pPr marL="0" lvl="0" indent="0">
              <a:buNone/>
            </a:pPr>
            <a:r>
              <a:rPr lang="en-GB" sz="9600" b="1" dirty="0"/>
              <a:t>But should not</a:t>
            </a:r>
            <a:r>
              <a:rPr lang="en-GB" sz="9600" dirty="0"/>
              <a:t>:</a:t>
            </a:r>
          </a:p>
          <a:p>
            <a:r>
              <a:rPr lang="en-GB" sz="9600" dirty="0"/>
              <a:t>interfere in citizens’ private lives and economic activities, in their (religious) beliefs and opinions, with their engagement in civil society, their associations and meetings, and in general with the way they want to shape their lives. </a:t>
            </a:r>
          </a:p>
          <a:p>
            <a:r>
              <a:rPr lang="en-GB" sz="9600" dirty="0"/>
              <a:t>impose any definition of the good life or the common good – that is a private matter.</a:t>
            </a:r>
          </a:p>
          <a:p>
            <a:pPr marL="0" indent="0">
              <a:buNone/>
            </a:pPr>
            <a:endParaRPr lang="en-GB" sz="8000" dirty="0"/>
          </a:p>
          <a:p>
            <a:pPr marL="0" indent="0">
              <a:buNone/>
            </a:pPr>
            <a:endParaRPr lang="en-GB" dirty="0"/>
          </a:p>
          <a:p>
            <a:endParaRPr lang="en-GB" dirty="0"/>
          </a:p>
          <a:p>
            <a:pPr marL="0" indent="0">
              <a:buNone/>
            </a:pPr>
            <a:endParaRPr lang="en-GB" dirty="0"/>
          </a:p>
          <a:p>
            <a:pPr marL="0" indent="0">
              <a:buNone/>
            </a:pPr>
            <a:r>
              <a:rPr lang="en-GB" dirty="0"/>
              <a:t> </a:t>
            </a:r>
            <a:endParaRPr lang="nl-NL" dirty="0"/>
          </a:p>
        </p:txBody>
      </p:sp>
    </p:spTree>
    <p:extLst>
      <p:ext uri="{BB962C8B-B14F-4D97-AF65-F5344CB8AC3E}">
        <p14:creationId xmlns:p14="http://schemas.microsoft.com/office/powerpoint/2010/main" val="484911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440160"/>
          </a:xfrm>
        </p:spPr>
        <p:txBody>
          <a:bodyPr>
            <a:normAutofit/>
          </a:bodyPr>
          <a:lstStyle/>
          <a:p>
            <a:r>
              <a:rPr lang="nl-NL" sz="3600" b="1" dirty="0" err="1"/>
              <a:t>Locke’s</a:t>
            </a:r>
            <a:r>
              <a:rPr lang="nl-NL" sz="3600" b="1" dirty="0"/>
              <a:t> </a:t>
            </a:r>
            <a:r>
              <a:rPr lang="nl-NL" sz="3600" b="1" dirty="0" err="1"/>
              <a:t>liberalism</a:t>
            </a:r>
            <a:r>
              <a:rPr lang="nl-NL" sz="3600" b="1" dirty="0"/>
              <a:t> - </a:t>
            </a:r>
            <a:r>
              <a:rPr lang="nl-NL" sz="3600" b="1" dirty="0" err="1"/>
              <a:t>republican</a:t>
            </a:r>
            <a:r>
              <a:rPr lang="nl-NL" sz="3600" b="1" dirty="0"/>
              <a:t> model</a:t>
            </a:r>
          </a:p>
        </p:txBody>
      </p:sp>
      <p:sp>
        <p:nvSpPr>
          <p:cNvPr id="3" name="Content Placeholder 2"/>
          <p:cNvSpPr>
            <a:spLocks noGrp="1"/>
          </p:cNvSpPr>
          <p:nvPr>
            <p:ph idx="1"/>
          </p:nvPr>
        </p:nvSpPr>
        <p:spPr>
          <a:xfrm>
            <a:off x="457200" y="764704"/>
            <a:ext cx="8507288" cy="6093296"/>
          </a:xfrm>
        </p:spPr>
        <p:txBody>
          <a:bodyPr>
            <a:noAutofit/>
          </a:bodyPr>
          <a:lstStyle/>
          <a:p>
            <a:pPr marL="0" indent="0">
              <a:buNone/>
            </a:pPr>
            <a:r>
              <a:rPr lang="en-GB" sz="2400" b="1" dirty="0"/>
              <a:t>Fundamental difference:</a:t>
            </a:r>
            <a:r>
              <a:rPr lang="en-GB" sz="2400" dirty="0"/>
              <a:t> Locke does not define citizenship in terms of political participation as a duty and for the sake of the common good. </a:t>
            </a:r>
          </a:p>
          <a:p>
            <a:pPr marL="0" indent="0">
              <a:buNone/>
            </a:pPr>
            <a:endParaRPr lang="nl-NL" sz="2400" dirty="0"/>
          </a:p>
          <a:p>
            <a:pPr marL="0" indent="0">
              <a:buNone/>
            </a:pPr>
            <a:r>
              <a:rPr lang="en-GB" sz="2400" b="1" dirty="0"/>
              <a:t>Similarities:</a:t>
            </a:r>
          </a:p>
          <a:p>
            <a:r>
              <a:rPr lang="en-GB" sz="2400" dirty="0"/>
              <a:t>Classical liberalism still elitist; no equal political rights for all and neither universal suffrage.  </a:t>
            </a:r>
          </a:p>
          <a:p>
            <a:r>
              <a:rPr lang="en-GB" sz="2400" dirty="0"/>
              <a:t>Full political citizenship restricted to minority of adult men meeting liberal criteria of possessive individualism: owning property, paying taxes, independence, self-supporting, self-controlled and contributing to the (economic) development of society. </a:t>
            </a:r>
          </a:p>
          <a:p>
            <a:r>
              <a:rPr lang="en-GB" sz="2400" dirty="0"/>
              <a:t>Exclusion of women, lower classes, ethnic groups </a:t>
            </a:r>
            <a:r>
              <a:rPr lang="en-GB" sz="2400" dirty="0">
                <a:sym typeface="Wingdings" panose="05000000000000000000" pitchFamily="2" charset="2"/>
              </a:rPr>
              <a:t> u</a:t>
            </a:r>
            <a:r>
              <a:rPr lang="en-GB" sz="2400" dirty="0"/>
              <a:t>nequal (capitalist) distribution of property and patriarchal and racial order taken for granted.</a:t>
            </a:r>
          </a:p>
          <a:p>
            <a:endParaRPr lang="nl-NL" dirty="0"/>
          </a:p>
        </p:txBody>
      </p:sp>
    </p:spTree>
    <p:extLst>
      <p:ext uri="{BB962C8B-B14F-4D97-AF65-F5344CB8AC3E}">
        <p14:creationId xmlns:p14="http://schemas.microsoft.com/office/powerpoint/2010/main" val="1805976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6858000"/>
          </a:xfrm>
        </p:spPr>
        <p:txBody>
          <a:bodyPr>
            <a:normAutofit/>
          </a:bodyPr>
          <a:lstStyle/>
          <a:p>
            <a:pPr marL="0" indent="0">
              <a:buNone/>
            </a:pPr>
            <a:r>
              <a:rPr lang="en-US" dirty="0"/>
              <a:t>		Restraint</a:t>
            </a:r>
          </a:p>
          <a:p>
            <a:pPr marL="0" indent="0">
              <a:buNone/>
            </a:pPr>
            <a:r>
              <a:rPr lang="en-US" dirty="0"/>
              <a:t>				Compromise</a:t>
            </a:r>
          </a:p>
          <a:p>
            <a:pPr marL="0" indent="0">
              <a:buNone/>
            </a:pPr>
            <a:r>
              <a:rPr lang="en-US" dirty="0"/>
              <a:t>Thinking before speaking			Self-control</a:t>
            </a:r>
          </a:p>
          <a:p>
            <a:pPr marL="0" indent="0">
              <a:buNone/>
            </a:pPr>
            <a:r>
              <a:rPr lang="en-US" dirty="0"/>
              <a:t>			The rule of law</a:t>
            </a:r>
          </a:p>
          <a:p>
            <a:pPr marL="0" indent="0">
              <a:buNone/>
            </a:pPr>
            <a:r>
              <a:rPr lang="en-US" dirty="0"/>
              <a:t>	Respect		 Duties 		Trust</a:t>
            </a:r>
          </a:p>
          <a:p>
            <a:pPr marL="0" indent="0">
              <a:buNone/>
            </a:pPr>
            <a:r>
              <a:rPr lang="en-US" b="1" dirty="0"/>
              <a:t>				</a:t>
            </a:r>
            <a:r>
              <a:rPr lang="en-US" b="1" u="sng" dirty="0">
                <a:solidFill>
                  <a:srgbClr val="0070C0"/>
                </a:solidFill>
              </a:rPr>
              <a:t>DEMOCRACY</a:t>
            </a:r>
          </a:p>
          <a:p>
            <a:pPr marL="0" indent="0">
              <a:buNone/>
            </a:pPr>
            <a:r>
              <a:rPr lang="en-US" dirty="0"/>
              <a:t>		Responsibility		Accountability</a:t>
            </a:r>
          </a:p>
          <a:p>
            <a:pPr marL="0" indent="0">
              <a:buNone/>
            </a:pPr>
            <a:r>
              <a:rPr lang="en-US" dirty="0"/>
              <a:t>Obligations 			The public good</a:t>
            </a:r>
          </a:p>
          <a:p>
            <a:pPr marL="0" indent="0">
              <a:buNone/>
            </a:pPr>
            <a:r>
              <a:rPr lang="en-US" dirty="0"/>
              <a:t>		Solidarity				Civil society</a:t>
            </a:r>
          </a:p>
          <a:p>
            <a:pPr marL="0" indent="0">
              <a:buNone/>
            </a:pPr>
            <a:r>
              <a:rPr lang="en-US" dirty="0"/>
              <a:t>	Moderation			Checks and balances</a:t>
            </a:r>
          </a:p>
          <a:p>
            <a:pPr marL="0" indent="0">
              <a:buNone/>
            </a:pPr>
            <a:r>
              <a:rPr lang="en-US" dirty="0"/>
              <a:t>		Security	Being informed</a:t>
            </a:r>
          </a:p>
        </p:txBody>
      </p:sp>
    </p:spTree>
    <p:extLst>
      <p:ext uri="{BB962C8B-B14F-4D97-AF65-F5344CB8AC3E}">
        <p14:creationId xmlns:p14="http://schemas.microsoft.com/office/powerpoint/2010/main" val="6505637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5228"/>
          </a:xfrm>
        </p:spPr>
        <p:txBody>
          <a:bodyPr>
            <a:normAutofit fontScale="90000"/>
          </a:bodyPr>
          <a:lstStyle/>
          <a:p>
            <a:br>
              <a:rPr lang="en-GB" b="1" dirty="0"/>
            </a:br>
            <a:r>
              <a:rPr lang="en-GB" b="1" dirty="0"/>
              <a:t>Charles Louis de Montesquieu</a:t>
            </a:r>
            <a:br>
              <a:rPr lang="en-GB" b="1" dirty="0"/>
            </a:br>
            <a:r>
              <a:rPr lang="en-GB" sz="2700" b="1" dirty="0"/>
              <a:t> </a:t>
            </a:r>
            <a:br>
              <a:rPr lang="nl-NL" dirty="0"/>
            </a:br>
            <a:endParaRPr lang="nl-NL" dirty="0"/>
          </a:p>
        </p:txBody>
      </p:sp>
      <p:sp>
        <p:nvSpPr>
          <p:cNvPr id="3" name="Content Placeholder 2"/>
          <p:cNvSpPr>
            <a:spLocks noGrp="1"/>
          </p:cNvSpPr>
          <p:nvPr>
            <p:ph idx="1"/>
          </p:nvPr>
        </p:nvSpPr>
        <p:spPr>
          <a:xfrm>
            <a:off x="457200" y="971853"/>
            <a:ext cx="8229600" cy="5886147"/>
          </a:xfrm>
        </p:spPr>
        <p:txBody>
          <a:bodyPr>
            <a:normAutofit fontScale="85000" lnSpcReduction="10000"/>
          </a:bodyPr>
          <a:lstStyle/>
          <a:p>
            <a:r>
              <a:rPr lang="en-GB" dirty="0"/>
              <a:t>Admired republican ideal of self-government but realized that it is only feasible in a small-scale city-state in which citizens share a similar mind-set and direct and active political participation of citizens is possible. </a:t>
            </a:r>
          </a:p>
          <a:p>
            <a:r>
              <a:rPr lang="en-GB" dirty="0"/>
              <a:t>The emergence of territorial, centralised states and large-scale, loosely connected societies requires another model. The majority of the population, mainly engaged in economic and other activities, cannot be directly and actively involved in politics. </a:t>
            </a:r>
          </a:p>
          <a:p>
            <a:pPr marL="0" indent="0">
              <a:buNone/>
            </a:pPr>
            <a:r>
              <a:rPr lang="en-GB" dirty="0"/>
              <a:t> </a:t>
            </a:r>
            <a:endParaRPr lang="nl-NL" dirty="0"/>
          </a:p>
          <a:p>
            <a:pPr marL="0" indent="0">
              <a:buNone/>
            </a:pPr>
            <a:endParaRPr lang="en-GB" dirty="0">
              <a:sym typeface="Wingdings" panose="05000000000000000000" pitchFamily="2" charset="2"/>
            </a:endParaRPr>
          </a:p>
          <a:p>
            <a:pPr marL="0" indent="0">
              <a:buNone/>
            </a:pPr>
            <a:r>
              <a:rPr lang="en-GB" dirty="0">
                <a:sym typeface="Wingdings" panose="05000000000000000000" pitchFamily="2" charset="2"/>
              </a:rPr>
              <a:t>How to protect </a:t>
            </a:r>
            <a:r>
              <a:rPr lang="en-GB" dirty="0"/>
              <a:t>the liberties and rights </a:t>
            </a:r>
          </a:p>
          <a:p>
            <a:pPr marL="0" indent="0">
              <a:buNone/>
            </a:pPr>
            <a:r>
              <a:rPr lang="en-GB" dirty="0"/>
              <a:t>of in general politically passive citizens in </a:t>
            </a:r>
          </a:p>
          <a:p>
            <a:pPr marL="0" indent="0">
              <a:buNone/>
            </a:pPr>
            <a:r>
              <a:rPr lang="en-GB" dirty="0"/>
              <a:t>Large-scale political entities?</a:t>
            </a:r>
            <a:endParaRPr lang="nl-NL" dirty="0"/>
          </a:p>
          <a:p>
            <a:pPr marL="0" indent="0">
              <a:buNone/>
            </a:pPr>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7263" y="4437112"/>
            <a:ext cx="3017520" cy="2121408"/>
          </a:xfrm>
          <a:prstGeom prst="rect">
            <a:avLst/>
          </a:prstGeom>
        </p:spPr>
      </p:pic>
      <p:sp>
        <p:nvSpPr>
          <p:cNvPr id="5" name="Down Arrow 4"/>
          <p:cNvSpPr/>
          <p:nvPr/>
        </p:nvSpPr>
        <p:spPr>
          <a:xfrm>
            <a:off x="3491880" y="4509120"/>
            <a:ext cx="57606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042900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778098"/>
          </a:xfrm>
        </p:spPr>
        <p:txBody>
          <a:bodyPr>
            <a:normAutofit fontScale="90000"/>
          </a:bodyPr>
          <a:lstStyle/>
          <a:p>
            <a:br>
              <a:rPr lang="en-GB" b="1" dirty="0"/>
            </a:br>
            <a:r>
              <a:rPr lang="en-GB" b="1" dirty="0"/>
              <a:t>Montesquieu’s answer:</a:t>
            </a:r>
            <a:br>
              <a:rPr lang="en-GB" b="1" dirty="0"/>
            </a:br>
            <a:r>
              <a:rPr lang="en-GB" b="1" i="1" dirty="0"/>
              <a:t>De </a:t>
            </a:r>
            <a:r>
              <a:rPr lang="en-GB" b="1" i="1" dirty="0" err="1"/>
              <a:t>l’esprit</a:t>
            </a:r>
            <a:r>
              <a:rPr lang="en-GB" b="1" i="1" dirty="0"/>
              <a:t> des </a:t>
            </a:r>
            <a:r>
              <a:rPr lang="en-GB" b="1" i="1" dirty="0" err="1"/>
              <a:t>lois</a:t>
            </a:r>
            <a:r>
              <a:rPr lang="en-GB" b="1" dirty="0"/>
              <a:t> (1748) </a:t>
            </a:r>
            <a:br>
              <a:rPr lang="nl-NL" dirty="0"/>
            </a:br>
            <a:endParaRPr lang="nl-NL" dirty="0"/>
          </a:p>
        </p:txBody>
      </p:sp>
      <p:sp>
        <p:nvSpPr>
          <p:cNvPr id="3" name="Content Placeholder 2"/>
          <p:cNvSpPr>
            <a:spLocks noGrp="1"/>
          </p:cNvSpPr>
          <p:nvPr>
            <p:ph idx="1"/>
          </p:nvPr>
        </p:nvSpPr>
        <p:spPr>
          <a:xfrm>
            <a:off x="395536" y="1700808"/>
            <a:ext cx="8291264" cy="5445224"/>
          </a:xfrm>
        </p:spPr>
        <p:txBody>
          <a:bodyPr>
            <a:normAutofit fontScale="62500" lnSpcReduction="20000"/>
          </a:bodyPr>
          <a:lstStyle/>
          <a:p>
            <a:pPr marL="0" indent="0">
              <a:buNone/>
            </a:pPr>
            <a:r>
              <a:rPr lang="en-GB" sz="4000" dirty="0"/>
              <a:t>Organisation of the constitutional state on the basis of </a:t>
            </a:r>
            <a:r>
              <a:rPr lang="en-GB" sz="4000" b="1" dirty="0"/>
              <a:t>checks and balances.</a:t>
            </a:r>
            <a:r>
              <a:rPr lang="en-GB" sz="4000" dirty="0"/>
              <a:t> </a:t>
            </a:r>
          </a:p>
          <a:p>
            <a:pPr marL="0" indent="0">
              <a:buNone/>
            </a:pPr>
            <a:endParaRPr lang="en-GB" sz="4000" dirty="0"/>
          </a:p>
          <a:p>
            <a:pPr marL="0" indent="0">
              <a:buNone/>
            </a:pPr>
            <a:r>
              <a:rPr lang="en-GB" sz="4000" b="1" dirty="0"/>
              <a:t>Historical British example</a:t>
            </a:r>
            <a:r>
              <a:rPr lang="en-GB" sz="4000" dirty="0"/>
              <a:t>: mixture and balance of monarchy, aristocracy and popular democracy </a:t>
            </a:r>
            <a:r>
              <a:rPr lang="en-GB" sz="4000" dirty="0">
                <a:sym typeface="Wingdings" panose="05000000000000000000" pitchFamily="2" charset="2"/>
              </a:rPr>
              <a:t> </a:t>
            </a:r>
            <a:r>
              <a:rPr lang="en-GB" sz="4000" dirty="0"/>
              <a:t>Crown, Parliament (House of Lords and Commons) and independent law-courts.</a:t>
            </a:r>
            <a:endParaRPr lang="nl-NL" sz="4000" dirty="0"/>
          </a:p>
          <a:p>
            <a:pPr marL="0" indent="0">
              <a:buNone/>
            </a:pPr>
            <a:r>
              <a:rPr lang="en-GB" sz="4000" dirty="0"/>
              <a:t> </a:t>
            </a:r>
            <a:endParaRPr lang="nl-NL" sz="4000" dirty="0"/>
          </a:p>
          <a:p>
            <a:pPr marL="0" lvl="0" indent="0">
              <a:buNone/>
            </a:pPr>
            <a:r>
              <a:rPr lang="en-GB" sz="4000" b="1" i="1" dirty="0" err="1"/>
              <a:t>Trias</a:t>
            </a:r>
            <a:r>
              <a:rPr lang="en-GB" sz="4000" b="1" i="1" dirty="0"/>
              <a:t> </a:t>
            </a:r>
            <a:r>
              <a:rPr lang="en-GB" sz="4000" b="1" i="1" dirty="0" err="1"/>
              <a:t>politica</a:t>
            </a:r>
            <a:r>
              <a:rPr lang="en-GB" sz="4000" b="1" dirty="0"/>
              <a:t> </a:t>
            </a:r>
            <a:r>
              <a:rPr lang="en-GB" sz="4000" b="1" dirty="0">
                <a:sym typeface="Wingdings" panose="05000000000000000000" pitchFamily="2" charset="2"/>
              </a:rPr>
              <a:t></a:t>
            </a:r>
            <a:r>
              <a:rPr lang="en-GB" sz="4000" b="1" dirty="0"/>
              <a:t> </a:t>
            </a:r>
            <a:r>
              <a:rPr lang="en-GB" sz="4000" dirty="0"/>
              <a:t>division of state power in:</a:t>
            </a:r>
            <a:endParaRPr lang="en-GB" sz="4000" b="1" dirty="0"/>
          </a:p>
          <a:p>
            <a:pPr lvl="0">
              <a:buFontTx/>
              <a:buChar char="-"/>
            </a:pPr>
            <a:r>
              <a:rPr lang="en-GB" sz="4000" dirty="0"/>
              <a:t>executive power (government)</a:t>
            </a:r>
          </a:p>
          <a:p>
            <a:pPr lvl="0">
              <a:buFontTx/>
              <a:buChar char="-"/>
            </a:pPr>
            <a:r>
              <a:rPr lang="en-GB" sz="4000" dirty="0"/>
              <a:t>legislative power (parliament – mostly two chambers)</a:t>
            </a:r>
          </a:p>
          <a:p>
            <a:pPr lvl="0">
              <a:buFontTx/>
              <a:buChar char="-"/>
            </a:pPr>
            <a:r>
              <a:rPr lang="en-GB" sz="4000" dirty="0"/>
              <a:t>judiciary power (law-courts – supreme/constitutional court)</a:t>
            </a:r>
          </a:p>
          <a:p>
            <a:pPr marL="0" lvl="0" indent="0">
              <a:buNone/>
            </a:pPr>
            <a:r>
              <a:rPr lang="en-GB" sz="4000" dirty="0"/>
              <a:t>which curb and balance each other’s competences and powers.   </a:t>
            </a:r>
            <a:endParaRPr lang="nl-NL" sz="4000" dirty="0"/>
          </a:p>
          <a:p>
            <a:endParaRPr lang="nl-NL" dirty="0"/>
          </a:p>
        </p:txBody>
      </p:sp>
    </p:spTree>
    <p:extLst>
      <p:ext uri="{BB962C8B-B14F-4D97-AF65-F5344CB8AC3E}">
        <p14:creationId xmlns:p14="http://schemas.microsoft.com/office/powerpoint/2010/main" val="16340443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7959" y="188640"/>
            <a:ext cx="6380723" cy="778098"/>
          </a:xfrm>
        </p:spPr>
        <p:txBody>
          <a:bodyPr>
            <a:normAutofit fontScale="90000"/>
          </a:bodyPr>
          <a:lstStyle/>
          <a:p>
            <a:br>
              <a:rPr lang="en-GB" b="1" dirty="0"/>
            </a:br>
            <a:r>
              <a:rPr lang="en-GB" sz="3600" b="1" dirty="0"/>
              <a:t>James Madison: Alternative </a:t>
            </a:r>
            <a:br>
              <a:rPr lang="en-GB" sz="3600" b="1" dirty="0"/>
            </a:br>
            <a:r>
              <a:rPr lang="en-GB" sz="3600" b="1" dirty="0"/>
              <a:t>for republican democracy?</a:t>
            </a:r>
            <a:br>
              <a:rPr lang="nl-NL" sz="3600" dirty="0"/>
            </a:br>
            <a:endParaRPr lang="nl-NL" sz="3600" dirty="0"/>
          </a:p>
        </p:txBody>
      </p:sp>
      <p:sp>
        <p:nvSpPr>
          <p:cNvPr id="3" name="Content Placeholder 2"/>
          <p:cNvSpPr>
            <a:spLocks noGrp="1"/>
          </p:cNvSpPr>
          <p:nvPr>
            <p:ph idx="1"/>
          </p:nvPr>
        </p:nvSpPr>
        <p:spPr>
          <a:xfrm>
            <a:off x="323528" y="1412776"/>
            <a:ext cx="8229600" cy="5445224"/>
          </a:xfrm>
        </p:spPr>
        <p:txBody>
          <a:bodyPr>
            <a:normAutofit fontScale="25000" lnSpcReduction="20000"/>
          </a:bodyPr>
          <a:lstStyle/>
          <a:p>
            <a:pPr marL="0" lvl="0" indent="0">
              <a:buNone/>
            </a:pPr>
            <a:r>
              <a:rPr lang="en-GB" sz="9600" dirty="0"/>
              <a:t>Follow-up of Montesquieu’s preoccupation as well as a response  to Rousseau’s republican model: </a:t>
            </a:r>
          </a:p>
          <a:p>
            <a:r>
              <a:rPr lang="en-GB" sz="9600" dirty="0"/>
              <a:t>The impossibility of the republican ideal of democracy in the large-scale modern society such as the diverse and individualised American one. </a:t>
            </a:r>
          </a:p>
          <a:p>
            <a:r>
              <a:rPr lang="en-GB" sz="9600" dirty="0"/>
              <a:t>The dangers of direct republican democracy: insufficient protection of individuals and minorities who don’t comply with majority decisions;  and neither safeguards against radicalism, intolerance, and uncontrollable passions. </a:t>
            </a:r>
          </a:p>
          <a:p>
            <a:r>
              <a:rPr lang="en-GB" sz="9600" dirty="0"/>
              <a:t>Criticism of Rousseau’s republican model: based on the mistaken assumption that all citizens can agree on a uniform idea of the common good. </a:t>
            </a:r>
            <a:r>
              <a:rPr lang="en-GB" sz="9600" dirty="0">
                <a:sym typeface="Wingdings" panose="05000000000000000000" pitchFamily="2" charset="2"/>
              </a:rPr>
              <a:t> </a:t>
            </a:r>
            <a:r>
              <a:rPr lang="en-GB" sz="9600" dirty="0"/>
              <a:t>In large-scale and differentiated societies, individuals are fundamentally divided in their views and interests </a:t>
            </a:r>
            <a:r>
              <a:rPr lang="en-GB" sz="9600" dirty="0">
                <a:sym typeface="Wingdings" panose="05000000000000000000" pitchFamily="2" charset="2"/>
              </a:rPr>
              <a:t> </a:t>
            </a:r>
            <a:r>
              <a:rPr lang="en-GB" sz="9600" dirty="0"/>
              <a:t>How can a diverse society be governed in a democratic as well as effective and stable way without violating pluralism, the diverse ways in which people shape their lives?</a:t>
            </a:r>
          </a:p>
          <a:p>
            <a:pPr marL="2286000" lvl="5" indent="0">
              <a:buNone/>
            </a:pPr>
            <a:endParaRPr lang="en-GB" sz="5200" dirty="0"/>
          </a:p>
          <a:p>
            <a:pPr lvl="0"/>
            <a:endParaRPr lang="en-GB" sz="7200" dirty="0"/>
          </a:p>
          <a:p>
            <a:pPr marL="0" indent="0">
              <a:buNone/>
            </a:pPr>
            <a:r>
              <a:rPr lang="en-GB" sz="7200" dirty="0"/>
              <a:t> </a:t>
            </a:r>
            <a:endParaRPr lang="nl-NL" sz="7200" dirty="0"/>
          </a:p>
          <a:p>
            <a:pPr marL="0" indent="0">
              <a:buNone/>
            </a:pPr>
            <a:endParaRPr lang="en-GB" sz="7200" dirty="0"/>
          </a:p>
          <a:p>
            <a:pPr marL="0" indent="0">
              <a:buNone/>
            </a:pPr>
            <a:endParaRPr lang="en-GB" sz="7200" b="1" dirty="0"/>
          </a:p>
          <a:p>
            <a:pPr marL="0" indent="0">
              <a:buNone/>
            </a:pPr>
            <a:r>
              <a:rPr lang="en-GB" sz="7200" dirty="0"/>
              <a:t> </a:t>
            </a:r>
            <a:endParaRPr lang="nl-NL" sz="7200" dirty="0"/>
          </a:p>
          <a:p>
            <a:pPr marL="0" indent="0">
              <a:buNone/>
            </a:pPr>
            <a:r>
              <a:rPr lang="en-US" sz="7200" dirty="0"/>
              <a:t> </a:t>
            </a:r>
            <a:endParaRPr lang="nl-NL" sz="7200" dirty="0"/>
          </a:p>
          <a:p>
            <a:pPr marL="0" indent="0">
              <a:buNone/>
            </a:pPr>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0"/>
            <a:ext cx="1212343" cy="1315721"/>
          </a:xfrm>
          <a:prstGeom prst="rect">
            <a:avLst/>
          </a:prstGeom>
        </p:spPr>
      </p:pic>
    </p:spTree>
    <p:extLst>
      <p:ext uri="{BB962C8B-B14F-4D97-AF65-F5344CB8AC3E}">
        <p14:creationId xmlns:p14="http://schemas.microsoft.com/office/powerpoint/2010/main" val="286805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Madison: </a:t>
            </a:r>
            <a:r>
              <a:rPr lang="en-GB" b="1" i="1" dirty="0"/>
              <a:t>The Federalist Papers</a:t>
            </a:r>
            <a:r>
              <a:rPr lang="en-GB" b="1" dirty="0"/>
              <a:t> (1788)</a:t>
            </a:r>
            <a:br>
              <a:rPr lang="nl-NL" dirty="0"/>
            </a:br>
            <a:endParaRPr lang="nl-NL" dirty="0"/>
          </a:p>
        </p:txBody>
      </p:sp>
      <p:sp>
        <p:nvSpPr>
          <p:cNvPr id="3" name="Content Placeholder 2"/>
          <p:cNvSpPr>
            <a:spLocks noGrp="1"/>
          </p:cNvSpPr>
          <p:nvPr>
            <p:ph idx="1"/>
          </p:nvPr>
        </p:nvSpPr>
        <p:spPr>
          <a:xfrm>
            <a:off x="395536" y="908720"/>
            <a:ext cx="8291264" cy="5949280"/>
          </a:xfrm>
        </p:spPr>
        <p:txBody>
          <a:bodyPr>
            <a:noAutofit/>
          </a:bodyPr>
          <a:lstStyle/>
          <a:p>
            <a:pPr marL="0" indent="0">
              <a:buNone/>
            </a:pPr>
            <a:r>
              <a:rPr lang="en-GB" sz="2000" b="1" dirty="0"/>
              <a:t>An indirect representative democratic system</a:t>
            </a:r>
            <a:r>
              <a:rPr lang="en-GB" sz="2000" dirty="0"/>
              <a:t> as an alternative for the republican ideal of direct political participation: </a:t>
            </a:r>
            <a:r>
              <a:rPr lang="en-GB" sz="2000" b="1" dirty="0"/>
              <a:t> </a:t>
            </a:r>
            <a:endParaRPr lang="nl-NL" sz="2000" dirty="0"/>
          </a:p>
          <a:p>
            <a:r>
              <a:rPr lang="en-US" sz="2000" dirty="0"/>
              <a:t>Citizens delegating disagreements and conflicts to experienced politicians dealing with them in a reasonable, responsible, well-informed way </a:t>
            </a:r>
            <a:r>
              <a:rPr lang="en-US" sz="2000" dirty="0">
                <a:sym typeface="Wingdings" panose="05000000000000000000" pitchFamily="2" charset="2"/>
              </a:rPr>
              <a:t> </a:t>
            </a:r>
            <a:r>
              <a:rPr lang="en-GB" sz="2000" dirty="0"/>
              <a:t>Parliament as a forum and filter for the messy diversity of opinions, feelings and interests in society in order to regulate diversity in an orderly and peaceful way, in reasonable debate and through </a:t>
            </a:r>
            <a:r>
              <a:rPr lang="en-US" sz="2000" dirty="0"/>
              <a:t>compromising, taking balanced decisions and implementing realistic and longer-term policies.</a:t>
            </a:r>
          </a:p>
          <a:p>
            <a:pPr lvl="0"/>
            <a:r>
              <a:rPr lang="en-GB" sz="2000" dirty="0"/>
              <a:t>Government controlled by parliament of elected representatives, who represent, adjust and aggregate the variety of views and interests of voting citizens.</a:t>
            </a:r>
            <a:endParaRPr lang="nl-NL" sz="2000" dirty="0"/>
          </a:p>
          <a:p>
            <a:pPr lvl="0"/>
            <a:r>
              <a:rPr lang="en-GB" sz="2000" dirty="0"/>
              <a:t>Compromises between opposing interests and demands are only feasible when there is a certain distance between voters and politicians. </a:t>
            </a:r>
            <a:endParaRPr lang="nl-NL" sz="2000" dirty="0"/>
          </a:p>
          <a:p>
            <a:pPr lvl="0"/>
            <a:r>
              <a:rPr lang="en-GB" sz="2000" dirty="0"/>
              <a:t>Parliamentary politics: on-going discussion between opposing viewpoints </a:t>
            </a:r>
            <a:r>
              <a:rPr lang="en-GB" sz="2000" dirty="0">
                <a:sym typeface="Wingdings" panose="05000000000000000000" pitchFamily="2" charset="2"/>
              </a:rPr>
              <a:t> reasonable, educated and well-informed delegates </a:t>
            </a:r>
            <a:r>
              <a:rPr lang="en-GB" sz="2000" dirty="0"/>
              <a:t>should transform the many different viewpoints, interests and not always reasonable and realistic demands of citizens in a balanced, proportional and responsible way and thus adapt them to the common good.</a:t>
            </a:r>
          </a:p>
          <a:p>
            <a:pPr lvl="0"/>
            <a:endParaRPr lang="nl-NL" sz="1800" dirty="0"/>
          </a:p>
        </p:txBody>
      </p:sp>
    </p:spTree>
    <p:extLst>
      <p:ext uri="{BB962C8B-B14F-4D97-AF65-F5344CB8AC3E}">
        <p14:creationId xmlns:p14="http://schemas.microsoft.com/office/powerpoint/2010/main" val="21558271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nl-NL" b="1" dirty="0" err="1"/>
              <a:t>Madison’s</a:t>
            </a:r>
            <a:r>
              <a:rPr lang="nl-NL" b="1" dirty="0"/>
              <a:t> </a:t>
            </a:r>
            <a:r>
              <a:rPr lang="nl-NL" b="1" dirty="0" err="1"/>
              <a:t>lesson</a:t>
            </a:r>
            <a:r>
              <a:rPr lang="nl-NL" b="1" dirty="0"/>
              <a:t> in populist </a:t>
            </a:r>
            <a:r>
              <a:rPr lang="nl-NL" b="1" dirty="0" err="1"/>
              <a:t>times</a:t>
            </a:r>
            <a:endParaRPr lang="nl-NL" b="1" dirty="0"/>
          </a:p>
        </p:txBody>
      </p:sp>
      <p:sp>
        <p:nvSpPr>
          <p:cNvPr id="3" name="Content Placeholder 2"/>
          <p:cNvSpPr>
            <a:spLocks noGrp="1"/>
          </p:cNvSpPr>
          <p:nvPr>
            <p:ph idx="1"/>
          </p:nvPr>
        </p:nvSpPr>
        <p:spPr>
          <a:xfrm>
            <a:off x="457200" y="1052736"/>
            <a:ext cx="8229600" cy="5904656"/>
          </a:xfrm>
        </p:spPr>
        <p:txBody>
          <a:bodyPr>
            <a:normAutofit fontScale="92500" lnSpcReduction="20000"/>
          </a:bodyPr>
          <a:lstStyle/>
          <a:p>
            <a:pPr marL="0" indent="0">
              <a:buNone/>
            </a:pPr>
            <a:r>
              <a:rPr lang="nl-NL" dirty="0" err="1"/>
              <a:t>Citizens</a:t>
            </a:r>
            <a:r>
              <a:rPr lang="nl-NL" dirty="0"/>
              <a:t> </a:t>
            </a:r>
            <a:r>
              <a:rPr lang="nl-NL" dirty="0" err="1"/>
              <a:t>delegate</a:t>
            </a:r>
            <a:r>
              <a:rPr lang="nl-NL" dirty="0"/>
              <a:t> </a:t>
            </a:r>
            <a:r>
              <a:rPr lang="nl-NL" dirty="0" err="1"/>
              <a:t>disagreements</a:t>
            </a:r>
            <a:r>
              <a:rPr lang="nl-NL" dirty="0"/>
              <a:t>, </a:t>
            </a:r>
            <a:r>
              <a:rPr lang="nl-NL" dirty="0" err="1"/>
              <a:t>quarrels</a:t>
            </a:r>
            <a:r>
              <a:rPr lang="nl-NL" dirty="0"/>
              <a:t> and </a:t>
            </a:r>
            <a:r>
              <a:rPr lang="nl-NL" dirty="0" err="1"/>
              <a:t>battles</a:t>
            </a:r>
            <a:r>
              <a:rPr lang="nl-NL" dirty="0"/>
              <a:t> </a:t>
            </a:r>
            <a:r>
              <a:rPr lang="nl-NL" dirty="0" err="1"/>
              <a:t>among</a:t>
            </a:r>
            <a:r>
              <a:rPr lang="nl-NL" dirty="0"/>
              <a:t> </a:t>
            </a:r>
            <a:r>
              <a:rPr lang="nl-NL" dirty="0" err="1"/>
              <a:t>themselves</a:t>
            </a:r>
            <a:r>
              <a:rPr lang="nl-NL" dirty="0"/>
              <a:t> </a:t>
            </a:r>
            <a:r>
              <a:rPr lang="nl-NL" dirty="0" err="1"/>
              <a:t>to</a:t>
            </a:r>
            <a:r>
              <a:rPr lang="nl-NL" dirty="0"/>
              <a:t> well-</a:t>
            </a:r>
            <a:r>
              <a:rPr lang="nl-NL" dirty="0" err="1"/>
              <a:t>informed</a:t>
            </a:r>
            <a:r>
              <a:rPr lang="nl-NL" dirty="0"/>
              <a:t> and </a:t>
            </a:r>
            <a:r>
              <a:rPr lang="nl-NL" dirty="0" err="1"/>
              <a:t>experienced</a:t>
            </a:r>
            <a:r>
              <a:rPr lang="nl-NL" dirty="0"/>
              <a:t> </a:t>
            </a:r>
            <a:r>
              <a:rPr lang="nl-NL" dirty="0" err="1"/>
              <a:t>politicians</a:t>
            </a:r>
            <a:r>
              <a:rPr lang="nl-NL" dirty="0"/>
              <a:t> in order </a:t>
            </a:r>
            <a:r>
              <a:rPr lang="nl-NL" dirty="0" err="1"/>
              <a:t>to</a:t>
            </a:r>
            <a:r>
              <a:rPr lang="nl-NL" dirty="0"/>
              <a:t> </a:t>
            </a:r>
            <a:r>
              <a:rPr lang="nl-NL" dirty="0" err="1"/>
              <a:t>wage</a:t>
            </a:r>
            <a:r>
              <a:rPr lang="nl-NL" dirty="0"/>
              <a:t> these </a:t>
            </a:r>
            <a:r>
              <a:rPr lang="nl-NL" dirty="0" err="1"/>
              <a:t>quarrels</a:t>
            </a:r>
            <a:r>
              <a:rPr lang="nl-NL" dirty="0"/>
              <a:t> and </a:t>
            </a:r>
            <a:r>
              <a:rPr lang="nl-NL" dirty="0" err="1"/>
              <a:t>battles</a:t>
            </a:r>
            <a:r>
              <a:rPr lang="nl-NL" dirty="0"/>
              <a:t> </a:t>
            </a:r>
            <a:r>
              <a:rPr lang="nl-NL" dirty="0" err="1"/>
              <a:t>for</a:t>
            </a:r>
            <a:r>
              <a:rPr lang="nl-NL" dirty="0"/>
              <a:t> </a:t>
            </a:r>
            <a:r>
              <a:rPr lang="nl-NL" dirty="0" err="1"/>
              <a:t>citizens</a:t>
            </a:r>
            <a:r>
              <a:rPr lang="nl-NL" dirty="0"/>
              <a:t> in a </a:t>
            </a:r>
            <a:r>
              <a:rPr lang="nl-NL" dirty="0" err="1"/>
              <a:t>orderly</a:t>
            </a:r>
            <a:r>
              <a:rPr lang="nl-NL" dirty="0"/>
              <a:t>, </a:t>
            </a:r>
            <a:r>
              <a:rPr lang="nl-NL" dirty="0" err="1"/>
              <a:t>reasonable</a:t>
            </a:r>
            <a:r>
              <a:rPr lang="nl-NL" dirty="0"/>
              <a:t> and </a:t>
            </a:r>
            <a:r>
              <a:rPr lang="nl-NL" dirty="0" err="1"/>
              <a:t>peaceful</a:t>
            </a:r>
            <a:r>
              <a:rPr lang="nl-NL" dirty="0"/>
              <a:t> way in order </a:t>
            </a:r>
            <a:r>
              <a:rPr lang="nl-NL" dirty="0" err="1"/>
              <a:t>to</a:t>
            </a:r>
            <a:r>
              <a:rPr lang="nl-NL" dirty="0"/>
              <a:t> </a:t>
            </a:r>
          </a:p>
          <a:p>
            <a:pPr>
              <a:buFontTx/>
              <a:buChar char="-"/>
            </a:pPr>
            <a:r>
              <a:rPr lang="nl-NL" dirty="0" err="1"/>
              <a:t>work</a:t>
            </a:r>
            <a:r>
              <a:rPr lang="nl-NL" dirty="0"/>
              <a:t> out </a:t>
            </a:r>
            <a:r>
              <a:rPr lang="nl-NL" dirty="0" err="1"/>
              <a:t>compromises</a:t>
            </a:r>
            <a:r>
              <a:rPr lang="nl-NL" dirty="0"/>
              <a:t> </a:t>
            </a:r>
            <a:r>
              <a:rPr lang="nl-NL" dirty="0" err="1"/>
              <a:t>so</a:t>
            </a:r>
            <a:r>
              <a:rPr lang="nl-NL" dirty="0"/>
              <a:t> </a:t>
            </a:r>
            <a:r>
              <a:rPr lang="nl-NL" dirty="0" err="1"/>
              <a:t>that</a:t>
            </a:r>
            <a:r>
              <a:rPr lang="nl-NL" dirty="0"/>
              <a:t> </a:t>
            </a:r>
            <a:r>
              <a:rPr lang="nl-NL" dirty="0" err="1"/>
              <a:t>balanced</a:t>
            </a:r>
            <a:r>
              <a:rPr lang="nl-NL" dirty="0"/>
              <a:t> </a:t>
            </a:r>
            <a:r>
              <a:rPr lang="nl-NL" dirty="0" err="1"/>
              <a:t>decisions</a:t>
            </a:r>
            <a:r>
              <a:rPr lang="nl-NL" dirty="0"/>
              <a:t> </a:t>
            </a:r>
            <a:r>
              <a:rPr lang="nl-NL" dirty="0" err="1"/>
              <a:t>can</a:t>
            </a:r>
            <a:r>
              <a:rPr lang="nl-NL" dirty="0"/>
              <a:t> </a:t>
            </a:r>
            <a:r>
              <a:rPr lang="nl-NL" dirty="0" err="1"/>
              <a:t>be</a:t>
            </a:r>
            <a:r>
              <a:rPr lang="nl-NL" dirty="0"/>
              <a:t> taken and </a:t>
            </a:r>
            <a:r>
              <a:rPr lang="nl-NL" dirty="0" err="1"/>
              <a:t>implemented</a:t>
            </a:r>
            <a:r>
              <a:rPr lang="nl-NL" dirty="0"/>
              <a:t>;</a:t>
            </a:r>
          </a:p>
          <a:p>
            <a:pPr>
              <a:buFontTx/>
              <a:buChar char="-"/>
            </a:pPr>
            <a:r>
              <a:rPr lang="en-GB" sz="3200" dirty="0"/>
              <a:t>prevent danger of radicalism, intolerance, uncontrollable passions, short-sightedness, lack of realism, continuing and unresolvable conflicts.</a:t>
            </a:r>
            <a:endParaRPr lang="nl-NL" sz="3200" dirty="0"/>
          </a:p>
          <a:p>
            <a:pPr marL="0" indent="0">
              <a:buNone/>
            </a:pPr>
            <a:endParaRPr lang="nl-NL" dirty="0"/>
          </a:p>
          <a:p>
            <a:pPr marL="0" lvl="0" indent="0">
              <a:buNone/>
            </a:pPr>
            <a:r>
              <a:rPr lang="nl-NL" dirty="0">
                <a:sym typeface="Wingdings" panose="05000000000000000000" pitchFamily="2" charset="2"/>
              </a:rPr>
              <a:t> </a:t>
            </a:r>
            <a:r>
              <a:rPr lang="nl-NL" dirty="0" err="1">
                <a:sym typeface="Wingdings" panose="05000000000000000000" pitchFamily="2" charset="2"/>
              </a:rPr>
              <a:t>Basically</a:t>
            </a:r>
            <a:r>
              <a:rPr lang="nl-NL" dirty="0">
                <a:sym typeface="Wingdings" panose="05000000000000000000" pitchFamily="2" charset="2"/>
              </a:rPr>
              <a:t> </a:t>
            </a:r>
            <a:r>
              <a:rPr lang="nl-NL" dirty="0" err="1">
                <a:sym typeface="Wingdings" panose="05000000000000000000" pitchFamily="2" charset="2"/>
              </a:rPr>
              <a:t>our</a:t>
            </a:r>
            <a:r>
              <a:rPr lang="nl-NL" dirty="0">
                <a:sym typeface="Wingdings" panose="05000000000000000000" pitchFamily="2" charset="2"/>
              </a:rPr>
              <a:t> system of </a:t>
            </a:r>
            <a:r>
              <a:rPr lang="nl-NL" dirty="0" err="1">
                <a:sym typeface="Wingdings" panose="05000000000000000000" pitchFamily="2" charset="2"/>
              </a:rPr>
              <a:t>today</a:t>
            </a:r>
            <a:r>
              <a:rPr lang="nl-NL" dirty="0">
                <a:sym typeface="Wingdings" panose="05000000000000000000" pitchFamily="2" charset="2"/>
              </a:rPr>
              <a:t>, but </a:t>
            </a:r>
            <a:r>
              <a:rPr lang="nl-NL" dirty="0" err="1">
                <a:sym typeface="Wingdings" panose="05000000000000000000" pitchFamily="2" charset="2"/>
              </a:rPr>
              <a:t>under</a:t>
            </a:r>
            <a:r>
              <a:rPr lang="nl-NL" dirty="0">
                <a:sym typeface="Wingdings" panose="05000000000000000000" pitchFamily="2" charset="2"/>
              </a:rPr>
              <a:t> attack of </a:t>
            </a:r>
            <a:r>
              <a:rPr lang="nl-NL" dirty="0" err="1">
                <a:sym typeface="Wingdings" panose="05000000000000000000" pitchFamily="2" charset="2"/>
              </a:rPr>
              <a:t>populists</a:t>
            </a:r>
            <a:r>
              <a:rPr lang="nl-NL" dirty="0">
                <a:sym typeface="Wingdings" panose="05000000000000000000" pitchFamily="2" charset="2"/>
              </a:rPr>
              <a:t> </a:t>
            </a:r>
            <a:r>
              <a:rPr lang="nl-NL" dirty="0" err="1">
                <a:sym typeface="Wingdings" panose="05000000000000000000" pitchFamily="2" charset="2"/>
              </a:rPr>
              <a:t>who</a:t>
            </a:r>
            <a:r>
              <a:rPr lang="nl-NL" dirty="0">
                <a:sym typeface="Wingdings" panose="05000000000000000000" pitchFamily="2" charset="2"/>
              </a:rPr>
              <a:t> </a:t>
            </a:r>
            <a:r>
              <a:rPr lang="nl-NL" dirty="0" err="1">
                <a:sym typeface="Wingdings" panose="05000000000000000000" pitchFamily="2" charset="2"/>
              </a:rPr>
              <a:t>think</a:t>
            </a:r>
            <a:r>
              <a:rPr lang="nl-NL" dirty="0">
                <a:sym typeface="Wingdings" panose="05000000000000000000" pitchFamily="2" charset="2"/>
              </a:rPr>
              <a:t> </a:t>
            </a:r>
            <a:r>
              <a:rPr lang="nl-NL" dirty="0" err="1">
                <a:sym typeface="Wingdings" panose="05000000000000000000" pitchFamily="2" charset="2"/>
              </a:rPr>
              <a:t>that</a:t>
            </a:r>
            <a:r>
              <a:rPr lang="nl-NL" dirty="0">
                <a:sym typeface="Wingdings" panose="05000000000000000000" pitchFamily="2" charset="2"/>
              </a:rPr>
              <a:t> </a:t>
            </a:r>
            <a:r>
              <a:rPr lang="nl-NL" dirty="0" err="1">
                <a:sym typeface="Wingdings" panose="05000000000000000000" pitchFamily="2" charset="2"/>
              </a:rPr>
              <a:t>it</a:t>
            </a:r>
            <a:r>
              <a:rPr lang="nl-NL" dirty="0">
                <a:sym typeface="Wingdings" panose="05000000000000000000" pitchFamily="2" charset="2"/>
              </a:rPr>
              <a:t> is </a:t>
            </a:r>
            <a:r>
              <a:rPr lang="nl-NL" dirty="0" err="1">
                <a:sym typeface="Wingdings" panose="05000000000000000000" pitchFamily="2" charset="2"/>
              </a:rPr>
              <a:t>elitist</a:t>
            </a:r>
            <a:r>
              <a:rPr lang="nl-NL" dirty="0">
                <a:sym typeface="Wingdings" panose="05000000000000000000" pitchFamily="2" charset="2"/>
              </a:rPr>
              <a:t> and </a:t>
            </a:r>
            <a:r>
              <a:rPr lang="nl-NL" dirty="0" err="1">
                <a:sym typeface="Wingdings" panose="05000000000000000000" pitchFamily="2" charset="2"/>
              </a:rPr>
              <a:t>who</a:t>
            </a:r>
            <a:r>
              <a:rPr lang="nl-NL" dirty="0">
                <a:sym typeface="Wingdings" panose="05000000000000000000" pitchFamily="2" charset="2"/>
              </a:rPr>
              <a:t> </a:t>
            </a:r>
            <a:r>
              <a:rPr lang="nl-NL" dirty="0" err="1">
                <a:sym typeface="Wingdings" panose="05000000000000000000" pitchFamily="2" charset="2"/>
              </a:rPr>
              <a:t>propagate</a:t>
            </a:r>
            <a:r>
              <a:rPr lang="nl-NL" dirty="0">
                <a:sym typeface="Wingdings" panose="05000000000000000000" pitchFamily="2" charset="2"/>
              </a:rPr>
              <a:t> direct </a:t>
            </a:r>
            <a:r>
              <a:rPr lang="nl-NL" dirty="0" err="1">
                <a:sym typeface="Wingdings" panose="05000000000000000000" pitchFamily="2" charset="2"/>
              </a:rPr>
              <a:t>democracy</a:t>
            </a:r>
            <a:r>
              <a:rPr lang="nl-NL" dirty="0">
                <a:sym typeface="Wingdings" panose="05000000000000000000" pitchFamily="2" charset="2"/>
              </a:rPr>
              <a:t> as </a:t>
            </a:r>
            <a:r>
              <a:rPr lang="nl-NL" dirty="0" err="1">
                <a:sym typeface="Wingdings" panose="05000000000000000000" pitchFamily="2" charset="2"/>
              </a:rPr>
              <a:t>true</a:t>
            </a:r>
            <a:r>
              <a:rPr lang="nl-NL" dirty="0">
                <a:sym typeface="Wingdings" panose="05000000000000000000" pitchFamily="2" charset="2"/>
              </a:rPr>
              <a:t> </a:t>
            </a:r>
            <a:r>
              <a:rPr lang="nl-NL" dirty="0" err="1">
                <a:sym typeface="Wingdings" panose="05000000000000000000" pitchFamily="2" charset="2"/>
              </a:rPr>
              <a:t>democracy</a:t>
            </a:r>
            <a:r>
              <a:rPr lang="nl-NL" dirty="0">
                <a:sym typeface="Wingdings" panose="05000000000000000000" pitchFamily="2" charset="2"/>
              </a:rPr>
              <a:t>.</a:t>
            </a:r>
            <a:endParaRPr lang="nl-NL" dirty="0"/>
          </a:p>
          <a:p>
            <a:pPr marL="0" indent="0">
              <a:buNone/>
            </a:pPr>
            <a:endParaRPr lang="nl-NL" dirty="0"/>
          </a:p>
        </p:txBody>
      </p:sp>
    </p:spTree>
    <p:extLst>
      <p:ext uri="{BB962C8B-B14F-4D97-AF65-F5344CB8AC3E}">
        <p14:creationId xmlns:p14="http://schemas.microsoft.com/office/powerpoint/2010/main" val="14861768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71400"/>
            <a:ext cx="8363272" cy="1152128"/>
          </a:xfrm>
        </p:spPr>
        <p:txBody>
          <a:bodyPr>
            <a:noAutofit/>
          </a:bodyPr>
          <a:lstStyle/>
          <a:p>
            <a:r>
              <a:rPr lang="en-GB" sz="2400" b="1" dirty="0"/>
              <a:t>Classical protective liberalism setting the tone </a:t>
            </a:r>
            <a:br>
              <a:rPr lang="en-GB" sz="2400" b="1" dirty="0"/>
            </a:br>
            <a:r>
              <a:rPr lang="en-GB" sz="2400" b="1" dirty="0"/>
              <a:t>from  late 18</a:t>
            </a:r>
            <a:r>
              <a:rPr lang="en-GB" sz="2400" b="1" baseline="30000" dirty="0"/>
              <a:t>th</a:t>
            </a:r>
            <a:r>
              <a:rPr lang="en-GB" sz="2400" b="1" dirty="0"/>
              <a:t> into the 19</a:t>
            </a:r>
            <a:r>
              <a:rPr lang="en-GB" sz="2400" b="1" baseline="30000" dirty="0"/>
              <a:t>th</a:t>
            </a:r>
            <a:r>
              <a:rPr lang="en-GB" sz="2400" b="1" dirty="0"/>
              <a:t> century</a:t>
            </a:r>
            <a:endParaRPr lang="nl-NL" sz="2400" b="1" dirty="0"/>
          </a:p>
        </p:txBody>
      </p:sp>
      <p:sp>
        <p:nvSpPr>
          <p:cNvPr id="3" name="Content Placeholder 2"/>
          <p:cNvSpPr>
            <a:spLocks noGrp="1"/>
          </p:cNvSpPr>
          <p:nvPr>
            <p:ph idx="1"/>
          </p:nvPr>
        </p:nvSpPr>
        <p:spPr>
          <a:xfrm>
            <a:off x="107504" y="836712"/>
            <a:ext cx="8579296" cy="6336704"/>
          </a:xfrm>
        </p:spPr>
        <p:txBody>
          <a:bodyPr>
            <a:noAutofit/>
          </a:bodyPr>
          <a:lstStyle/>
          <a:p>
            <a:pPr marL="0" indent="0">
              <a:buNone/>
            </a:pPr>
            <a:r>
              <a:rPr lang="en-GB" sz="1800" b="1" dirty="0"/>
              <a:t>Establishing fundamental civil rights and constitutional organisation of the state (Locke and Montesquieu) in: 	</a:t>
            </a:r>
            <a:endParaRPr lang="nl-NL" sz="1800" b="1" dirty="0"/>
          </a:p>
          <a:p>
            <a:pPr lvl="0"/>
            <a:r>
              <a:rPr lang="en-GB" sz="1800" dirty="0"/>
              <a:t>American </a:t>
            </a:r>
            <a:r>
              <a:rPr lang="en-GB" sz="1800" i="1" dirty="0"/>
              <a:t>Declaration of Independence</a:t>
            </a:r>
            <a:r>
              <a:rPr lang="en-GB" sz="1800" dirty="0"/>
              <a:t> (1776) </a:t>
            </a:r>
            <a:endParaRPr lang="nl-NL" sz="1800" dirty="0"/>
          </a:p>
          <a:p>
            <a:pPr lvl="0"/>
            <a:r>
              <a:rPr lang="en-GB" sz="1800" dirty="0"/>
              <a:t>US Constitution (1787)</a:t>
            </a:r>
            <a:endParaRPr lang="nl-NL" sz="1800" dirty="0"/>
          </a:p>
          <a:p>
            <a:pPr lvl="0"/>
            <a:r>
              <a:rPr lang="en-GB" sz="1800" dirty="0"/>
              <a:t>French Revolution: </a:t>
            </a:r>
            <a:r>
              <a:rPr lang="en-GB" sz="1800" i="1" dirty="0" err="1"/>
              <a:t>Déclaration</a:t>
            </a:r>
            <a:r>
              <a:rPr lang="en-GB" sz="1800" i="1" dirty="0"/>
              <a:t> des droits de </a:t>
            </a:r>
            <a:r>
              <a:rPr lang="en-GB" sz="1800" i="1" dirty="0" err="1"/>
              <a:t>l’homme</a:t>
            </a:r>
            <a:r>
              <a:rPr lang="en-GB" sz="1800" i="1" dirty="0"/>
              <a:t> et du </a:t>
            </a:r>
            <a:r>
              <a:rPr lang="en-GB" sz="1800" i="1" dirty="0" err="1"/>
              <a:t>citoyen</a:t>
            </a:r>
            <a:r>
              <a:rPr lang="en-GB" sz="1800" dirty="0"/>
              <a:t> (1789) </a:t>
            </a:r>
            <a:r>
              <a:rPr lang="en-GB" sz="1800" dirty="0">
                <a:sym typeface="Wingdings" panose="05000000000000000000" pitchFamily="2" charset="2"/>
              </a:rPr>
              <a:t> model for liberal constitutions all over Europe.</a:t>
            </a:r>
            <a:endParaRPr lang="en-GB" sz="1800" dirty="0"/>
          </a:p>
          <a:p>
            <a:pPr marL="0" lvl="0" indent="0">
              <a:buNone/>
            </a:pPr>
            <a:endParaRPr lang="en-GB" sz="1800" dirty="0"/>
          </a:p>
          <a:p>
            <a:pPr marL="0" lvl="0" indent="0">
              <a:buNone/>
            </a:pPr>
            <a:r>
              <a:rPr lang="en-GB" sz="1800" b="1" dirty="0"/>
              <a:t>Link between liberal democracy and capitalism (Locke): </a:t>
            </a:r>
            <a:r>
              <a:rPr lang="en-GB" sz="1800" dirty="0"/>
              <a:t>private property and the drive to enlarge it on free market as fundamental natural right. (Class, gender and racial inequalities taken for granted.) </a:t>
            </a:r>
          </a:p>
          <a:p>
            <a:pPr marL="0" lvl="0" indent="0">
              <a:buNone/>
            </a:pPr>
            <a:endParaRPr lang="en-GB" sz="1800" b="1" dirty="0"/>
          </a:p>
          <a:p>
            <a:pPr marL="0" indent="0">
              <a:spcBef>
                <a:spcPts val="0"/>
              </a:spcBef>
              <a:buNone/>
            </a:pPr>
            <a:r>
              <a:rPr lang="en-GB" sz="1800" b="1" dirty="0"/>
              <a:t>Indirect representative parliamentary democracy (Madison) </a:t>
            </a:r>
            <a:r>
              <a:rPr lang="en-GB" sz="1800" dirty="0"/>
              <a:t>and, until the rise of mass-democracy from the late 19</a:t>
            </a:r>
            <a:r>
              <a:rPr lang="en-GB" sz="1800" baseline="30000" dirty="0"/>
              <a:t>th</a:t>
            </a:r>
            <a:r>
              <a:rPr lang="en-GB" sz="1800" dirty="0"/>
              <a:t> century on, voting rights restricted to upper- and middle class men.  </a:t>
            </a:r>
          </a:p>
          <a:p>
            <a:pPr>
              <a:buFont typeface="Wingdings" panose="05000000000000000000" pitchFamily="2" charset="2"/>
              <a:buChar char="à"/>
            </a:pPr>
            <a:r>
              <a:rPr lang="en-GB" sz="1800" dirty="0">
                <a:sym typeface="Wingdings" panose="05000000000000000000" pitchFamily="2" charset="2"/>
              </a:rPr>
              <a:t>Until into 20th century political rights </a:t>
            </a:r>
            <a:r>
              <a:rPr lang="en-GB" sz="1800" dirty="0"/>
              <a:t>restricted to minority of upper and middle class adult male property-owners and taxpayers (economic independence as requirement).</a:t>
            </a:r>
            <a:endParaRPr lang="en-GB" sz="1800" dirty="0">
              <a:sym typeface="Wingdings" panose="05000000000000000000" pitchFamily="2" charset="2"/>
            </a:endParaRPr>
          </a:p>
          <a:p>
            <a:pPr>
              <a:buFont typeface="Wingdings" panose="05000000000000000000" pitchFamily="2" charset="2"/>
              <a:buChar char="à"/>
            </a:pPr>
            <a:r>
              <a:rPr lang="en-GB" sz="1800" dirty="0"/>
              <a:t>Liberal democracy not based on direct citizen-participation but on representative (parliamentary) system implying distance between voting citizens and politicians setting the agenda, debating and taking decisions.</a:t>
            </a:r>
            <a:endParaRPr lang="nl-NL" sz="1800" dirty="0"/>
          </a:p>
          <a:p>
            <a:pPr marL="0" indent="0">
              <a:spcBef>
                <a:spcPts val="0"/>
              </a:spcBef>
              <a:buNone/>
            </a:pPr>
            <a:endParaRPr lang="nl-NL" sz="1600" dirty="0"/>
          </a:p>
          <a:p>
            <a:pPr marL="0" indent="0">
              <a:spcBef>
                <a:spcPts val="0"/>
              </a:spcBef>
              <a:buNone/>
            </a:pPr>
            <a:endParaRPr lang="nl-NL" sz="1600" dirty="0"/>
          </a:p>
          <a:p>
            <a:endParaRPr lang="nl-NL" sz="1600" dirty="0"/>
          </a:p>
        </p:txBody>
      </p:sp>
    </p:spTree>
    <p:extLst>
      <p:ext uri="{BB962C8B-B14F-4D97-AF65-F5344CB8AC3E}">
        <p14:creationId xmlns:p14="http://schemas.microsoft.com/office/powerpoint/2010/main" val="6169685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Republicanism </a:t>
            </a:r>
            <a:r>
              <a:rPr lang="en-GB" b="1" dirty="0">
                <a:sym typeface="Wingdings"/>
              </a:rPr>
              <a:t></a:t>
            </a:r>
            <a:r>
              <a:rPr lang="en-GB" b="1" dirty="0"/>
              <a:t> Liberalism</a:t>
            </a:r>
            <a:br>
              <a:rPr lang="nl-NL" dirty="0"/>
            </a:br>
            <a:endParaRPr lang="nl-NL" dirty="0"/>
          </a:p>
        </p:txBody>
      </p:sp>
      <p:sp>
        <p:nvSpPr>
          <p:cNvPr id="3" name="Content Placeholder 2"/>
          <p:cNvSpPr>
            <a:spLocks noGrp="1"/>
          </p:cNvSpPr>
          <p:nvPr>
            <p:ph idx="1"/>
          </p:nvPr>
        </p:nvSpPr>
        <p:spPr>
          <a:xfrm>
            <a:off x="457200" y="2060848"/>
            <a:ext cx="8229600" cy="4065315"/>
          </a:xfrm>
        </p:spPr>
        <p:txBody>
          <a:bodyPr>
            <a:normAutofit fontScale="62500" lnSpcReduction="20000"/>
          </a:bodyPr>
          <a:lstStyle/>
          <a:p>
            <a:pPr marL="0" indent="0">
              <a:buNone/>
            </a:pPr>
            <a:r>
              <a:rPr lang="en-GB" dirty="0"/>
              <a:t>collective self-determination   </a:t>
            </a:r>
            <a:r>
              <a:rPr lang="en-GB" dirty="0">
                <a:sym typeface="Wingdings"/>
              </a:rPr>
              <a:t></a:t>
            </a:r>
            <a:r>
              <a:rPr lang="en-GB" dirty="0"/>
              <a:t> individual self-determination</a:t>
            </a:r>
            <a:endParaRPr lang="nl-NL" dirty="0"/>
          </a:p>
          <a:p>
            <a:pPr marL="0" indent="0">
              <a:buNone/>
            </a:pPr>
            <a:endParaRPr lang="en-GB" dirty="0"/>
          </a:p>
          <a:p>
            <a:pPr marL="0" indent="0">
              <a:buNone/>
            </a:pPr>
            <a:r>
              <a:rPr lang="en-GB" dirty="0"/>
              <a:t>active citizenship (civic virtue) </a:t>
            </a:r>
            <a:r>
              <a:rPr lang="en-GB" dirty="0">
                <a:sym typeface="Wingdings"/>
              </a:rPr>
              <a:t></a:t>
            </a:r>
            <a:r>
              <a:rPr lang="en-GB" dirty="0"/>
              <a:t> passive citizenship (civil rights)</a:t>
            </a:r>
            <a:endParaRPr lang="nl-NL" dirty="0"/>
          </a:p>
          <a:p>
            <a:pPr marL="0" indent="0">
              <a:buNone/>
            </a:pPr>
            <a:r>
              <a:rPr lang="en-GB" dirty="0"/>
              <a:t>  </a:t>
            </a:r>
            <a:endParaRPr lang="nl-NL" dirty="0"/>
          </a:p>
          <a:p>
            <a:pPr marL="0" indent="0">
              <a:buNone/>
            </a:pPr>
            <a:r>
              <a:rPr lang="en-GB" dirty="0"/>
              <a:t>total political commitment       </a:t>
            </a:r>
            <a:r>
              <a:rPr lang="en-GB" dirty="0">
                <a:sym typeface="Wingdings"/>
              </a:rPr>
              <a:t></a:t>
            </a:r>
            <a:r>
              <a:rPr lang="en-GB" dirty="0"/>
              <a:t>	 partial or no political commitment</a:t>
            </a:r>
            <a:endParaRPr lang="nl-NL" dirty="0"/>
          </a:p>
          <a:p>
            <a:pPr marL="0" indent="0">
              <a:buNone/>
            </a:pPr>
            <a:r>
              <a:rPr lang="en-GB" dirty="0"/>
              <a:t> </a:t>
            </a:r>
            <a:endParaRPr lang="nl-NL" dirty="0"/>
          </a:p>
          <a:p>
            <a:pPr marL="0" indent="0">
              <a:buNone/>
            </a:pPr>
            <a:r>
              <a:rPr lang="en-GB" dirty="0"/>
              <a:t>direct democracy  	       </a:t>
            </a:r>
            <a:r>
              <a:rPr lang="en-GB" dirty="0">
                <a:sym typeface="Wingdings"/>
              </a:rPr>
              <a:t></a:t>
            </a:r>
            <a:r>
              <a:rPr lang="en-GB" dirty="0"/>
              <a:t>	indirect, representative democracy </a:t>
            </a:r>
            <a:endParaRPr lang="nl-NL" dirty="0"/>
          </a:p>
          <a:p>
            <a:pPr marL="0" indent="0">
              <a:buNone/>
            </a:pPr>
            <a:r>
              <a:rPr lang="en-GB" dirty="0"/>
              <a:t>  </a:t>
            </a:r>
            <a:endParaRPr lang="nl-NL" dirty="0"/>
          </a:p>
          <a:p>
            <a:pPr marL="0" indent="0">
              <a:buNone/>
            </a:pPr>
            <a:r>
              <a:rPr lang="en-GB" dirty="0"/>
              <a:t>positive freedom		       </a:t>
            </a:r>
            <a:r>
              <a:rPr lang="en-GB" dirty="0">
                <a:sym typeface="Wingdings"/>
              </a:rPr>
              <a:t></a:t>
            </a:r>
            <a:r>
              <a:rPr lang="en-GB" dirty="0"/>
              <a:t>	negative freedom</a:t>
            </a:r>
            <a:endParaRPr lang="nl-NL" dirty="0"/>
          </a:p>
          <a:p>
            <a:pPr marL="0" indent="0">
              <a:buNone/>
            </a:pPr>
            <a:r>
              <a:rPr lang="en-GB" dirty="0"/>
              <a:t> </a:t>
            </a:r>
            <a:endParaRPr lang="nl-NL" dirty="0"/>
          </a:p>
          <a:p>
            <a:pPr marL="0" indent="0">
              <a:buNone/>
            </a:pPr>
            <a:r>
              <a:rPr lang="en-GB" dirty="0"/>
              <a:t>exclusive citizenship	      </a:t>
            </a:r>
            <a:r>
              <a:rPr lang="en-GB" dirty="0">
                <a:sym typeface="Wingdings"/>
              </a:rPr>
              <a:t></a:t>
            </a:r>
            <a:r>
              <a:rPr lang="en-GB" dirty="0"/>
              <a:t> 	inclusive legal citizenship (civil rights)</a:t>
            </a:r>
            <a:endParaRPr lang="nl-NL" dirty="0"/>
          </a:p>
          <a:p>
            <a:pPr marL="0" indent="0">
              <a:buNone/>
            </a:pPr>
            <a:r>
              <a:rPr lang="en-GB" dirty="0"/>
              <a:t>				exclusive political citizenship (restricted 				suffrage)</a:t>
            </a:r>
            <a:endParaRPr lang="nl-NL" dirty="0"/>
          </a:p>
          <a:p>
            <a:pPr marL="0" indent="0">
              <a:buNone/>
            </a:pPr>
            <a:endParaRPr lang="nl-NL" dirty="0"/>
          </a:p>
        </p:txBody>
      </p:sp>
    </p:spTree>
    <p:extLst>
      <p:ext uri="{BB962C8B-B14F-4D97-AF65-F5344CB8AC3E}">
        <p14:creationId xmlns:p14="http://schemas.microsoft.com/office/powerpoint/2010/main" val="790288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457199"/>
          </a:xfrm>
        </p:spPr>
        <p:txBody>
          <a:bodyPr>
            <a:normAutofit fontScale="90000"/>
          </a:bodyPr>
          <a:lstStyle/>
          <a:p>
            <a:br>
              <a:rPr lang="en-GB" b="1" dirty="0"/>
            </a:br>
            <a:r>
              <a:rPr lang="en-GB" sz="4000" b="1" dirty="0"/>
              <a:t>The </a:t>
            </a:r>
            <a:r>
              <a:rPr lang="en-GB" sz="4000" b="1" dirty="0" err="1"/>
              <a:t>Janusface</a:t>
            </a:r>
            <a:r>
              <a:rPr lang="en-GB" sz="4000" b="1" dirty="0"/>
              <a:t> of the French Revolution </a:t>
            </a:r>
            <a:br>
              <a:rPr lang="nl-NL" sz="4000" dirty="0"/>
            </a:br>
            <a:endParaRPr lang="nl-NL" sz="4000" dirty="0"/>
          </a:p>
        </p:txBody>
      </p:sp>
      <p:sp>
        <p:nvSpPr>
          <p:cNvPr id="3" name="Content Placeholder 2"/>
          <p:cNvSpPr>
            <a:spLocks noGrp="1"/>
          </p:cNvSpPr>
          <p:nvPr>
            <p:ph idx="1"/>
          </p:nvPr>
        </p:nvSpPr>
        <p:spPr>
          <a:xfrm>
            <a:off x="395536" y="1124744"/>
            <a:ext cx="8291264" cy="5001419"/>
          </a:xfrm>
        </p:spPr>
        <p:txBody>
          <a:bodyPr>
            <a:normAutofit fontScale="25000" lnSpcReduction="20000"/>
          </a:bodyPr>
          <a:lstStyle/>
          <a:p>
            <a:pPr marL="0" indent="0">
              <a:buNone/>
            </a:pPr>
            <a:endParaRPr lang="en-GB" sz="8000" dirty="0"/>
          </a:p>
          <a:p>
            <a:pPr marL="0" indent="0">
              <a:buNone/>
            </a:pPr>
            <a:r>
              <a:rPr lang="en-GB" sz="8000" dirty="0"/>
              <a:t>Moderate constitutional phase (1789-92) </a:t>
            </a:r>
            <a:r>
              <a:rPr lang="en-GB" sz="8000" dirty="0">
                <a:sym typeface="Wingdings"/>
              </a:rPr>
              <a:t></a:t>
            </a:r>
            <a:r>
              <a:rPr lang="en-GB" sz="8000" dirty="0"/>
              <a:t> Radical Jacobin phase (1792-95)</a:t>
            </a:r>
            <a:endParaRPr lang="nl-NL" sz="8000" dirty="0"/>
          </a:p>
          <a:p>
            <a:pPr marL="0" indent="0">
              <a:buNone/>
            </a:pPr>
            <a:endParaRPr lang="en-GB" sz="8000" dirty="0"/>
          </a:p>
          <a:p>
            <a:pPr marL="0" indent="0">
              <a:buNone/>
            </a:pPr>
            <a:r>
              <a:rPr lang="en-GB" sz="8000" dirty="0"/>
              <a:t>Liberal democracy and citizenship 	</a:t>
            </a:r>
            <a:r>
              <a:rPr lang="en-GB" sz="8000" dirty="0">
                <a:sym typeface="Wingdings"/>
              </a:rPr>
              <a:t></a:t>
            </a:r>
            <a:r>
              <a:rPr lang="en-GB" sz="8000" dirty="0"/>
              <a:t> Republican democracy and citizenship</a:t>
            </a:r>
            <a:endParaRPr lang="nl-NL" sz="8000" dirty="0"/>
          </a:p>
          <a:p>
            <a:pPr marL="0" indent="0">
              <a:buNone/>
            </a:pPr>
            <a:endParaRPr lang="en-GB" sz="8000" dirty="0"/>
          </a:p>
          <a:p>
            <a:pPr marL="0" indent="0">
              <a:buNone/>
            </a:pPr>
            <a:r>
              <a:rPr lang="en-GB" sz="8000" dirty="0"/>
              <a:t>Individual self-determination </a:t>
            </a:r>
            <a:r>
              <a:rPr lang="en-GB" sz="8000" dirty="0">
                <a:sym typeface="Wingdings"/>
              </a:rPr>
              <a:t></a:t>
            </a:r>
            <a:r>
              <a:rPr lang="en-GB" sz="8000" dirty="0"/>
              <a:t> Collective self-determination</a:t>
            </a:r>
          </a:p>
          <a:p>
            <a:pPr marL="0" indent="0">
              <a:buNone/>
            </a:pPr>
            <a:endParaRPr lang="en-GB" sz="8000" dirty="0"/>
          </a:p>
          <a:p>
            <a:pPr marL="0" indent="0">
              <a:buNone/>
            </a:pPr>
            <a:r>
              <a:rPr lang="en-GB" sz="8000" dirty="0"/>
              <a:t>Hopeful transition to democracy </a:t>
            </a:r>
            <a:r>
              <a:rPr lang="en-GB" sz="8000" dirty="0">
                <a:sym typeface="Wingdings"/>
              </a:rPr>
              <a:t></a:t>
            </a:r>
            <a:r>
              <a:rPr lang="en-GB" sz="8000" dirty="0"/>
              <a:t> Violence, civil war, state-terror and dictatorship</a:t>
            </a:r>
            <a:endParaRPr lang="nl-NL" sz="8000" dirty="0"/>
          </a:p>
          <a:p>
            <a:pPr marL="0" indent="0">
              <a:buNone/>
            </a:pPr>
            <a:endParaRPr lang="nl-NL" sz="8000" dirty="0"/>
          </a:p>
          <a:p>
            <a:pPr marL="0" indent="0">
              <a:buNone/>
            </a:pPr>
            <a:endParaRPr lang="en-GB" sz="8000" dirty="0"/>
          </a:p>
          <a:p>
            <a:pPr marL="0" indent="0">
              <a:buNone/>
            </a:pPr>
            <a:endParaRPr lang="en-GB" sz="8000" dirty="0"/>
          </a:p>
          <a:p>
            <a:pPr marL="0" indent="0">
              <a:buNone/>
            </a:pPr>
            <a:r>
              <a:rPr lang="en-GB" sz="8000" dirty="0"/>
              <a:t>                                       </a:t>
            </a:r>
          </a:p>
          <a:p>
            <a:pPr marL="0" indent="0">
              <a:buNone/>
            </a:pPr>
            <a:endParaRPr lang="en-GB" sz="8000" dirty="0"/>
          </a:p>
          <a:p>
            <a:pPr marL="0" indent="0">
              <a:buNone/>
            </a:pPr>
            <a:endParaRPr lang="en-GB" sz="8000" dirty="0"/>
          </a:p>
          <a:p>
            <a:pPr marL="0" indent="0">
              <a:buNone/>
            </a:pPr>
            <a:endParaRPr lang="en-GB" sz="8000" dirty="0"/>
          </a:p>
          <a:p>
            <a:pPr marL="0" indent="0">
              <a:buNone/>
            </a:pPr>
            <a:endParaRPr lang="en-GB" sz="8000" dirty="0"/>
          </a:p>
          <a:p>
            <a:pPr marL="0" indent="0">
              <a:buNone/>
            </a:pPr>
            <a:endParaRPr lang="en-GB" sz="8000" dirty="0"/>
          </a:p>
          <a:p>
            <a:pPr marL="0" indent="0">
              <a:buNone/>
            </a:pPr>
            <a:endParaRPr lang="nl-NL" dirty="0"/>
          </a:p>
          <a:p>
            <a:pPr marL="0" indent="0">
              <a:buNone/>
            </a:pPr>
            <a:br>
              <a:rPr lang="en-US" b="1" dirty="0"/>
            </a:br>
            <a:endParaRPr lang="nl-NL"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99988" y="4107949"/>
            <a:ext cx="1669542" cy="211582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324612"/>
            <a:ext cx="2592288" cy="1682495"/>
          </a:xfrm>
          <a:prstGeom prst="rect">
            <a:avLst/>
          </a:prstGeom>
        </p:spPr>
      </p:pic>
      <p:sp>
        <p:nvSpPr>
          <p:cNvPr id="6" name="Right Arrow 5"/>
          <p:cNvSpPr/>
          <p:nvPr/>
        </p:nvSpPr>
        <p:spPr>
          <a:xfrm>
            <a:off x="3347864" y="51658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67906" y="4337576"/>
            <a:ext cx="2517270" cy="1788587"/>
          </a:xfrm>
          <a:prstGeom prst="rect">
            <a:avLst/>
          </a:prstGeom>
        </p:spPr>
      </p:pic>
    </p:spTree>
    <p:extLst>
      <p:ext uri="{BB962C8B-B14F-4D97-AF65-F5344CB8AC3E}">
        <p14:creationId xmlns:p14="http://schemas.microsoft.com/office/powerpoint/2010/main" val="33651672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The moderate liberal-democratic phase </a:t>
            </a:r>
            <a:br>
              <a:rPr lang="en-US" sz="3200" b="1" dirty="0"/>
            </a:br>
            <a:r>
              <a:rPr lang="en-US" sz="3200" b="1" dirty="0"/>
              <a:t>(1789-1792)</a:t>
            </a:r>
            <a:endParaRPr lang="nl-NL" sz="3200" b="1" dirty="0"/>
          </a:p>
        </p:txBody>
      </p:sp>
      <p:sp>
        <p:nvSpPr>
          <p:cNvPr id="3" name="Content Placeholder 2"/>
          <p:cNvSpPr>
            <a:spLocks noGrp="1"/>
          </p:cNvSpPr>
          <p:nvPr>
            <p:ph idx="1"/>
          </p:nvPr>
        </p:nvSpPr>
        <p:spPr/>
        <p:txBody>
          <a:bodyPr>
            <a:noAutofit/>
          </a:bodyPr>
          <a:lstStyle/>
          <a:p>
            <a:r>
              <a:rPr lang="en-US" sz="2000" i="1" dirty="0"/>
              <a:t>Declaration of the Rights of Man and of the Citizen</a:t>
            </a:r>
            <a:r>
              <a:rPr lang="en-US" sz="2000" dirty="0"/>
              <a:t>: typical liberal document </a:t>
            </a:r>
            <a:r>
              <a:rPr lang="en-US" sz="2000" b="1" dirty="0"/>
              <a:t>stressing individual self-determination </a:t>
            </a:r>
            <a:r>
              <a:rPr lang="en-US" sz="2000" dirty="0">
                <a:sym typeface="Wingdings" panose="05000000000000000000" pitchFamily="2" charset="2"/>
              </a:rPr>
              <a:t> civil</a:t>
            </a:r>
            <a:r>
              <a:rPr lang="en-US" sz="2000" b="1" dirty="0">
                <a:sym typeface="Wingdings" panose="05000000000000000000" pitchFamily="2" charset="2"/>
              </a:rPr>
              <a:t> </a:t>
            </a:r>
            <a:r>
              <a:rPr lang="en-US" sz="2000" dirty="0"/>
              <a:t>rights against </a:t>
            </a:r>
            <a:r>
              <a:rPr lang="en-GB" sz="2000" dirty="0"/>
              <a:t>arbitrary and despotic use of political power by rulers and unjust interference with their social and economic activities and private lives.</a:t>
            </a:r>
            <a:r>
              <a:rPr lang="en-US" sz="2000" dirty="0"/>
              <a:t> </a:t>
            </a:r>
          </a:p>
          <a:p>
            <a:r>
              <a:rPr lang="en-US" sz="2000" dirty="0"/>
              <a:t>Transformation of government from an absolutist into a constitutional monarchy, based on popular sovereignty and the people’s parliamentary representation in the National Assembly. </a:t>
            </a:r>
          </a:p>
          <a:p>
            <a:r>
              <a:rPr lang="en-US" sz="2000" dirty="0"/>
              <a:t>Traditional ranks and orders, based on unequal status and privileges, replaced by (passive) citizenship based on equality before the law.</a:t>
            </a:r>
          </a:p>
          <a:p>
            <a:r>
              <a:rPr lang="en-US" sz="2000" dirty="0"/>
              <a:t>Restricted democracy: active citizenship, the right to vote and to be elected limited to male adults on the basis of property and tax qualifications. Have-nots as well as women excluded from suffrage. </a:t>
            </a:r>
          </a:p>
          <a:p>
            <a:r>
              <a:rPr lang="en-US" sz="2000" dirty="0"/>
              <a:t>Liberal democracy served bourgeois interests: economic liberalization with a focus on the right of private property, entrepreneurship and the free market. </a:t>
            </a:r>
          </a:p>
          <a:p>
            <a:pPr marL="0" indent="0">
              <a:buNone/>
            </a:pPr>
            <a:endParaRPr lang="nl-NL" sz="1800" dirty="0"/>
          </a:p>
        </p:txBody>
      </p:sp>
    </p:spTree>
    <p:extLst>
      <p:ext uri="{BB962C8B-B14F-4D97-AF65-F5344CB8AC3E}">
        <p14:creationId xmlns:p14="http://schemas.microsoft.com/office/powerpoint/2010/main" val="9403059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661046"/>
          </a:xfrm>
        </p:spPr>
        <p:txBody>
          <a:bodyPr>
            <a:normAutofit/>
          </a:bodyPr>
          <a:lstStyle/>
          <a:p>
            <a:r>
              <a:rPr lang="en-US" sz="3200" b="1" dirty="0"/>
              <a:t>The radical republican phase </a:t>
            </a:r>
            <a:br>
              <a:rPr lang="en-US" sz="3200" b="1" dirty="0"/>
            </a:br>
            <a:r>
              <a:rPr lang="en-US" sz="3200" b="1" dirty="0"/>
              <a:t>(1792-1795)</a:t>
            </a:r>
            <a:endParaRPr lang="nl-NL" sz="3200" b="1" dirty="0"/>
          </a:p>
        </p:txBody>
      </p:sp>
      <p:sp>
        <p:nvSpPr>
          <p:cNvPr id="3" name="Content Placeholder 2"/>
          <p:cNvSpPr>
            <a:spLocks noGrp="1"/>
          </p:cNvSpPr>
          <p:nvPr>
            <p:ph idx="1"/>
          </p:nvPr>
        </p:nvSpPr>
        <p:spPr>
          <a:xfrm>
            <a:off x="251520" y="1484784"/>
            <a:ext cx="8568952" cy="5477470"/>
          </a:xfrm>
        </p:spPr>
        <p:txBody>
          <a:bodyPr>
            <a:noAutofit/>
          </a:bodyPr>
          <a:lstStyle/>
          <a:p>
            <a:r>
              <a:rPr lang="en-US" sz="1800" dirty="0"/>
              <a:t>Jacobins propagated active revolutionary citizenship for all male citizens implying civil rights as well as duties and obligations with regard to collective self-determination.</a:t>
            </a:r>
          </a:p>
          <a:p>
            <a:r>
              <a:rPr lang="en-US" sz="1800" dirty="0"/>
              <a:t>Celebration of republican civic virtue: undivided loyalty to the revolution and the nation (</a:t>
            </a:r>
            <a:r>
              <a:rPr lang="en-US" sz="1800" i="1" dirty="0"/>
              <a:t>La France un et indivisible</a:t>
            </a:r>
            <a:r>
              <a:rPr lang="en-US" sz="1800" dirty="0"/>
              <a:t>) </a:t>
            </a:r>
            <a:r>
              <a:rPr lang="en-US" sz="1800" dirty="0">
                <a:sym typeface="Wingdings" panose="05000000000000000000" pitchFamily="2" charset="2"/>
              </a:rPr>
              <a:t> </a:t>
            </a:r>
            <a:r>
              <a:rPr lang="en-US" sz="1800" dirty="0"/>
              <a:t>national mobilization and military conscription in order to fight the counterrevolution. </a:t>
            </a:r>
          </a:p>
          <a:p>
            <a:r>
              <a:rPr lang="en-GB" sz="1800" dirty="0"/>
              <a:t>The ‘new man’: equal and national citizenship should prevail over other existing ties and loyalties (family background, social rank, church, local communities, regional attachments) and beliefs (including religion). </a:t>
            </a:r>
          </a:p>
          <a:p>
            <a:r>
              <a:rPr lang="en-US" sz="1800" dirty="0"/>
              <a:t>Jacobins inspired by Rousseau’s General Will: the claim that they embody the collective will of the French nation. Unwilling individuals should be forced to be equal and ‘free’ c</a:t>
            </a:r>
            <a:r>
              <a:rPr lang="en-GB" sz="1800" dirty="0" err="1"/>
              <a:t>itizens</a:t>
            </a:r>
            <a:r>
              <a:rPr lang="en-GB" sz="1800" dirty="0"/>
              <a:t> and if they persist in their opposition to </a:t>
            </a:r>
            <a:r>
              <a:rPr lang="en-US" sz="1800" dirty="0"/>
              <a:t>the new democratic nation</a:t>
            </a:r>
            <a:r>
              <a:rPr lang="en-GB" sz="1800" dirty="0"/>
              <a:t>, they should be </a:t>
            </a:r>
            <a:r>
              <a:rPr lang="en-US" sz="1800" dirty="0"/>
              <a:t>considered as traitors deserving no mercy. </a:t>
            </a:r>
          </a:p>
          <a:p>
            <a:r>
              <a:rPr lang="en-US" sz="1800" dirty="0"/>
              <a:t>Politics as moral mission in terms of the fight between good and evil </a:t>
            </a:r>
            <a:r>
              <a:rPr lang="en-US" sz="1800" dirty="0">
                <a:sym typeface="Wingdings" panose="05000000000000000000" pitchFamily="2" charset="2"/>
              </a:rPr>
              <a:t> S</a:t>
            </a:r>
            <a:r>
              <a:rPr lang="en-US" sz="1800" dirty="0"/>
              <a:t>tate coercion and terror in the name of the people: ‘</a:t>
            </a:r>
            <a:r>
              <a:rPr lang="en-US" sz="1800" b="1" dirty="0"/>
              <a:t>totalitarian democracy’</a:t>
            </a:r>
            <a:r>
              <a:rPr lang="en-US" sz="1800" dirty="0"/>
              <a:t> as the very opposite of liberal democracy (see </a:t>
            </a:r>
            <a:r>
              <a:rPr lang="en-US" sz="1800" dirty="0" err="1"/>
              <a:t>Talmon</a:t>
            </a:r>
            <a:r>
              <a:rPr lang="en-US" sz="1800" dirty="0"/>
              <a:t>). </a:t>
            </a:r>
            <a:endParaRPr lang="nl-NL" sz="1800" dirty="0"/>
          </a:p>
          <a:p>
            <a:endParaRPr lang="nl-NL" dirty="0"/>
          </a:p>
        </p:txBody>
      </p:sp>
    </p:spTree>
    <p:extLst>
      <p:ext uri="{BB962C8B-B14F-4D97-AF65-F5344CB8AC3E}">
        <p14:creationId xmlns:p14="http://schemas.microsoft.com/office/powerpoint/2010/main" val="3848500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51520" y="764704"/>
            <a:ext cx="8435280" cy="5361459"/>
          </a:xfrm>
        </p:spPr>
        <p:txBody>
          <a:bodyPr>
            <a:normAutofit fontScale="92500" lnSpcReduction="10000"/>
          </a:bodyPr>
          <a:lstStyle/>
          <a:p>
            <a:pPr marL="0" indent="0">
              <a:buNone/>
            </a:pPr>
            <a:r>
              <a:rPr lang="en-US" sz="5400" dirty="0"/>
              <a:t>Democracy not only about ‘getting’ (freedom and rights) and passively leaning back … </a:t>
            </a:r>
          </a:p>
          <a:p>
            <a:pPr marL="0" indent="0">
              <a:buNone/>
            </a:pPr>
            <a:r>
              <a:rPr lang="en-US" sz="5400" dirty="0"/>
              <a:t>but also about ‘giving’ (obligations and responsibilities) and being actively engaged .</a:t>
            </a:r>
          </a:p>
        </p:txBody>
      </p:sp>
    </p:spTree>
    <p:extLst>
      <p:ext uri="{BB962C8B-B14F-4D97-AF65-F5344CB8AC3E}">
        <p14:creationId xmlns:p14="http://schemas.microsoft.com/office/powerpoint/2010/main" val="27117176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363272" cy="1661046"/>
          </a:xfrm>
        </p:spPr>
        <p:txBody>
          <a:bodyPr>
            <a:normAutofit/>
          </a:bodyPr>
          <a:lstStyle/>
          <a:p>
            <a:r>
              <a:rPr lang="en-US" sz="4000" b="1" dirty="0"/>
              <a:t>Failure of democracy </a:t>
            </a:r>
            <a:br>
              <a:rPr lang="en-US" sz="4000" b="1" dirty="0"/>
            </a:br>
            <a:r>
              <a:rPr lang="en-US" sz="4000" b="1" dirty="0"/>
              <a:t>in the French Revolution</a:t>
            </a:r>
          </a:p>
        </p:txBody>
      </p:sp>
      <p:sp>
        <p:nvSpPr>
          <p:cNvPr id="3" name="Content Placeholder 2"/>
          <p:cNvSpPr>
            <a:spLocks noGrp="1"/>
          </p:cNvSpPr>
          <p:nvPr>
            <p:ph idx="1"/>
          </p:nvPr>
        </p:nvSpPr>
        <p:spPr>
          <a:xfrm>
            <a:off x="323528" y="1600200"/>
            <a:ext cx="8363272" cy="5357192"/>
          </a:xfrm>
        </p:spPr>
        <p:txBody>
          <a:bodyPr>
            <a:noAutofit/>
          </a:bodyPr>
          <a:lstStyle/>
          <a:p>
            <a:pPr marL="0" indent="0">
              <a:buNone/>
            </a:pPr>
            <a:r>
              <a:rPr lang="en-US" sz="2000" dirty="0"/>
              <a:t>Promising start (</a:t>
            </a:r>
            <a:r>
              <a:rPr lang="en-US" sz="2000" i="1" dirty="0"/>
              <a:t>liberty, equality, fraternity</a:t>
            </a:r>
            <a:r>
              <a:rPr lang="en-US" sz="2000" dirty="0"/>
              <a:t>) but </a:t>
            </a:r>
            <a:r>
              <a:rPr lang="en-US" sz="2000" b="1" dirty="0"/>
              <a:t>destructive revolutionary dynamics</a:t>
            </a:r>
            <a:r>
              <a:rPr lang="en-US" sz="2000" dirty="0"/>
              <a:t>:</a:t>
            </a:r>
          </a:p>
          <a:p>
            <a:r>
              <a:rPr lang="en-US" sz="2000" dirty="0"/>
              <a:t>Democracy degenerating into extremism, violent conflict, civil war, (state) terror and dictatorship. </a:t>
            </a:r>
          </a:p>
          <a:p>
            <a:r>
              <a:rPr lang="en-US" sz="2000" dirty="0"/>
              <a:t>Political involvement of popular masses </a:t>
            </a:r>
            <a:r>
              <a:rPr lang="en-US" sz="2000" dirty="0">
                <a:sym typeface="Wingdings" panose="05000000000000000000" pitchFamily="2" charset="2"/>
              </a:rPr>
              <a:t></a:t>
            </a:r>
            <a:r>
              <a:rPr lang="en-US" sz="2000" dirty="0"/>
              <a:t> fanaticism, black and white thinking, demagogy, manipulation and scapegoating </a:t>
            </a:r>
            <a:r>
              <a:rPr lang="en-US" sz="2000" dirty="0">
                <a:sym typeface="Wingdings" panose="05000000000000000000" pitchFamily="2" charset="2"/>
              </a:rPr>
              <a:t> p</a:t>
            </a:r>
            <a:r>
              <a:rPr lang="en-US" sz="2000" dirty="0"/>
              <a:t>opulism undermining basic democratic values.</a:t>
            </a:r>
            <a:endParaRPr lang="nl-NL" sz="2000" dirty="0"/>
          </a:p>
          <a:p>
            <a:pPr marL="0" indent="0">
              <a:buNone/>
            </a:pPr>
            <a:endParaRPr lang="en-US" sz="2000" dirty="0"/>
          </a:p>
          <a:p>
            <a:pPr marL="0" indent="0">
              <a:buNone/>
            </a:pPr>
            <a:r>
              <a:rPr lang="en-US" sz="2000" b="1" dirty="0"/>
              <a:t>Difficulty to establish stable democracy from scratch</a:t>
            </a:r>
            <a:r>
              <a:rPr lang="en-US" sz="2000" dirty="0"/>
              <a:t>:</a:t>
            </a:r>
          </a:p>
          <a:p>
            <a:pPr>
              <a:buFont typeface="Wingdings"/>
              <a:buChar char="à"/>
            </a:pPr>
            <a:r>
              <a:rPr lang="en-US" sz="2000" dirty="0"/>
              <a:t>Democratic mentalities and attitudes not yet firmly rooted in French society: no respect and toleration of minorities and alternative views. </a:t>
            </a:r>
          </a:p>
          <a:p>
            <a:pPr>
              <a:buFont typeface="Wingdings"/>
              <a:buChar char="à"/>
            </a:pPr>
            <a:r>
              <a:rPr lang="en-US" sz="2000" dirty="0"/>
              <a:t>Lack of experience with institutional procedures and routines required to make liberal democracy workable: guaranteeing the rule of law, reasonable and peaceful discussion and compromise through parliamentary procedures. </a:t>
            </a:r>
          </a:p>
        </p:txBody>
      </p:sp>
      <p:sp>
        <p:nvSpPr>
          <p:cNvPr id="4" name="Down Arrow 3"/>
          <p:cNvSpPr/>
          <p:nvPr/>
        </p:nvSpPr>
        <p:spPr>
          <a:xfrm>
            <a:off x="81212" y="328498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7658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AD89C-AB5E-158C-DC6B-013D9C67A1A4}"/>
              </a:ext>
            </a:extLst>
          </p:cNvPr>
          <p:cNvSpPr>
            <a:spLocks noGrp="1"/>
          </p:cNvSpPr>
          <p:nvPr>
            <p:ph type="title"/>
          </p:nvPr>
        </p:nvSpPr>
        <p:spPr>
          <a:xfrm>
            <a:off x="179512" y="-171400"/>
            <a:ext cx="8507288" cy="720080"/>
          </a:xfrm>
        </p:spPr>
        <p:txBody>
          <a:bodyPr>
            <a:normAutofit fontScale="90000"/>
          </a:bodyPr>
          <a:lstStyle/>
          <a:p>
            <a:br>
              <a:rPr lang="en-US" dirty="0"/>
            </a:br>
            <a:r>
              <a:rPr lang="en-US" sz="4000" b="1" dirty="0"/>
              <a:t>Popular views of what democracy is about</a:t>
            </a:r>
            <a:endParaRPr lang="nl-NL" sz="4000" b="1" dirty="0"/>
          </a:p>
        </p:txBody>
      </p:sp>
      <p:sp>
        <p:nvSpPr>
          <p:cNvPr id="3" name="Content Placeholder 2">
            <a:extLst>
              <a:ext uri="{FF2B5EF4-FFF2-40B4-BE49-F238E27FC236}">
                <a16:creationId xmlns:a16="http://schemas.microsoft.com/office/drawing/2014/main" id="{E3CD7641-E23E-5FFB-B2D7-F102080DD979}"/>
              </a:ext>
            </a:extLst>
          </p:cNvPr>
          <p:cNvSpPr>
            <a:spLocks noGrp="1"/>
          </p:cNvSpPr>
          <p:nvPr>
            <p:ph idx="1"/>
          </p:nvPr>
        </p:nvSpPr>
        <p:spPr>
          <a:xfrm>
            <a:off x="539552" y="1124744"/>
            <a:ext cx="8147248" cy="5733255"/>
          </a:xfrm>
        </p:spPr>
        <p:txBody>
          <a:bodyPr>
            <a:normAutofit fontScale="92500" lnSpcReduction="20000"/>
          </a:bodyPr>
          <a:lstStyle/>
          <a:p>
            <a:pPr>
              <a:buFont typeface="Wingdings" panose="05000000000000000000" pitchFamily="2" charset="2"/>
              <a:buChar char="à"/>
            </a:pPr>
            <a:r>
              <a:rPr lang="en-US" dirty="0">
                <a:sym typeface="Wingdings" panose="05000000000000000000" pitchFamily="2" charset="2"/>
              </a:rPr>
              <a:t> Recent survey about meaning of democracy:</a:t>
            </a:r>
          </a:p>
          <a:p>
            <a:pPr marL="0" indent="0">
              <a:buNone/>
            </a:pPr>
            <a:r>
              <a:rPr lang="en-US" dirty="0">
                <a:sym typeface="Wingdings" panose="05000000000000000000" pitchFamily="2" charset="2"/>
              </a:rPr>
              <a:t>free elections + individual rights often mentioned, </a:t>
            </a:r>
            <a:r>
              <a:rPr lang="nl-NL" dirty="0"/>
              <a:t>but </a:t>
            </a:r>
            <a:r>
              <a:rPr lang="nl-NL" dirty="0" err="1"/>
              <a:t>people</a:t>
            </a:r>
            <a:r>
              <a:rPr lang="nl-NL" dirty="0"/>
              <a:t> </a:t>
            </a:r>
            <a:r>
              <a:rPr lang="nl-NL" dirty="0" err="1"/>
              <a:t>seem</a:t>
            </a:r>
            <a:r>
              <a:rPr lang="nl-NL" dirty="0"/>
              <a:t> </a:t>
            </a:r>
            <a:r>
              <a:rPr lang="nl-NL" dirty="0" err="1"/>
              <a:t>to</a:t>
            </a:r>
            <a:r>
              <a:rPr lang="nl-NL" dirty="0"/>
              <a:t> care </a:t>
            </a:r>
            <a:r>
              <a:rPr lang="nl-NL" dirty="0" err="1"/>
              <a:t>less</a:t>
            </a:r>
            <a:r>
              <a:rPr lang="nl-NL" dirty="0"/>
              <a:t> </a:t>
            </a:r>
            <a:r>
              <a:rPr lang="nl-NL" dirty="0" err="1"/>
              <a:t>about</a:t>
            </a:r>
            <a:r>
              <a:rPr lang="nl-NL" dirty="0"/>
              <a:t>:</a:t>
            </a:r>
          </a:p>
          <a:p>
            <a:pPr>
              <a:buFontTx/>
              <a:buChar char="-"/>
            </a:pPr>
            <a:r>
              <a:rPr lang="nl-NL" dirty="0" err="1">
                <a:sym typeface="Wingdings" panose="05000000000000000000" pitchFamily="2" charset="2"/>
              </a:rPr>
              <a:t>rule</a:t>
            </a:r>
            <a:r>
              <a:rPr lang="nl-NL" dirty="0">
                <a:sym typeface="Wingdings" panose="05000000000000000000" pitchFamily="2" charset="2"/>
              </a:rPr>
              <a:t> of </a:t>
            </a:r>
            <a:r>
              <a:rPr lang="nl-NL" dirty="0" err="1">
                <a:sym typeface="Wingdings" panose="05000000000000000000" pitchFamily="2" charset="2"/>
              </a:rPr>
              <a:t>law</a:t>
            </a:r>
            <a:r>
              <a:rPr lang="nl-NL" dirty="0">
                <a:sym typeface="Wingdings" panose="05000000000000000000" pitchFamily="2" charset="2"/>
              </a:rPr>
              <a:t> and independent courts;</a:t>
            </a:r>
          </a:p>
          <a:p>
            <a:pPr>
              <a:buFontTx/>
              <a:buChar char="-"/>
            </a:pPr>
            <a:r>
              <a:rPr lang="nl-NL" dirty="0" err="1">
                <a:sym typeface="Wingdings" panose="05000000000000000000" pitchFamily="2" charset="2"/>
              </a:rPr>
              <a:t>protection</a:t>
            </a:r>
            <a:r>
              <a:rPr lang="nl-NL" dirty="0">
                <a:sym typeface="Wingdings" panose="05000000000000000000" pitchFamily="2" charset="2"/>
              </a:rPr>
              <a:t> of </a:t>
            </a:r>
            <a:r>
              <a:rPr lang="nl-NL" dirty="0" err="1">
                <a:sym typeface="Wingdings" panose="05000000000000000000" pitchFamily="2" charset="2"/>
              </a:rPr>
              <a:t>minorities</a:t>
            </a:r>
            <a:r>
              <a:rPr lang="nl-NL" dirty="0">
                <a:sym typeface="Wingdings" panose="05000000000000000000" pitchFamily="2" charset="2"/>
              </a:rPr>
              <a:t> </a:t>
            </a:r>
            <a:r>
              <a:rPr lang="nl-NL" dirty="0" err="1">
                <a:sym typeface="Wingdings" panose="05000000000000000000" pitchFamily="2" charset="2"/>
              </a:rPr>
              <a:t>against</a:t>
            </a:r>
            <a:r>
              <a:rPr lang="nl-NL" dirty="0">
                <a:sym typeface="Wingdings" panose="05000000000000000000" pitchFamily="2" charset="2"/>
              </a:rPr>
              <a:t> </a:t>
            </a:r>
            <a:r>
              <a:rPr lang="nl-NL" dirty="0" err="1">
                <a:sym typeface="Wingdings" panose="05000000000000000000" pitchFamily="2" charset="2"/>
              </a:rPr>
              <a:t>majorities</a:t>
            </a:r>
            <a:r>
              <a:rPr lang="nl-NL" dirty="0">
                <a:sym typeface="Wingdings" panose="05000000000000000000" pitchFamily="2" charset="2"/>
              </a:rPr>
              <a:t>;</a:t>
            </a:r>
          </a:p>
          <a:p>
            <a:pPr>
              <a:buFontTx/>
              <a:buChar char="-"/>
            </a:pPr>
            <a:r>
              <a:rPr lang="nl-NL" dirty="0">
                <a:sym typeface="Wingdings" panose="05000000000000000000" pitchFamily="2" charset="2"/>
              </a:rPr>
              <a:t>free and independent media</a:t>
            </a:r>
          </a:p>
          <a:p>
            <a:pPr>
              <a:buFontTx/>
              <a:buChar char="-"/>
            </a:pPr>
            <a:r>
              <a:rPr lang="nl-NL" dirty="0" err="1">
                <a:sym typeface="Wingdings" panose="05000000000000000000" pitchFamily="2" charset="2"/>
              </a:rPr>
              <a:t>democratic</a:t>
            </a:r>
            <a:r>
              <a:rPr lang="nl-NL" dirty="0">
                <a:sym typeface="Wingdings" panose="05000000000000000000" pitchFamily="2" charset="2"/>
              </a:rPr>
              <a:t> ethos and </a:t>
            </a:r>
            <a:r>
              <a:rPr lang="nl-NL" dirty="0" err="1">
                <a:sym typeface="Wingdings" panose="05000000000000000000" pitchFamily="2" charset="2"/>
              </a:rPr>
              <a:t>responsibility</a:t>
            </a:r>
            <a:r>
              <a:rPr lang="nl-NL" dirty="0">
                <a:sym typeface="Wingdings" panose="05000000000000000000" pitchFamily="2" charset="2"/>
              </a:rPr>
              <a:t> of </a:t>
            </a:r>
            <a:r>
              <a:rPr lang="nl-NL" dirty="0" err="1">
                <a:sym typeface="Wingdings" panose="05000000000000000000" pitchFamily="2" charset="2"/>
              </a:rPr>
              <a:t>citizens</a:t>
            </a:r>
            <a:r>
              <a:rPr lang="nl-NL" dirty="0">
                <a:sym typeface="Wingdings" panose="05000000000000000000" pitchFamily="2" charset="2"/>
              </a:rPr>
              <a:t>.</a:t>
            </a:r>
          </a:p>
          <a:p>
            <a:pPr marL="0" indent="0">
              <a:buNone/>
            </a:pPr>
            <a:endParaRPr lang="nl-NL" dirty="0">
              <a:sym typeface="Wingdings" panose="05000000000000000000" pitchFamily="2" charset="2"/>
            </a:endParaRPr>
          </a:p>
          <a:p>
            <a:pPr marL="0" indent="0">
              <a:buNone/>
            </a:pPr>
            <a:r>
              <a:rPr lang="nl-NL" dirty="0">
                <a:sym typeface="Wingdings" panose="05000000000000000000" pitchFamily="2" charset="2"/>
              </a:rPr>
              <a:t></a:t>
            </a:r>
            <a:r>
              <a:rPr lang="en-US" sz="3200" dirty="0"/>
              <a:t> Neoliberalism: widespread tendency to define democracy as unlimited freedom to do, to say (or twitter or shout) and to consume as one pleases; the right to this and that without bothering about </a:t>
            </a:r>
            <a:r>
              <a:rPr lang="en-US" dirty="0"/>
              <a:t>the </a:t>
            </a:r>
            <a:r>
              <a:rPr lang="en-US" sz="3200" dirty="0"/>
              <a:t>consequences for others.</a:t>
            </a:r>
            <a:endParaRPr lang="nl-NL" dirty="0"/>
          </a:p>
        </p:txBody>
      </p:sp>
    </p:spTree>
    <p:extLst>
      <p:ext uri="{BB962C8B-B14F-4D97-AF65-F5344CB8AC3E}">
        <p14:creationId xmlns:p14="http://schemas.microsoft.com/office/powerpoint/2010/main" val="1509289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Democracy</a:t>
            </a:r>
            <a:r>
              <a:rPr lang="nl-NL" b="1" dirty="0"/>
              <a:t>: </a:t>
            </a:r>
            <a:br>
              <a:rPr lang="nl-NL" b="1" dirty="0"/>
            </a:br>
            <a:r>
              <a:rPr lang="nl-NL" b="1" dirty="0"/>
              <a:t> </a:t>
            </a:r>
            <a:r>
              <a:rPr lang="nl-NL" b="1" dirty="0" err="1"/>
              <a:t>self</a:t>
            </a:r>
            <a:r>
              <a:rPr lang="nl-NL" b="1" dirty="0"/>
              <a:t>-evident </a:t>
            </a:r>
            <a:r>
              <a:rPr lang="nl-NL" b="1" dirty="0" err="1"/>
              <a:t>value</a:t>
            </a:r>
            <a:r>
              <a:rPr lang="nl-NL" b="1" dirty="0"/>
              <a:t> and </a:t>
            </a:r>
            <a:r>
              <a:rPr lang="nl-NL" b="1" dirty="0" err="1"/>
              <a:t>reality</a:t>
            </a:r>
            <a:r>
              <a:rPr lang="nl-NL" b="1" dirty="0"/>
              <a:t>?</a:t>
            </a:r>
          </a:p>
        </p:txBody>
      </p:sp>
      <p:sp>
        <p:nvSpPr>
          <p:cNvPr id="3" name="Content Placeholder 2"/>
          <p:cNvSpPr>
            <a:spLocks noGrp="1"/>
          </p:cNvSpPr>
          <p:nvPr>
            <p:ph idx="1"/>
          </p:nvPr>
        </p:nvSpPr>
        <p:spPr>
          <a:xfrm>
            <a:off x="395536" y="1830524"/>
            <a:ext cx="8291264" cy="5069160"/>
          </a:xfrm>
        </p:spPr>
        <p:txBody>
          <a:bodyPr>
            <a:noAutofit/>
          </a:bodyPr>
          <a:lstStyle/>
          <a:p>
            <a:pPr marL="0" indent="0">
              <a:buNone/>
            </a:pPr>
            <a:r>
              <a:rPr lang="en-US" sz="2400" dirty="0"/>
              <a:t>Nowadays universal political standard:</a:t>
            </a:r>
            <a:r>
              <a:rPr lang="en-US" sz="2400" dirty="0">
                <a:sym typeface="Wingdings" panose="05000000000000000000" pitchFamily="2" charset="2"/>
              </a:rPr>
              <a:t> </a:t>
            </a:r>
            <a:r>
              <a:rPr lang="en-US" sz="2400" dirty="0"/>
              <a:t>democracy as good and desirable, as normal </a:t>
            </a:r>
            <a:r>
              <a:rPr lang="en-US" sz="2400" dirty="0">
                <a:sym typeface="Wingdings" panose="05000000000000000000" pitchFamily="2" charset="2"/>
              </a:rPr>
              <a:t></a:t>
            </a:r>
            <a:r>
              <a:rPr lang="en-US" sz="2400" dirty="0"/>
              <a:t> In the past not taken for granted at all and today far from self-evident and reality all over the world. </a:t>
            </a:r>
          </a:p>
          <a:p>
            <a:pPr marL="0" indent="0">
              <a:buNone/>
            </a:pPr>
            <a:endParaRPr lang="en-US" sz="2400" dirty="0">
              <a:sym typeface="Wingdings" panose="05000000000000000000" pitchFamily="2" charset="2"/>
            </a:endParaRPr>
          </a:p>
          <a:p>
            <a:pPr marL="0" indent="0">
              <a:buNone/>
            </a:pPr>
            <a:r>
              <a:rPr lang="en-US" sz="2400" dirty="0"/>
              <a:t>Long and winding historical road to Western democracy: painful learning-process through trial and error; obstacles and set-backs; continuous political and social struggles.</a:t>
            </a:r>
          </a:p>
          <a:p>
            <a:pPr marL="0" indent="0">
              <a:buNone/>
            </a:pPr>
            <a:endParaRPr lang="en-US" sz="2400" dirty="0">
              <a:sym typeface="Wingdings" panose="05000000000000000000" pitchFamily="2" charset="2"/>
            </a:endParaRPr>
          </a:p>
          <a:p>
            <a:pPr marL="0" indent="0">
              <a:buNone/>
            </a:pPr>
            <a:endParaRPr lang="en-US" sz="2400" dirty="0">
              <a:sym typeface="Wingdings" panose="05000000000000000000" pitchFamily="2" charset="2"/>
            </a:endParaRPr>
          </a:p>
          <a:p>
            <a:pPr marL="0" indent="0">
              <a:buNone/>
            </a:pPr>
            <a:r>
              <a:rPr lang="en-US" sz="2400" dirty="0">
                <a:sym typeface="Wingdings" panose="05000000000000000000" pitchFamily="2" charset="2"/>
              </a:rPr>
              <a:t>Problems, dilemma’s and dangers  </a:t>
            </a:r>
            <a:r>
              <a:rPr lang="en-US" sz="2400" dirty="0"/>
              <a:t>continuous vigilance and efforts needed for maintaining d</a:t>
            </a:r>
            <a:r>
              <a:rPr lang="en-US" sz="2400" dirty="0">
                <a:sym typeface="Wingdings" panose="05000000000000000000" pitchFamily="2" charset="2"/>
              </a:rPr>
              <a:t>emocracy</a:t>
            </a:r>
            <a:r>
              <a:rPr lang="en-US" sz="2400" dirty="0"/>
              <a:t>.</a:t>
            </a:r>
          </a:p>
          <a:p>
            <a:pPr marL="0" indent="0">
              <a:buNone/>
            </a:pPr>
            <a:endParaRPr lang="nl-NL" dirty="0"/>
          </a:p>
          <a:p>
            <a:endParaRPr lang="nl-NL" dirty="0"/>
          </a:p>
        </p:txBody>
      </p:sp>
      <p:sp>
        <p:nvSpPr>
          <p:cNvPr id="4" name="Down Arrow 3"/>
          <p:cNvSpPr/>
          <p:nvPr/>
        </p:nvSpPr>
        <p:spPr>
          <a:xfrm>
            <a:off x="4572000" y="4797152"/>
            <a:ext cx="2880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4289294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Democracy historically exception rather than the rule</a:t>
            </a:r>
          </a:p>
        </p:txBody>
      </p:sp>
      <p:sp>
        <p:nvSpPr>
          <p:cNvPr id="3" name="Content Placeholder 2"/>
          <p:cNvSpPr>
            <a:spLocks noGrp="1"/>
          </p:cNvSpPr>
          <p:nvPr>
            <p:ph idx="1"/>
          </p:nvPr>
        </p:nvSpPr>
        <p:spPr>
          <a:xfrm>
            <a:off x="457200" y="1988840"/>
            <a:ext cx="8229600" cy="4137323"/>
          </a:xfrm>
        </p:spPr>
        <p:txBody>
          <a:bodyPr>
            <a:noAutofit/>
          </a:bodyPr>
          <a:lstStyle/>
          <a:p>
            <a:r>
              <a:rPr lang="en-US" sz="2400" dirty="0"/>
              <a:t>From Plato (preferring government by a circle of wise philosophers) on, democracy associated with bad government, anarchy, demagogy,</a:t>
            </a:r>
            <a:r>
              <a:rPr lang="en-GB" sz="2400" dirty="0"/>
              <a:t> </a:t>
            </a:r>
            <a:r>
              <a:rPr lang="en-US" sz="2400" dirty="0"/>
              <a:t>whims of unruly and short-sighted mob.  </a:t>
            </a:r>
          </a:p>
          <a:p>
            <a:r>
              <a:rPr lang="en-US" sz="2400" dirty="0"/>
              <a:t>Enlightenment philosophers not in favor of full democracy:  advocating rule of law and formal legal equality of citizens, but skeptical about political participation by ‘irrational’ and ‘ignorant masses’ (fear of populism) and preferring  benevolent form of enlightened despotism.</a:t>
            </a:r>
          </a:p>
          <a:p>
            <a:r>
              <a:rPr lang="en-US" sz="2400" dirty="0"/>
              <a:t>Democracy as we know it, only more or less fully realized in  course of 20</a:t>
            </a:r>
            <a:r>
              <a:rPr lang="en-US" sz="2400" baseline="30000" dirty="0"/>
              <a:t>th</a:t>
            </a:r>
            <a:r>
              <a:rPr lang="en-US" sz="2400" dirty="0"/>
              <a:t> century and only in some parts of the world. </a:t>
            </a:r>
            <a:endParaRPr lang="nl-NL" sz="2400" dirty="0"/>
          </a:p>
        </p:txBody>
      </p:sp>
    </p:spTree>
    <p:extLst>
      <p:ext uri="{BB962C8B-B14F-4D97-AF65-F5344CB8AC3E}">
        <p14:creationId xmlns:p14="http://schemas.microsoft.com/office/powerpoint/2010/main" val="710792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a:bodyPr>
          <a:lstStyle/>
          <a:p>
            <a:r>
              <a:rPr lang="en-GB" sz="3200" b="1" dirty="0"/>
              <a:t>Fragility and vulnerability of democracy;</a:t>
            </a:r>
            <a:br>
              <a:rPr lang="en-GB" sz="3200" b="1" dirty="0"/>
            </a:br>
            <a:r>
              <a:rPr lang="en-US" sz="3200" b="1" dirty="0"/>
              <a:t>far from realized and shared all over the world</a:t>
            </a:r>
            <a:r>
              <a:rPr lang="en-GB" sz="3200" b="1" dirty="0"/>
              <a:t> </a:t>
            </a:r>
            <a:endParaRPr lang="nl-NL" sz="3200" b="1" dirty="0"/>
          </a:p>
        </p:txBody>
      </p:sp>
      <p:sp>
        <p:nvSpPr>
          <p:cNvPr id="3" name="Content Placeholder 2"/>
          <p:cNvSpPr>
            <a:spLocks noGrp="1"/>
          </p:cNvSpPr>
          <p:nvPr>
            <p:ph idx="1"/>
          </p:nvPr>
        </p:nvSpPr>
        <p:spPr>
          <a:xfrm>
            <a:off x="539552" y="1628800"/>
            <a:ext cx="8147248" cy="5040560"/>
          </a:xfrm>
        </p:spPr>
        <p:txBody>
          <a:bodyPr>
            <a:noAutofit/>
          </a:bodyPr>
          <a:lstStyle/>
          <a:p>
            <a:r>
              <a:rPr lang="en-US" sz="2000" dirty="0"/>
              <a:t>History: democracy leading to terror and dictatorship (French Revolution followed by Napoleon) and totalitarianism (fascism, Nazism, communism).</a:t>
            </a:r>
          </a:p>
          <a:p>
            <a:r>
              <a:rPr lang="en-US" sz="2000" dirty="0"/>
              <a:t>1989: fall of communist regimes </a:t>
            </a:r>
            <a:r>
              <a:rPr lang="en-US" sz="2000" dirty="0">
                <a:sym typeface="Wingdings" panose="05000000000000000000" pitchFamily="2" charset="2"/>
              </a:rPr>
              <a:t> belief </a:t>
            </a:r>
            <a:r>
              <a:rPr lang="en-US" sz="2000" dirty="0"/>
              <a:t>that liberal democracy was advancing worldwide, but now: ‘illiberal democracies’ and populism widespread (Putin in Russia; Erdogan in Turkey; Orbán in Hungary; Trump in USA; Bolsonaro in Brazil; Le Pen in France; Farage in Britain; Wilders in Netherlands; Berlusconi, Salvini, </a:t>
            </a:r>
            <a:r>
              <a:rPr lang="en-US" sz="2000" dirty="0" err="1"/>
              <a:t>Meloni</a:t>
            </a:r>
            <a:r>
              <a:rPr lang="en-US" sz="2000" dirty="0"/>
              <a:t> in Italy; rule of law undermined in Poland, Hungary, Slovakia, Rumania).</a:t>
            </a:r>
          </a:p>
          <a:p>
            <a:r>
              <a:rPr lang="en-US" sz="2000" dirty="0"/>
              <a:t>American intervention in Middle East (bringing democracy?) and ‘Arab Spring’ (2011) </a:t>
            </a:r>
            <a:r>
              <a:rPr lang="en-US" sz="2000" dirty="0">
                <a:sym typeface="Wingdings" panose="05000000000000000000" pitchFamily="2" charset="2"/>
              </a:rPr>
              <a:t></a:t>
            </a:r>
            <a:r>
              <a:rPr lang="en-US" sz="2000" dirty="0"/>
              <a:t> now: civil wars, terror and chaos in Syria, Iraq and Libya and Yemen; religious fanaticism, Islamic State; dictatorships in Egypt and Saudi-Arabia.</a:t>
            </a:r>
          </a:p>
          <a:p>
            <a:r>
              <a:rPr lang="en-US" sz="2000" dirty="0"/>
              <a:t>No democracy in China and former Soviet republics; and many regimes in the non-Western world that are only democratic in name. </a:t>
            </a:r>
          </a:p>
          <a:p>
            <a:pPr marL="0" indent="0">
              <a:buNone/>
            </a:pPr>
            <a:endParaRPr lang="en-US" sz="2000" dirty="0"/>
          </a:p>
          <a:p>
            <a:pPr marL="0" indent="0">
              <a:buNone/>
            </a:pPr>
            <a:endParaRPr lang="nl-NL" sz="2000" dirty="0"/>
          </a:p>
        </p:txBody>
      </p:sp>
    </p:spTree>
    <p:extLst>
      <p:ext uri="{BB962C8B-B14F-4D97-AF65-F5344CB8AC3E}">
        <p14:creationId xmlns:p14="http://schemas.microsoft.com/office/powerpoint/2010/main" val="582241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5688</TotalTime>
  <Words>5923</Words>
  <Application>Microsoft Office PowerPoint</Application>
  <PresentationFormat>On-screen Show (4:3)</PresentationFormat>
  <Paragraphs>419</Paragraphs>
  <Slides>50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Arial</vt:lpstr>
      <vt:lpstr>Calibri</vt:lpstr>
      <vt:lpstr>Wingdings</vt:lpstr>
      <vt:lpstr>Office Theme</vt:lpstr>
      <vt:lpstr>LIBERAL AND REPUBLICAN DEMOCRACY  Historical roots </vt:lpstr>
      <vt:lpstr>   </vt:lpstr>
      <vt:lpstr>PowerPoint Presentation</vt:lpstr>
      <vt:lpstr>PowerPoint Presentation</vt:lpstr>
      <vt:lpstr>PowerPoint Presentation</vt:lpstr>
      <vt:lpstr> Popular views of what democracy is about</vt:lpstr>
      <vt:lpstr>Democracy:   self-evident value and reality?</vt:lpstr>
      <vt:lpstr>Democracy historically exception rather than the rule</vt:lpstr>
      <vt:lpstr>Fragility and vulnerability of democracy; far from realized and shared all over the world </vt:lpstr>
      <vt:lpstr> Democracy not working all over the world?  </vt:lpstr>
      <vt:lpstr> Necessary preconditions for stable democracy </vt:lpstr>
      <vt:lpstr>Liberal democracy:  not sexy, easy, efficient and painless </vt:lpstr>
      <vt:lpstr>Winston Churchill: a realist perspective on democracy</vt:lpstr>
      <vt:lpstr> Greek roots of  </vt:lpstr>
      <vt:lpstr>PowerPoint Presentation</vt:lpstr>
      <vt:lpstr>  Understanding democracy          in terms of self-determination </vt:lpstr>
      <vt:lpstr>Individual and collective self-determination</vt:lpstr>
      <vt:lpstr>Democracy historically entangled in  two forms of self-determination</vt:lpstr>
      <vt:lpstr>Central problem of modern democracy</vt:lpstr>
      <vt:lpstr>Republican and liberal dimensions of democracy</vt:lpstr>
      <vt:lpstr>  Historical roots Republicanism liberalism  </vt:lpstr>
      <vt:lpstr>Greek roots of republican democracy</vt:lpstr>
      <vt:lpstr>How democratic was Greek democracy?</vt:lpstr>
      <vt:lpstr>Greek democracy as republicanism</vt:lpstr>
      <vt:lpstr>Disappearance and re-appearance of republican democracy  </vt:lpstr>
      <vt:lpstr>Early-modern European city-republics</vt:lpstr>
      <vt:lpstr> Rousseau: Du contrat social (1762)</vt:lpstr>
      <vt:lpstr>Rousseau: popular sovereignty  General Will</vt:lpstr>
      <vt:lpstr>General Will: democracy?  </vt:lpstr>
      <vt:lpstr>Classical liberalism (mid 17th – early 19th-century)</vt:lpstr>
      <vt:lpstr> 17th-18th century origin of classical liberalism </vt:lpstr>
      <vt:lpstr>17th-18th-century intellectual roots of liberalism</vt:lpstr>
      <vt:lpstr>    Hobbes: Leviathan (1651) </vt:lpstr>
      <vt:lpstr>Hobbes: not a liberal but paving the way for liberalism </vt:lpstr>
      <vt:lpstr>Questions Hobbes did not address </vt:lpstr>
      <vt:lpstr>John Locke</vt:lpstr>
      <vt:lpstr>Locke: Two Treatises on Government (1690)</vt:lpstr>
      <vt:lpstr>Locke: what the constitutional state  should do and not do </vt:lpstr>
      <vt:lpstr>Locke’s liberalism - republican model</vt:lpstr>
      <vt:lpstr> Charles Louis de Montesquieu   </vt:lpstr>
      <vt:lpstr> Montesquieu’s answer: De l’esprit des lois (1748)  </vt:lpstr>
      <vt:lpstr> James Madison: Alternative  for republican democracy? </vt:lpstr>
      <vt:lpstr>Madison: The Federalist Papers (1788) </vt:lpstr>
      <vt:lpstr>Madison’s lesson in populist times</vt:lpstr>
      <vt:lpstr>Classical protective liberalism setting the tone  from  late 18th into the 19th century</vt:lpstr>
      <vt:lpstr> Republicanism  Liberalism </vt:lpstr>
      <vt:lpstr> The Janusface of the French Revolution  </vt:lpstr>
      <vt:lpstr>The moderate liberal-democratic phase  (1789-1792)</vt:lpstr>
      <vt:lpstr>The radical republican phase  (1792-1795)</vt:lpstr>
      <vt:lpstr>Failure of democracy  in the French Revolution</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 AND CITIZENSHIP: HISTORICAL AND CONCEPTUAL ANALYSIS</dc:title>
  <dc:creator>Oosterhuis Harry (HISTORY)</dc:creator>
  <cp:lastModifiedBy>Oosterhuis, Harry (HISTORY)</cp:lastModifiedBy>
  <cp:revision>406</cp:revision>
  <cp:lastPrinted>2017-02-09T11:07:05Z</cp:lastPrinted>
  <dcterms:created xsi:type="dcterms:W3CDTF">2013-01-23T09:25:38Z</dcterms:created>
  <dcterms:modified xsi:type="dcterms:W3CDTF">2024-12-27T17:13:07Z</dcterms:modified>
</cp:coreProperties>
</file>