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81" r:id="rId4"/>
    <p:sldId id="279" r:id="rId5"/>
    <p:sldId id="257" r:id="rId6"/>
    <p:sldId id="258" r:id="rId7"/>
    <p:sldId id="259" r:id="rId8"/>
    <p:sldId id="280" r:id="rId9"/>
    <p:sldId id="260" r:id="rId10"/>
    <p:sldId id="261" r:id="rId11"/>
    <p:sldId id="282" r:id="rId12"/>
    <p:sldId id="283" r:id="rId13"/>
    <p:sldId id="296" r:id="rId14"/>
    <p:sldId id="297" r:id="rId15"/>
    <p:sldId id="284" r:id="rId16"/>
    <p:sldId id="275" r:id="rId17"/>
    <p:sldId id="262" r:id="rId18"/>
    <p:sldId id="276" r:id="rId19"/>
    <p:sldId id="287" r:id="rId20"/>
    <p:sldId id="288" r:id="rId21"/>
    <p:sldId id="289" r:id="rId22"/>
    <p:sldId id="290" r:id="rId23"/>
    <p:sldId id="264" r:id="rId24"/>
    <p:sldId id="298" r:id="rId25"/>
    <p:sldId id="292" r:id="rId26"/>
    <p:sldId id="293" r:id="rId27"/>
    <p:sldId id="294" r:id="rId28"/>
    <p:sldId id="271" r:id="rId29"/>
    <p:sldId id="295" r:id="rId30"/>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92"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BA4EB000-FB4E-4919-91EA-02E1F7607820}"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183613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BA4EB000-FB4E-4919-91EA-02E1F7607820}"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424510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BA4EB000-FB4E-4919-91EA-02E1F7607820}"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411468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BA4EB000-FB4E-4919-91EA-02E1F7607820}"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207329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4EB000-FB4E-4919-91EA-02E1F7607820}"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156823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BA4EB000-FB4E-4919-91EA-02E1F7607820}"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3253234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BA4EB000-FB4E-4919-91EA-02E1F7607820}" type="datetimeFigureOut">
              <a:rPr lang="nl-NL" smtClean="0"/>
              <a:t>27-12-2024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675617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BA4EB000-FB4E-4919-91EA-02E1F7607820}" type="datetimeFigureOut">
              <a:rPr lang="nl-NL" smtClean="0"/>
              <a:t>27-12-2024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952014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EB000-FB4E-4919-91EA-02E1F7607820}" type="datetimeFigureOut">
              <a:rPr lang="nl-NL" smtClean="0"/>
              <a:t>27-12-2024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405397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4EB000-FB4E-4919-91EA-02E1F7607820}"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235202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4EB000-FB4E-4919-91EA-02E1F7607820}"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5FFA45-5825-49FA-87D7-7D28D418B54A}" type="slidenum">
              <a:rPr lang="nl-NL" smtClean="0"/>
              <a:t>‹#›</a:t>
            </a:fld>
            <a:endParaRPr lang="nl-NL"/>
          </a:p>
        </p:txBody>
      </p:sp>
    </p:spTree>
    <p:extLst>
      <p:ext uri="{BB962C8B-B14F-4D97-AF65-F5344CB8AC3E}">
        <p14:creationId xmlns:p14="http://schemas.microsoft.com/office/powerpoint/2010/main" val="115125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EB000-FB4E-4919-91EA-02E1F7607820}" type="datetimeFigureOut">
              <a:rPr lang="nl-NL" smtClean="0"/>
              <a:t>27-12-2024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FFA45-5825-49FA-87D7-7D28D418B54A}" type="slidenum">
              <a:rPr lang="nl-NL" smtClean="0"/>
              <a:t>‹#›</a:t>
            </a:fld>
            <a:endParaRPr lang="nl-NL"/>
          </a:p>
        </p:txBody>
      </p:sp>
    </p:spTree>
    <p:extLst>
      <p:ext uri="{BB962C8B-B14F-4D97-AF65-F5344CB8AC3E}">
        <p14:creationId xmlns:p14="http://schemas.microsoft.com/office/powerpoint/2010/main" val="387250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g"/><Relationship Id="rId4" Type="http://schemas.openxmlformats.org/officeDocument/2006/relationships/image" Target="../media/image10.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b="1" dirty="0"/>
            </a:br>
            <a:br>
              <a:rPr lang="en-US" b="1" dirty="0"/>
            </a:br>
            <a:br>
              <a:rPr lang="en-US" b="1" dirty="0"/>
            </a:br>
            <a:r>
              <a:rPr lang="en-US" b="1" dirty="0"/>
              <a:t>MASS DEMOCRACY </a:t>
            </a:r>
            <a:br>
              <a:rPr lang="en-US" b="1" dirty="0"/>
            </a:br>
            <a:r>
              <a:rPr lang="en-US" b="1" dirty="0"/>
              <a:t>AND ITS DISCONTENTS</a:t>
            </a:r>
            <a:endParaRPr lang="nl-NL" dirty="0"/>
          </a:p>
        </p:txBody>
      </p:sp>
      <p:sp>
        <p:nvSpPr>
          <p:cNvPr id="3" name="Subtitle 2"/>
          <p:cNvSpPr>
            <a:spLocks noGrp="1"/>
          </p:cNvSpPr>
          <p:nvPr>
            <p:ph type="subTitle" idx="1"/>
          </p:nvPr>
        </p:nvSpPr>
        <p:spPr>
          <a:xfrm>
            <a:off x="1259632" y="3886199"/>
            <a:ext cx="6512768" cy="1817201"/>
          </a:xfrm>
        </p:spPr>
        <p:txBody>
          <a:bodyPr/>
          <a:lstStyle/>
          <a:p>
            <a:endParaRPr lang="nl-NL" dirty="0"/>
          </a:p>
          <a:p>
            <a:r>
              <a:rPr lang="nl-NL" dirty="0" err="1"/>
              <a:t>Lecture</a:t>
            </a:r>
            <a:r>
              <a:rPr lang="nl-NL" dirty="0"/>
              <a:t> </a:t>
            </a:r>
            <a:r>
              <a:rPr lang="nl-NL" dirty="0" err="1"/>
              <a:t>Assignment</a:t>
            </a:r>
            <a:r>
              <a:rPr lang="nl-NL" dirty="0"/>
              <a:t> 7-8</a:t>
            </a:r>
          </a:p>
          <a:p>
            <a:r>
              <a:rPr lang="nl-NL" dirty="0"/>
              <a:t>Harry Oosterhuis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44624"/>
            <a:ext cx="3600400" cy="3240360"/>
          </a:xfrm>
          <a:prstGeom prst="rect">
            <a:avLst/>
          </a:prstGeom>
        </p:spPr>
      </p:pic>
    </p:spTree>
    <p:extLst>
      <p:ext uri="{BB962C8B-B14F-4D97-AF65-F5344CB8AC3E}">
        <p14:creationId xmlns:p14="http://schemas.microsoft.com/office/powerpoint/2010/main" val="2826345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448"/>
            <a:ext cx="8229600" cy="2021086"/>
          </a:xfrm>
        </p:spPr>
        <p:txBody>
          <a:bodyPr>
            <a:noAutofit/>
          </a:bodyPr>
          <a:lstStyle/>
          <a:p>
            <a:r>
              <a:rPr lang="en-GB" sz="3200" b="1" dirty="0"/>
              <a:t>Mass democracy fuelled by ‘social question’  </a:t>
            </a:r>
            <a:endParaRPr lang="nl-NL" sz="3200" dirty="0"/>
          </a:p>
        </p:txBody>
      </p:sp>
      <p:sp>
        <p:nvSpPr>
          <p:cNvPr id="3" name="Content Placeholder 2"/>
          <p:cNvSpPr>
            <a:spLocks noGrp="1"/>
          </p:cNvSpPr>
          <p:nvPr>
            <p:ph idx="1"/>
          </p:nvPr>
        </p:nvSpPr>
        <p:spPr>
          <a:xfrm>
            <a:off x="323528" y="1196752"/>
            <a:ext cx="8363272" cy="4929411"/>
          </a:xfrm>
        </p:spPr>
        <p:txBody>
          <a:bodyPr>
            <a:noAutofit/>
          </a:bodyPr>
          <a:lstStyle/>
          <a:p>
            <a:pPr marL="0" indent="0">
              <a:buNone/>
            </a:pPr>
            <a:r>
              <a:rPr lang="en-GB" sz="2400" dirty="0"/>
              <a:t>New political agenda in industrial-capitalist society: socioeconomic inequality </a:t>
            </a:r>
            <a:r>
              <a:rPr lang="en-GB" sz="2400" dirty="0">
                <a:sym typeface="Wingdings" panose="05000000000000000000" pitchFamily="2" charset="2"/>
              </a:rPr>
              <a:t> social injustice </a:t>
            </a:r>
            <a:r>
              <a:rPr lang="en-GB" sz="2400" dirty="0"/>
              <a:t>in classical liberalism exposed: </a:t>
            </a:r>
          </a:p>
          <a:p>
            <a:pPr marL="0" indent="0">
              <a:buNone/>
            </a:pPr>
            <a:r>
              <a:rPr lang="en-GB" sz="2400" dirty="0"/>
              <a:t>formal equal opportunities for all </a:t>
            </a:r>
            <a:r>
              <a:rPr lang="en-GB" sz="2400" dirty="0">
                <a:sym typeface="Wingdings"/>
              </a:rPr>
              <a:t> s</a:t>
            </a:r>
            <a:r>
              <a:rPr lang="en-GB" sz="2400" dirty="0"/>
              <a:t>ocial reality of inequality  </a:t>
            </a:r>
            <a:endParaRPr lang="nl-NL" sz="2400" dirty="0"/>
          </a:p>
          <a:p>
            <a:pPr marL="0" indent="0">
              <a:buNone/>
            </a:pPr>
            <a:endParaRPr lang="en-GB" sz="2400" b="1" dirty="0"/>
          </a:p>
          <a:p>
            <a:pPr marL="0" indent="0">
              <a:buNone/>
            </a:pPr>
            <a:r>
              <a:rPr lang="en-GB" sz="2400" b="1" dirty="0"/>
              <a:t>		</a:t>
            </a:r>
          </a:p>
          <a:p>
            <a:pPr marL="0" indent="0">
              <a:buNone/>
            </a:pPr>
            <a:r>
              <a:rPr lang="en-GB" sz="2400" b="1" dirty="0"/>
              <a:t>		Socialists, Marxists (and also ‘social liberals’)</a:t>
            </a:r>
            <a:r>
              <a:rPr lang="en-GB" sz="2400" dirty="0"/>
              <a:t>:</a:t>
            </a:r>
            <a:endParaRPr lang="nl-NL" sz="2400" dirty="0"/>
          </a:p>
          <a:p>
            <a:pPr marL="0" indent="0">
              <a:buNone/>
            </a:pPr>
            <a:r>
              <a:rPr lang="en-GB" sz="2400" dirty="0"/>
              <a:t>Socio-economic (and educational) inequalities obstructing the liberal promise of full equality of opportunity and self-development? </a:t>
            </a:r>
            <a:r>
              <a:rPr lang="en-GB" sz="2400" dirty="0">
                <a:sym typeface="Wingdings" panose="05000000000000000000" pitchFamily="2" charset="2"/>
              </a:rPr>
              <a:t> Tackling s</a:t>
            </a:r>
            <a:r>
              <a:rPr lang="en-GB" sz="2400" dirty="0"/>
              <a:t>ocio-economic inequality necessary precondition for true, inclusive democracy </a:t>
            </a:r>
            <a:r>
              <a:rPr lang="en-GB" sz="2400" dirty="0">
                <a:sym typeface="Wingdings" panose="05000000000000000000" pitchFamily="2" charset="2"/>
              </a:rPr>
              <a:t> increasing state interference in social and economic life.</a:t>
            </a:r>
            <a:endParaRPr lang="nl-NL" sz="2400" dirty="0"/>
          </a:p>
          <a:p>
            <a:endParaRPr lang="nl-NL" sz="2400" dirty="0"/>
          </a:p>
          <a:p>
            <a:pPr marL="0" indent="0">
              <a:buNone/>
            </a:pPr>
            <a:endParaRPr lang="nl-NL" sz="1600" dirty="0"/>
          </a:p>
        </p:txBody>
      </p:sp>
      <p:sp>
        <p:nvSpPr>
          <p:cNvPr id="4" name="Down Arrow 3"/>
          <p:cNvSpPr/>
          <p:nvPr/>
        </p:nvSpPr>
        <p:spPr>
          <a:xfrm>
            <a:off x="4788024" y="2797361"/>
            <a:ext cx="351457"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46510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733054"/>
          </a:xfrm>
        </p:spPr>
        <p:txBody>
          <a:bodyPr>
            <a:normAutofit/>
          </a:bodyPr>
          <a:lstStyle/>
          <a:p>
            <a:r>
              <a:rPr lang="nl-NL" sz="3200" b="1" dirty="0"/>
              <a:t>Marx </a:t>
            </a:r>
            <a:r>
              <a:rPr lang="nl-NL" sz="3200" b="1" dirty="0" err="1"/>
              <a:t>and</a:t>
            </a:r>
            <a:r>
              <a:rPr lang="nl-NL" sz="3200" b="1" dirty="0"/>
              <a:t> Engels </a:t>
            </a:r>
            <a:r>
              <a:rPr lang="nl-NL" sz="3200" b="1" dirty="0" err="1"/>
              <a:t>and</a:t>
            </a:r>
            <a:r>
              <a:rPr lang="nl-NL" sz="3200" b="1" dirty="0"/>
              <a:t> </a:t>
            </a:r>
            <a:r>
              <a:rPr lang="nl-NL" sz="3200" b="1" dirty="0" err="1"/>
              <a:t>other</a:t>
            </a:r>
            <a:r>
              <a:rPr lang="nl-NL" sz="3200" b="1" dirty="0"/>
              <a:t> </a:t>
            </a:r>
            <a:r>
              <a:rPr lang="nl-NL" sz="3200" b="1" dirty="0" err="1"/>
              <a:t>socialists</a:t>
            </a:r>
            <a:r>
              <a:rPr lang="nl-NL" sz="3200" b="1" dirty="0"/>
              <a:t>: </a:t>
            </a:r>
            <a:r>
              <a:rPr lang="en-US" sz="3200" b="1" dirty="0"/>
              <a:t>socio-economic inequality as crucial political issue</a:t>
            </a:r>
            <a:endParaRPr lang="nl-NL" sz="3200" b="1" dirty="0"/>
          </a:p>
        </p:txBody>
      </p:sp>
      <p:sp>
        <p:nvSpPr>
          <p:cNvPr id="3" name="Content Placeholder 2"/>
          <p:cNvSpPr>
            <a:spLocks noGrp="1"/>
          </p:cNvSpPr>
          <p:nvPr>
            <p:ph idx="1"/>
          </p:nvPr>
        </p:nvSpPr>
        <p:spPr>
          <a:xfrm>
            <a:off x="457200" y="908720"/>
            <a:ext cx="8229600" cy="5217443"/>
          </a:xfrm>
        </p:spPr>
        <p:txBody>
          <a:bodyPr>
            <a:noAutofit/>
          </a:bodyPr>
          <a:lstStyle/>
          <a:p>
            <a:pPr marL="0" indent="0">
              <a:buNone/>
            </a:pPr>
            <a:endParaRPr lang="en-US" sz="2000" b="1" dirty="0"/>
          </a:p>
          <a:p>
            <a:pPr marL="0" indent="0">
              <a:buNone/>
            </a:pPr>
            <a:r>
              <a:rPr lang="en-US" sz="2000" b="1" dirty="0"/>
              <a:t>Fundamental criticism of liberal thinking about politics and democracy: </a:t>
            </a:r>
          </a:p>
          <a:p>
            <a:r>
              <a:rPr lang="en-US" sz="2000" dirty="0"/>
              <a:t>Liberal definition of socioeconomic relations as non-political is part of biased bourgeois ideology serving capitalist interests. </a:t>
            </a:r>
          </a:p>
          <a:p>
            <a:r>
              <a:rPr lang="en-US" sz="2000" dirty="0"/>
              <a:t>Liberal claim that capitalist economy is free and liberal state neutral and democratic = ideological cover-up explaining away exploitation of the working class. </a:t>
            </a:r>
            <a:r>
              <a:rPr lang="en-US" sz="2000" dirty="0">
                <a:sym typeface="Wingdings" panose="05000000000000000000" pitchFamily="2" charset="2"/>
              </a:rPr>
              <a:t> Reality: </a:t>
            </a:r>
            <a:r>
              <a:rPr lang="en-US" sz="2000" dirty="0"/>
              <a:t>liberal-democratic state instrument of power used by capitalist bourgeoisie for its economic interests and suppressing labor class. </a:t>
            </a:r>
          </a:p>
          <a:p>
            <a:r>
              <a:rPr lang="en-US" sz="2000" dirty="0"/>
              <a:t>Liberal notion of freedom and equality purely formal: capital rules and mass of population subordinated to bourgeoisie and economic forces beyond their control. </a:t>
            </a:r>
          </a:p>
          <a:p>
            <a:r>
              <a:rPr lang="en-US" sz="2000" b="1" dirty="0"/>
              <a:t>Socioeconomic inequalities obstacle for true democratic freedom and equal opportunity for all</a:t>
            </a:r>
            <a:r>
              <a:rPr lang="en-US" sz="2000" dirty="0"/>
              <a:t> </a:t>
            </a:r>
            <a:r>
              <a:rPr lang="en-US" sz="2000" dirty="0">
                <a:sym typeface="Wingdings" panose="05000000000000000000" pitchFamily="2" charset="2"/>
              </a:rPr>
              <a:t> n</a:t>
            </a:r>
            <a:r>
              <a:rPr lang="en-US" sz="2000" dirty="0"/>
              <a:t>ot only political order, but complete socioeconomic structure of society has to be transformed through socialist/communist revolution. </a:t>
            </a:r>
          </a:p>
          <a:p>
            <a:r>
              <a:rPr lang="en-US" sz="2000" dirty="0"/>
              <a:t>T</a:t>
            </a:r>
            <a:r>
              <a:rPr lang="en-US" sz="2000" dirty="0">
                <a:sym typeface="Wingdings" panose="05000000000000000000" pitchFamily="2" charset="2"/>
              </a:rPr>
              <a:t>rue d</a:t>
            </a:r>
            <a:r>
              <a:rPr lang="en-US" sz="2000" dirty="0"/>
              <a:t>emocracy = socio-economic equality in socialist/communist society. </a:t>
            </a:r>
            <a:endParaRPr lang="nl-NL" sz="2000" dirty="0"/>
          </a:p>
          <a:p>
            <a:endParaRPr lang="nl-NL" dirty="0"/>
          </a:p>
        </p:txBody>
      </p:sp>
    </p:spTree>
    <p:extLst>
      <p:ext uri="{BB962C8B-B14F-4D97-AF65-F5344CB8AC3E}">
        <p14:creationId xmlns:p14="http://schemas.microsoft.com/office/powerpoint/2010/main" val="2206432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5456"/>
            <a:ext cx="8229600" cy="2093094"/>
          </a:xfrm>
        </p:spPr>
        <p:txBody>
          <a:bodyPr>
            <a:normAutofit/>
          </a:bodyPr>
          <a:lstStyle/>
          <a:p>
            <a:r>
              <a:rPr lang="nl-NL" sz="3600" b="1" dirty="0" err="1"/>
              <a:t>Increasing</a:t>
            </a:r>
            <a:r>
              <a:rPr lang="nl-NL" sz="3600" b="1" dirty="0"/>
              <a:t> state-</a:t>
            </a:r>
            <a:r>
              <a:rPr lang="nl-NL" sz="3600" b="1" dirty="0" err="1"/>
              <a:t>intervention</a:t>
            </a:r>
            <a:endParaRPr lang="nl-NL" sz="3600" b="1" dirty="0"/>
          </a:p>
        </p:txBody>
      </p:sp>
      <p:sp>
        <p:nvSpPr>
          <p:cNvPr id="3" name="Content Placeholder 2"/>
          <p:cNvSpPr>
            <a:spLocks noGrp="1"/>
          </p:cNvSpPr>
          <p:nvPr>
            <p:ph idx="1"/>
          </p:nvPr>
        </p:nvSpPr>
        <p:spPr>
          <a:xfrm>
            <a:off x="457200" y="1052736"/>
            <a:ext cx="8229600" cy="5073427"/>
          </a:xfrm>
        </p:spPr>
        <p:txBody>
          <a:bodyPr>
            <a:noAutofit/>
          </a:bodyPr>
          <a:lstStyle/>
          <a:p>
            <a:pPr marL="0" indent="0">
              <a:buNone/>
            </a:pPr>
            <a:r>
              <a:rPr lang="en-GB" sz="2400" dirty="0"/>
              <a:t>Not only socialists, but also reform-minded social liberals and even conservatives (Bismarck): dealing with social question through </a:t>
            </a:r>
            <a:r>
              <a:rPr lang="en-GB" sz="2400" b="1" dirty="0"/>
              <a:t>expanding role of state in society and economy </a:t>
            </a:r>
            <a:r>
              <a:rPr lang="en-GB" sz="2400" dirty="0"/>
              <a:t>(and thus preventing socialist revolution). </a:t>
            </a:r>
          </a:p>
          <a:p>
            <a:r>
              <a:rPr lang="en-GB" sz="2400" dirty="0"/>
              <a:t>Acknowledgement that individual opportunities for self-determination and self-improvement depend not only on individual factors such as talents, willpower and diligence, but also on structural socioeconomic circumstances and unpredictable risks of life (sickness, accidents or unemployment).</a:t>
            </a:r>
          </a:p>
          <a:p>
            <a:r>
              <a:rPr lang="en-GB" sz="2400" dirty="0"/>
              <a:t>Acknowledgement that liberal concern for individual freedom (protective liberalism stressing individual self-determination) should be balanced by concern for collective needs: social justice and fairness (collective self-determination). </a:t>
            </a:r>
          </a:p>
        </p:txBody>
      </p:sp>
    </p:spTree>
    <p:extLst>
      <p:ext uri="{BB962C8B-B14F-4D97-AF65-F5344CB8AC3E}">
        <p14:creationId xmlns:p14="http://schemas.microsoft.com/office/powerpoint/2010/main" val="3961648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1661046"/>
          </a:xfrm>
        </p:spPr>
        <p:txBody>
          <a:bodyPr>
            <a:normAutofit fontScale="90000"/>
          </a:bodyPr>
          <a:lstStyle/>
          <a:p>
            <a:br>
              <a:rPr lang="en-GB" b="1" dirty="0"/>
            </a:br>
            <a:r>
              <a:rPr lang="en-GB" sz="4000" b="1" dirty="0"/>
              <a:t>Classical </a:t>
            </a:r>
            <a:r>
              <a:rPr lang="en-GB" sz="4000" b="1" dirty="0">
                <a:sym typeface="Wingdings" panose="05000000000000000000" pitchFamily="2" charset="2"/>
              </a:rPr>
              <a:t> </a:t>
            </a:r>
            <a:r>
              <a:rPr lang="en-GB" sz="4000" b="1" dirty="0"/>
              <a:t>social liberalism:</a:t>
            </a:r>
            <a:br>
              <a:rPr lang="en-GB" sz="4000" b="1" dirty="0"/>
            </a:br>
            <a:r>
              <a:rPr lang="en-GB" sz="4000" b="1" dirty="0"/>
              <a:t>utilitarian state</a:t>
            </a:r>
            <a:br>
              <a:rPr lang="nl-NL" sz="4000" dirty="0"/>
            </a:br>
            <a:endParaRPr lang="en-GB" sz="4000" dirty="0"/>
          </a:p>
        </p:txBody>
      </p:sp>
      <p:sp>
        <p:nvSpPr>
          <p:cNvPr id="3" name="Content Placeholder 2"/>
          <p:cNvSpPr>
            <a:spLocks noGrp="1"/>
          </p:cNvSpPr>
          <p:nvPr>
            <p:ph idx="1"/>
          </p:nvPr>
        </p:nvSpPr>
        <p:spPr>
          <a:xfrm>
            <a:off x="457200" y="1196752"/>
            <a:ext cx="8266026" cy="4958011"/>
          </a:xfrm>
        </p:spPr>
        <p:txBody>
          <a:bodyPr>
            <a:noAutofit/>
          </a:bodyPr>
          <a:lstStyle/>
          <a:p>
            <a:pPr marL="0" lvl="0" indent="0">
              <a:buNone/>
            </a:pPr>
            <a:r>
              <a:rPr lang="en-GB" sz="2000" dirty="0"/>
              <a:t>	</a:t>
            </a:r>
            <a:r>
              <a:rPr lang="en-GB" sz="2800" dirty="0"/>
              <a:t>Jeremy Bentham, James &amp; John Stuart Mill</a:t>
            </a:r>
            <a:endParaRPr lang="nl-NL" sz="2800" dirty="0"/>
          </a:p>
          <a:p>
            <a:pPr lvl="0"/>
            <a:r>
              <a:rPr lang="en-GB" sz="2400" dirty="0"/>
              <a:t>Utilitarianism: goodness defined in terms what is useful with regard to well-being and avoiding pain and misery.</a:t>
            </a:r>
          </a:p>
          <a:p>
            <a:pPr lvl="0"/>
            <a:r>
              <a:rPr lang="en-GB" sz="2400" dirty="0"/>
              <a:t>Utilitarian definition of common good: realisation of as much happiness as possible and fair distribution of total amount of happiness among individuals </a:t>
            </a:r>
            <a:r>
              <a:rPr lang="en-GB" sz="2400" dirty="0">
                <a:sym typeface="Wingdings" panose="05000000000000000000" pitchFamily="2" charset="2"/>
              </a:rPr>
              <a:t> </a:t>
            </a:r>
            <a:r>
              <a:rPr lang="en-GB" sz="2400" dirty="0"/>
              <a:t>‘The greatest happiness for the greatest number’. </a:t>
            </a:r>
          </a:p>
          <a:p>
            <a:pPr lvl="0"/>
            <a:endParaRPr lang="en-GB" sz="2400" dirty="0"/>
          </a:p>
          <a:p>
            <a:pPr lvl="0"/>
            <a:r>
              <a:rPr lang="en-GB" sz="2400" dirty="0"/>
              <a:t>State </a:t>
            </a:r>
            <a:r>
              <a:rPr lang="en-GB" sz="2400" dirty="0">
                <a:sym typeface="Wingdings" panose="05000000000000000000" pitchFamily="2" charset="2"/>
              </a:rPr>
              <a:t></a:t>
            </a:r>
            <a:r>
              <a:rPr lang="en-GB" sz="2400" dirty="0"/>
              <a:t> policies for the benefit of all through rational social design and efficient social engineering in order to improve living-conditions and opportunities of all citizens. </a:t>
            </a:r>
          </a:p>
          <a:p>
            <a:pPr lvl="0"/>
            <a:r>
              <a:rPr lang="en-GB" sz="2400" dirty="0"/>
              <a:t>Classical liberal ‘night-watchman’ state (only taking care for law and order and other basic tasks) </a:t>
            </a:r>
            <a:r>
              <a:rPr lang="en-GB" sz="2400" dirty="0">
                <a:sym typeface="Wingdings" panose="05000000000000000000" pitchFamily="2" charset="2"/>
              </a:rPr>
              <a:t> </a:t>
            </a:r>
            <a:r>
              <a:rPr lang="en-GB" sz="2400" dirty="0"/>
              <a:t>more interventionist state </a:t>
            </a:r>
            <a:r>
              <a:rPr lang="en-GB" sz="2400" dirty="0">
                <a:sym typeface="Wingdings" panose="05000000000000000000" pitchFamily="2" charset="2"/>
              </a:rPr>
              <a:t> 20</a:t>
            </a:r>
            <a:r>
              <a:rPr lang="en-GB" sz="2400" baseline="30000" dirty="0">
                <a:sym typeface="Wingdings" panose="05000000000000000000" pitchFamily="2" charset="2"/>
              </a:rPr>
              <a:t>th</a:t>
            </a:r>
            <a:r>
              <a:rPr lang="en-GB" sz="2400" dirty="0">
                <a:sym typeface="Wingdings" panose="05000000000000000000" pitchFamily="2" charset="2"/>
              </a:rPr>
              <a:t>-century welfare state.</a:t>
            </a:r>
            <a:r>
              <a:rPr lang="nl-NL" sz="2400" dirty="0"/>
              <a:t> </a:t>
            </a:r>
            <a:r>
              <a:rPr lang="en-GB" sz="2400" dirty="0"/>
              <a:t> </a:t>
            </a:r>
            <a:endParaRPr lang="nl-NL" sz="2400"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22019"/>
            <a:ext cx="1221969" cy="165883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9878" y="22019"/>
            <a:ext cx="1288555" cy="1616551"/>
          </a:xfrm>
          <a:prstGeom prst="rect">
            <a:avLst/>
          </a:prstGeom>
        </p:spPr>
      </p:pic>
      <p:sp>
        <p:nvSpPr>
          <p:cNvPr id="4" name="Curved Right Arrow 3"/>
          <p:cNvSpPr/>
          <p:nvPr/>
        </p:nvSpPr>
        <p:spPr>
          <a:xfrm>
            <a:off x="35496" y="3068960"/>
            <a:ext cx="720080" cy="223224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966331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75456"/>
            <a:ext cx="8363272" cy="2093094"/>
          </a:xfrm>
        </p:spPr>
        <p:txBody>
          <a:bodyPr/>
          <a:lstStyle/>
          <a:p>
            <a:r>
              <a:rPr lang="nl-NL" b="1" dirty="0" err="1"/>
              <a:t>Broadening</a:t>
            </a:r>
            <a:r>
              <a:rPr lang="nl-NL" b="1" dirty="0"/>
              <a:t> </a:t>
            </a:r>
            <a:r>
              <a:rPr lang="nl-NL" b="1" dirty="0" err="1"/>
              <a:t>role</a:t>
            </a:r>
            <a:r>
              <a:rPr lang="nl-NL" b="1" dirty="0"/>
              <a:t> of </a:t>
            </a:r>
            <a:r>
              <a:rPr lang="nl-NL" b="1" dirty="0" err="1"/>
              <a:t>the</a:t>
            </a:r>
            <a:r>
              <a:rPr lang="nl-NL" b="1" dirty="0"/>
              <a:t> state</a:t>
            </a:r>
            <a:endParaRPr lang="nl-NL" dirty="0"/>
          </a:p>
        </p:txBody>
      </p:sp>
      <p:sp>
        <p:nvSpPr>
          <p:cNvPr id="3" name="Content Placeholder 2"/>
          <p:cNvSpPr>
            <a:spLocks noGrp="1"/>
          </p:cNvSpPr>
          <p:nvPr>
            <p:ph idx="1"/>
          </p:nvPr>
        </p:nvSpPr>
        <p:spPr>
          <a:xfrm>
            <a:off x="395536" y="1124744"/>
            <a:ext cx="8291264" cy="5001419"/>
          </a:xfrm>
        </p:spPr>
        <p:txBody>
          <a:bodyPr>
            <a:noAutofit/>
          </a:bodyPr>
          <a:lstStyle/>
          <a:p>
            <a:pPr marL="0" indent="0">
              <a:buNone/>
            </a:pPr>
            <a:r>
              <a:rPr lang="en-GB" sz="2400" dirty="0"/>
              <a:t>Late 19</a:t>
            </a:r>
            <a:r>
              <a:rPr lang="en-GB" sz="2400" baseline="30000" dirty="0"/>
              <a:t>th</a:t>
            </a:r>
            <a:r>
              <a:rPr lang="en-GB" sz="2400" dirty="0"/>
              <a:t>-century: increasing state-intervention and social action to facilitate participation, improvement (and normalization) of individuals in socioeconomic and political life:</a:t>
            </a:r>
          </a:p>
          <a:p>
            <a:pPr>
              <a:buFont typeface="Wingdings"/>
              <a:buChar char="à"/>
            </a:pPr>
            <a:r>
              <a:rPr lang="en-GB" sz="2400" dirty="0"/>
              <a:t>providing deprived groups with some protection against uncertainties and bad luck (health insurance and social security arrangements);</a:t>
            </a:r>
          </a:p>
          <a:p>
            <a:pPr>
              <a:buFont typeface="Wingdings"/>
              <a:buChar char="à"/>
            </a:pPr>
            <a:r>
              <a:rPr lang="en-GB" sz="2400" dirty="0"/>
              <a:t>expanding equality of opportunity in order to advance equality of outcome (subsidized and compulsory education, material support for deprived groups in their efforts to improve social position and to build a self-reliant and productive existence).</a:t>
            </a:r>
          </a:p>
          <a:p>
            <a:pPr marL="0" indent="0">
              <a:buNone/>
            </a:pPr>
            <a:r>
              <a:rPr lang="en-GB" sz="2400" dirty="0"/>
              <a:t>Well-understood self-interest of middle/upper classes: making responsible citizens out of the lower orders, which adopt middle-class values and standards of normality </a:t>
            </a:r>
            <a:r>
              <a:rPr lang="en-GB" sz="2400" dirty="0">
                <a:sym typeface="Wingdings" panose="05000000000000000000" pitchFamily="2" charset="2"/>
              </a:rPr>
              <a:t> preventing socialist revolution.</a:t>
            </a:r>
            <a:r>
              <a:rPr lang="nl-NL" sz="2400" dirty="0"/>
              <a:t> </a:t>
            </a:r>
          </a:p>
          <a:p>
            <a:endParaRPr lang="nl-NL" dirty="0"/>
          </a:p>
        </p:txBody>
      </p:sp>
    </p:spTree>
    <p:extLst>
      <p:ext uri="{BB962C8B-B14F-4D97-AF65-F5344CB8AC3E}">
        <p14:creationId xmlns:p14="http://schemas.microsoft.com/office/powerpoint/2010/main" val="3429827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440"/>
            <a:ext cx="8229600" cy="1949078"/>
          </a:xfrm>
        </p:spPr>
        <p:txBody>
          <a:bodyPr>
            <a:noAutofit/>
          </a:bodyPr>
          <a:lstStyle/>
          <a:p>
            <a:r>
              <a:rPr lang="nl-NL" sz="3200" b="1" dirty="0"/>
              <a:t>Interventionist </a:t>
            </a:r>
            <a:r>
              <a:rPr lang="nl-NL" sz="3200" b="1" dirty="0" err="1"/>
              <a:t>and</a:t>
            </a:r>
            <a:r>
              <a:rPr lang="nl-NL" sz="3200" b="1" dirty="0"/>
              <a:t> welfare state:</a:t>
            </a:r>
            <a:br>
              <a:rPr lang="nl-NL" sz="3200" b="1" dirty="0"/>
            </a:br>
            <a:r>
              <a:rPr lang="en-GB" sz="3200" b="1" dirty="0"/>
              <a:t>S</a:t>
            </a:r>
            <a:r>
              <a:rPr lang="en-US" sz="3200" b="1" dirty="0" err="1"/>
              <a:t>ocial</a:t>
            </a:r>
            <a:r>
              <a:rPr lang="en-US" sz="3200" b="1" dirty="0"/>
              <a:t> justice as democratic value</a:t>
            </a:r>
            <a:endParaRPr lang="nl-NL" sz="3200" b="1" dirty="0"/>
          </a:p>
        </p:txBody>
      </p:sp>
      <p:sp>
        <p:nvSpPr>
          <p:cNvPr id="3" name="Content Placeholder 2"/>
          <p:cNvSpPr>
            <a:spLocks noGrp="1"/>
          </p:cNvSpPr>
          <p:nvPr>
            <p:ph idx="1"/>
          </p:nvPr>
        </p:nvSpPr>
        <p:spPr>
          <a:xfrm>
            <a:off x="457200" y="1268760"/>
            <a:ext cx="8229600" cy="4857403"/>
          </a:xfrm>
        </p:spPr>
        <p:txBody>
          <a:bodyPr>
            <a:noAutofit/>
          </a:bodyPr>
          <a:lstStyle/>
          <a:p>
            <a:pPr marL="0" indent="0">
              <a:buNone/>
            </a:pPr>
            <a:r>
              <a:rPr lang="en-GB" sz="2400" dirty="0"/>
              <a:t>Bringing </a:t>
            </a:r>
            <a:r>
              <a:rPr lang="en-GB" sz="2400" b="1" dirty="0"/>
              <a:t>equality of opportunity</a:t>
            </a:r>
            <a:r>
              <a:rPr lang="en-GB" sz="2400" dirty="0"/>
              <a:t> closer to </a:t>
            </a:r>
            <a:r>
              <a:rPr lang="en-GB" sz="2400" b="1" dirty="0"/>
              <a:t>equality of outcome</a:t>
            </a:r>
            <a:r>
              <a:rPr lang="en-GB" sz="2400" dirty="0"/>
              <a:t>: </a:t>
            </a:r>
            <a:endParaRPr lang="nl-NL" sz="2400" dirty="0"/>
          </a:p>
          <a:p>
            <a:r>
              <a:rPr lang="en-GB" sz="2400" dirty="0"/>
              <a:t>capitalist free market economy controlled and regulated to a certain degree by the state; </a:t>
            </a:r>
          </a:p>
          <a:p>
            <a:r>
              <a:rPr lang="en-GB" sz="2400" dirty="0"/>
              <a:t>extension of role of state and its spending (and taxation) for: health and illness, working conditions, collective social security, insurance and old-age pensions, redistribution of income and other resources by progressive taxation, public education and housing, etc. </a:t>
            </a:r>
          </a:p>
          <a:p>
            <a:endParaRPr lang="en-US" sz="2400" dirty="0"/>
          </a:p>
          <a:p>
            <a:pPr marL="0" indent="0">
              <a:buNone/>
            </a:pPr>
            <a:r>
              <a:rPr lang="en-US" sz="2400" dirty="0"/>
              <a:t>U</a:t>
            </a:r>
            <a:r>
              <a:rPr lang="en-GB" sz="2400" dirty="0" err="1"/>
              <a:t>pper</a:t>
            </a:r>
            <a:r>
              <a:rPr lang="en-GB" sz="2400" dirty="0"/>
              <a:t>/middle class allowing extension of suffrage to working class and paying more taxes in exchange for </a:t>
            </a:r>
            <a:r>
              <a:rPr lang="en-US" sz="2400" b="1" dirty="0"/>
              <a:t>pacification and social integration of working class</a:t>
            </a:r>
            <a:r>
              <a:rPr lang="en-US" sz="2400" dirty="0"/>
              <a:t> </a:t>
            </a:r>
            <a:r>
              <a:rPr lang="en-US" sz="2400" dirty="0">
                <a:sym typeface="Wingdings" panose="05000000000000000000" pitchFamily="2" charset="2"/>
              </a:rPr>
              <a:t> </a:t>
            </a:r>
            <a:r>
              <a:rPr lang="en-GB" sz="2400" dirty="0"/>
              <a:t>more stable (still basically capitalist) society without threat of socialist revolution.</a:t>
            </a:r>
            <a:endParaRPr lang="nl-NL" sz="2400" dirty="0"/>
          </a:p>
        </p:txBody>
      </p:sp>
    </p:spTree>
    <p:extLst>
      <p:ext uri="{BB962C8B-B14F-4D97-AF65-F5344CB8AC3E}">
        <p14:creationId xmlns:p14="http://schemas.microsoft.com/office/powerpoint/2010/main" val="128270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91264" cy="1589038"/>
          </a:xfrm>
        </p:spPr>
        <p:txBody>
          <a:bodyPr>
            <a:normAutofit/>
          </a:bodyPr>
          <a:lstStyle/>
          <a:p>
            <a:r>
              <a:rPr lang="en-GB" sz="3600" b="1" dirty="0"/>
              <a:t>Political consequences </a:t>
            </a:r>
            <a:br>
              <a:rPr lang="en-GB" sz="3600" b="1" dirty="0"/>
            </a:br>
            <a:r>
              <a:rPr lang="en-GB" sz="3600" b="1" dirty="0"/>
              <a:t>of interventionist welfare state</a:t>
            </a:r>
            <a:endParaRPr lang="nl-NL" sz="3600" dirty="0"/>
          </a:p>
        </p:txBody>
      </p:sp>
      <p:sp>
        <p:nvSpPr>
          <p:cNvPr id="3" name="Content Placeholder 2"/>
          <p:cNvSpPr>
            <a:spLocks noGrp="1"/>
          </p:cNvSpPr>
          <p:nvPr>
            <p:ph idx="1"/>
          </p:nvPr>
        </p:nvSpPr>
        <p:spPr>
          <a:xfrm>
            <a:off x="395536" y="1196752"/>
            <a:ext cx="8291264" cy="4929411"/>
          </a:xfrm>
        </p:spPr>
        <p:txBody>
          <a:bodyPr>
            <a:noAutofit/>
          </a:bodyPr>
          <a:lstStyle/>
          <a:p>
            <a:pPr marL="0" indent="0">
              <a:buNone/>
            </a:pPr>
            <a:r>
              <a:rPr lang="nl-NL" sz="2400" dirty="0">
                <a:sym typeface="Wingdings" panose="05000000000000000000" pitchFamily="2" charset="2"/>
              </a:rPr>
              <a:t>M</a:t>
            </a:r>
            <a:r>
              <a:rPr lang="en-GB" sz="2400" dirty="0" err="1"/>
              <a:t>odern</a:t>
            </a:r>
            <a:r>
              <a:rPr lang="en-GB" sz="2400" dirty="0"/>
              <a:t> </a:t>
            </a:r>
            <a:r>
              <a:rPr lang="en-US" sz="2400" dirty="0"/>
              <a:t>politics </a:t>
            </a:r>
            <a:r>
              <a:rPr lang="en-US" sz="2400" dirty="0">
                <a:sym typeface="Wingdings" panose="05000000000000000000" pitchFamily="2" charset="2"/>
              </a:rPr>
              <a:t> (r</a:t>
            </a:r>
            <a:r>
              <a:rPr lang="en-US" sz="2400" dirty="0"/>
              <a:t>e)organizing society through social policies:</a:t>
            </a:r>
            <a:endParaRPr lang="en-GB" sz="2400" dirty="0"/>
          </a:p>
          <a:p>
            <a:r>
              <a:rPr lang="en-GB" sz="2400" dirty="0"/>
              <a:t>Increased government spending and taxation </a:t>
            </a:r>
            <a:r>
              <a:rPr lang="en-GB" sz="2400" dirty="0">
                <a:sym typeface="Wingdings" panose="05000000000000000000" pitchFamily="2" charset="2"/>
              </a:rPr>
              <a:t> </a:t>
            </a:r>
            <a:r>
              <a:rPr lang="en-GB" sz="2400" b="1" dirty="0">
                <a:sym typeface="Wingdings" panose="05000000000000000000" pitchFamily="2" charset="2"/>
              </a:rPr>
              <a:t>c</a:t>
            </a:r>
            <a:r>
              <a:rPr lang="en-GB" sz="2400" b="1" dirty="0"/>
              <a:t>rucial importance of economy for democratic politics</a:t>
            </a:r>
            <a:r>
              <a:rPr lang="en-GB" sz="2400" dirty="0"/>
              <a:t>: s</a:t>
            </a:r>
            <a:r>
              <a:rPr lang="nl-NL" sz="2400" dirty="0" err="1"/>
              <a:t>afequarding</a:t>
            </a:r>
            <a:r>
              <a:rPr lang="nl-NL" sz="2400" dirty="0"/>
              <a:t> </a:t>
            </a:r>
            <a:r>
              <a:rPr lang="nl-NL" sz="2400" dirty="0" err="1"/>
              <a:t>economic</a:t>
            </a:r>
            <a:r>
              <a:rPr lang="nl-NL" sz="2400" dirty="0"/>
              <a:t> </a:t>
            </a:r>
            <a:r>
              <a:rPr lang="nl-NL" sz="2400" dirty="0" err="1"/>
              <a:t>growth</a:t>
            </a:r>
            <a:r>
              <a:rPr lang="nl-NL" sz="2400" dirty="0"/>
              <a:t> and </a:t>
            </a:r>
            <a:r>
              <a:rPr lang="nl-NL" sz="2400" dirty="0" err="1"/>
              <a:t>allocating</a:t>
            </a:r>
            <a:r>
              <a:rPr lang="nl-NL" sz="2400" dirty="0"/>
              <a:t> and (re)</a:t>
            </a:r>
            <a:r>
              <a:rPr lang="nl-NL" sz="2400" dirty="0" err="1"/>
              <a:t>distributing</a:t>
            </a:r>
            <a:r>
              <a:rPr lang="nl-NL" sz="2400" dirty="0"/>
              <a:t> resources </a:t>
            </a:r>
            <a:r>
              <a:rPr lang="nl-NL" sz="2400" dirty="0" err="1"/>
              <a:t>to</a:t>
            </a:r>
            <a:r>
              <a:rPr lang="nl-NL" sz="2400" dirty="0"/>
              <a:t> </a:t>
            </a:r>
            <a:r>
              <a:rPr lang="nl-NL" sz="2400" dirty="0" err="1"/>
              <a:t>citizens</a:t>
            </a:r>
            <a:r>
              <a:rPr lang="nl-NL" sz="2400" dirty="0"/>
              <a:t> </a:t>
            </a:r>
            <a:r>
              <a:rPr lang="nl-NL" sz="2400" dirty="0" err="1"/>
              <a:t>through</a:t>
            </a:r>
            <a:r>
              <a:rPr lang="nl-NL" sz="2400" dirty="0"/>
              <a:t> </a:t>
            </a:r>
            <a:r>
              <a:rPr lang="nl-NL" sz="2400" dirty="0" err="1"/>
              <a:t>socioeconomic</a:t>
            </a:r>
            <a:r>
              <a:rPr lang="nl-NL" sz="2400" dirty="0"/>
              <a:t>, </a:t>
            </a:r>
            <a:r>
              <a:rPr lang="nl-NL" sz="2400" dirty="0" err="1"/>
              <a:t>monetary</a:t>
            </a:r>
            <a:r>
              <a:rPr lang="nl-NL" sz="2400" dirty="0"/>
              <a:t> and </a:t>
            </a:r>
            <a:r>
              <a:rPr lang="nl-NL" sz="2400" dirty="0" err="1"/>
              <a:t>fiscal</a:t>
            </a:r>
            <a:r>
              <a:rPr lang="nl-NL" sz="2400" dirty="0"/>
              <a:t> </a:t>
            </a:r>
            <a:r>
              <a:rPr lang="nl-NL" sz="2400" dirty="0" err="1"/>
              <a:t>policies</a:t>
            </a:r>
            <a:r>
              <a:rPr lang="nl-NL" sz="2400" dirty="0"/>
              <a:t>. </a:t>
            </a:r>
            <a:endParaRPr lang="en-US" sz="2400" dirty="0"/>
          </a:p>
          <a:p>
            <a:r>
              <a:rPr lang="en-GB" sz="2400" dirty="0"/>
              <a:t>Reverse implication: </a:t>
            </a:r>
            <a:r>
              <a:rPr lang="en-GB" sz="2400" b="1" dirty="0"/>
              <a:t>citizens m</a:t>
            </a:r>
            <a:r>
              <a:rPr lang="en-US" sz="2400" b="1" dirty="0"/>
              <a:t>ore and more drawn into involvement with the state through more rights and entitlements</a:t>
            </a:r>
            <a:r>
              <a:rPr lang="en-US" sz="2400" dirty="0"/>
              <a:t> (voting, education, health insurance and other social security arrangements) as well as </a:t>
            </a:r>
            <a:r>
              <a:rPr lang="en-US" sz="2400" b="1" dirty="0"/>
              <a:t>duties and obligations</a:t>
            </a:r>
            <a:r>
              <a:rPr lang="en-US" sz="2400" dirty="0"/>
              <a:t> (obeying an increasing number of laws and bureaucratic regulations, paying taxes, compulsory education, military service and conforming to standards of normality and orderly lifestyle.)</a:t>
            </a:r>
            <a:endParaRPr lang="nl-NL" sz="2400" dirty="0"/>
          </a:p>
        </p:txBody>
      </p:sp>
    </p:spTree>
    <p:extLst>
      <p:ext uri="{BB962C8B-B14F-4D97-AF65-F5344CB8AC3E}">
        <p14:creationId xmlns:p14="http://schemas.microsoft.com/office/powerpoint/2010/main" val="4045470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Expanding dimension </a:t>
            </a:r>
            <a:br>
              <a:rPr lang="en-GB" b="1" dirty="0"/>
            </a:br>
            <a:r>
              <a:rPr lang="en-GB" b="1" dirty="0"/>
              <a:t>of democratic citizenship </a:t>
            </a:r>
            <a:endParaRPr lang="nl-NL" dirty="0"/>
          </a:p>
        </p:txBody>
      </p:sp>
      <p:sp>
        <p:nvSpPr>
          <p:cNvPr id="3" name="Content Placeholder 2"/>
          <p:cNvSpPr>
            <a:spLocks noGrp="1"/>
          </p:cNvSpPr>
          <p:nvPr>
            <p:ph idx="1"/>
          </p:nvPr>
        </p:nvSpPr>
        <p:spPr/>
        <p:txBody>
          <a:bodyPr>
            <a:normAutofit fontScale="85000" lnSpcReduction="10000"/>
          </a:bodyPr>
          <a:lstStyle/>
          <a:p>
            <a:pPr marL="0" indent="0">
              <a:buNone/>
            </a:pPr>
            <a:endParaRPr lang="en-GB" sz="2800" dirty="0"/>
          </a:p>
          <a:p>
            <a:pPr marL="0" indent="0">
              <a:buNone/>
            </a:pPr>
            <a:r>
              <a:rPr lang="en-GB" sz="2800" dirty="0"/>
              <a:t>18</a:t>
            </a:r>
            <a:r>
              <a:rPr lang="en-GB" sz="2800" baseline="30000" dirty="0"/>
              <a:t>th</a:t>
            </a:r>
            <a:r>
              <a:rPr lang="en-GB" sz="2800" dirty="0"/>
              <a:t> century:		1870-1920:		20</a:t>
            </a:r>
            <a:r>
              <a:rPr lang="en-GB" sz="2800" baseline="30000" dirty="0"/>
              <a:t>th</a:t>
            </a:r>
            <a:r>
              <a:rPr lang="en-GB" sz="2800" dirty="0"/>
              <a:t> century:</a:t>
            </a:r>
            <a:endParaRPr lang="nl-NL" sz="2800" dirty="0"/>
          </a:p>
          <a:p>
            <a:pPr marL="0" indent="0">
              <a:buNone/>
            </a:pPr>
            <a:r>
              <a:rPr lang="en-GB" sz="2800" dirty="0"/>
              <a:t> </a:t>
            </a:r>
            <a:endParaRPr lang="nl-NL" sz="2800" dirty="0"/>
          </a:p>
          <a:p>
            <a:pPr marL="0" indent="0">
              <a:buNone/>
            </a:pPr>
            <a:r>
              <a:rPr lang="en-GB" sz="2800" b="1" dirty="0"/>
              <a:t>Legal citizenship </a:t>
            </a:r>
            <a:r>
              <a:rPr lang="en-GB" sz="2800" b="1" dirty="0">
                <a:sym typeface="Wingdings"/>
              </a:rPr>
              <a:t></a:t>
            </a:r>
            <a:r>
              <a:rPr lang="en-GB" sz="2800" b="1" dirty="0"/>
              <a:t>  political citizenship </a:t>
            </a:r>
            <a:r>
              <a:rPr lang="en-GB" sz="2800" b="1" dirty="0">
                <a:sym typeface="Wingdings"/>
              </a:rPr>
              <a:t>   </a:t>
            </a:r>
            <a:r>
              <a:rPr lang="en-GB" sz="2800" b="1" dirty="0"/>
              <a:t>social citizenship</a:t>
            </a:r>
            <a:endParaRPr lang="nl-NL" sz="2800" b="1" dirty="0"/>
          </a:p>
          <a:p>
            <a:pPr marL="0" indent="0">
              <a:buNone/>
            </a:pPr>
            <a:endParaRPr lang="nl-NL" sz="2800" dirty="0"/>
          </a:p>
          <a:p>
            <a:pPr marL="0" indent="0">
              <a:buNone/>
            </a:pPr>
            <a:endParaRPr lang="en-GB" sz="2800" dirty="0"/>
          </a:p>
          <a:p>
            <a:pPr marL="0" indent="0">
              <a:buNone/>
            </a:pPr>
            <a:r>
              <a:rPr lang="en-GB" sz="2800" dirty="0"/>
              <a:t>civil rights 	         	political rights  	social rights </a:t>
            </a:r>
            <a:endParaRPr lang="nl-NL" sz="2800" dirty="0"/>
          </a:p>
          <a:p>
            <a:pPr marL="0" indent="0">
              <a:buNone/>
            </a:pPr>
            <a:r>
              <a:rPr lang="en-GB" sz="2800" dirty="0"/>
              <a:t>legal equality  		universal suffrage	welfare state </a:t>
            </a:r>
            <a:endParaRPr lang="nl-NL" sz="2800" dirty="0"/>
          </a:p>
          <a:p>
            <a:pPr marL="0" indent="0">
              <a:buNone/>
            </a:pPr>
            <a:r>
              <a:rPr lang="en-GB" sz="2800" dirty="0"/>
              <a:t> </a:t>
            </a:r>
            <a:endParaRPr lang="nl-NL" sz="2800" dirty="0"/>
          </a:p>
          <a:p>
            <a:pPr marL="0" indent="0">
              <a:buNone/>
            </a:pPr>
            <a:r>
              <a:rPr lang="en-GB" sz="2400" dirty="0"/>
              <a:t>See </a:t>
            </a:r>
            <a:r>
              <a:rPr lang="en-GB" sz="2400" dirty="0">
                <a:sym typeface="Wingdings" panose="05000000000000000000" pitchFamily="2" charset="2"/>
              </a:rPr>
              <a:t> </a:t>
            </a:r>
            <a:r>
              <a:rPr lang="en-US" sz="2400" dirty="0"/>
              <a:t>Oosterhuis, Harry</a:t>
            </a:r>
            <a:r>
              <a:rPr lang="nl-NL" sz="2400" dirty="0"/>
              <a:t> </a:t>
            </a:r>
            <a:r>
              <a:rPr lang="en-US" sz="2400" dirty="0"/>
              <a:t>(2009). </a:t>
            </a:r>
          </a:p>
          <a:p>
            <a:pPr marL="0" indent="0">
              <a:buNone/>
            </a:pPr>
            <a:r>
              <a:rPr lang="en-US" sz="2400" i="1" dirty="0"/>
              <a:t>	Rights and Duties in Democracy: A Brief History of Citizenship</a:t>
            </a:r>
            <a:r>
              <a:rPr lang="en-US" sz="2400" dirty="0"/>
              <a:t>. </a:t>
            </a:r>
            <a:endParaRPr lang="nl-NL" sz="2400" dirty="0"/>
          </a:p>
          <a:p>
            <a:pPr marL="0" indent="0">
              <a:buNone/>
            </a:pPr>
            <a:endParaRPr lang="nl-NL" sz="2800" dirty="0"/>
          </a:p>
          <a:p>
            <a:pPr marL="0" indent="0">
              <a:buNone/>
            </a:pPr>
            <a:endParaRPr lang="nl-NL" sz="2800" dirty="0"/>
          </a:p>
          <a:p>
            <a:pPr marL="0" indent="0">
              <a:buNone/>
            </a:pPr>
            <a:endParaRPr lang="nl-NL" dirty="0"/>
          </a:p>
        </p:txBody>
      </p:sp>
      <p:sp>
        <p:nvSpPr>
          <p:cNvPr id="4" name="Down Arrow 3"/>
          <p:cNvSpPr/>
          <p:nvPr/>
        </p:nvSpPr>
        <p:spPr>
          <a:xfrm>
            <a:off x="6781390" y="3299836"/>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4112640" y="3299836"/>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1170738" y="3299836"/>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97246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440160"/>
          </a:xfrm>
        </p:spPr>
        <p:txBody>
          <a:bodyPr>
            <a:normAutofit fontScale="90000"/>
          </a:bodyPr>
          <a:lstStyle/>
          <a:p>
            <a:pPr lvl="0"/>
            <a:br>
              <a:rPr lang="en-GB" b="1" dirty="0"/>
            </a:br>
            <a:r>
              <a:rPr lang="en-GB" sz="3100" b="1" dirty="0"/>
              <a:t>Lincoln’s definition of mass-democracy: </a:t>
            </a:r>
            <a:br>
              <a:rPr lang="en-GB" sz="3100" b="1" dirty="0"/>
            </a:br>
            <a:r>
              <a:rPr lang="en-GB" sz="3100" b="1" dirty="0"/>
              <a:t>government </a:t>
            </a:r>
            <a:r>
              <a:rPr lang="en-GB" sz="3100" b="1" i="1" dirty="0"/>
              <a:t>of, by </a:t>
            </a:r>
            <a:r>
              <a:rPr lang="en-GB" sz="3100" b="1" dirty="0"/>
              <a:t>and </a:t>
            </a:r>
            <a:r>
              <a:rPr lang="en-GB" sz="3100" b="1" i="1" dirty="0"/>
              <a:t>for</a:t>
            </a:r>
            <a:r>
              <a:rPr lang="en-GB" sz="3100" b="1" dirty="0"/>
              <a:t> the people?  </a:t>
            </a:r>
            <a:br>
              <a:rPr lang="nl-NL" sz="3100" b="1" dirty="0"/>
            </a:br>
            <a:endParaRPr lang="nl-NL" sz="3100" b="1" dirty="0"/>
          </a:p>
        </p:txBody>
      </p:sp>
      <p:sp>
        <p:nvSpPr>
          <p:cNvPr id="3" name="Content Placeholder 2"/>
          <p:cNvSpPr>
            <a:spLocks noGrp="1"/>
          </p:cNvSpPr>
          <p:nvPr>
            <p:ph idx="1"/>
          </p:nvPr>
        </p:nvSpPr>
        <p:spPr>
          <a:xfrm>
            <a:off x="457200" y="1052736"/>
            <a:ext cx="8229600" cy="5073427"/>
          </a:xfrm>
        </p:spPr>
        <p:txBody>
          <a:bodyPr>
            <a:noAutofit/>
          </a:bodyPr>
          <a:lstStyle/>
          <a:p>
            <a:pPr marL="0" indent="0">
              <a:buNone/>
            </a:pPr>
            <a:r>
              <a:rPr lang="en-GB" sz="2400" b="1" dirty="0"/>
              <a:t>Was this the reality of modern mass-democracy?</a:t>
            </a:r>
          </a:p>
          <a:p>
            <a:pPr marL="0" indent="0">
              <a:buNone/>
            </a:pPr>
            <a:r>
              <a:rPr lang="en-GB" sz="2400" dirty="0"/>
              <a:t>‘For’? </a:t>
            </a:r>
            <a:r>
              <a:rPr lang="en-GB" sz="2400" dirty="0">
                <a:sym typeface="Wingdings" panose="05000000000000000000" pitchFamily="2" charset="2"/>
              </a:rPr>
              <a:t> </a:t>
            </a:r>
            <a:r>
              <a:rPr lang="en-GB" sz="2400" dirty="0"/>
              <a:t>Possibly, hopefully. ‘Of’ and ‘by’? </a:t>
            </a:r>
            <a:r>
              <a:rPr lang="en-GB" sz="2400" dirty="0">
                <a:sym typeface="Wingdings" panose="05000000000000000000" pitchFamily="2" charset="2"/>
              </a:rPr>
              <a:t> </a:t>
            </a:r>
            <a:r>
              <a:rPr lang="en-GB" sz="2400" dirty="0"/>
              <a:t>Questionable.</a:t>
            </a:r>
          </a:p>
          <a:p>
            <a:pPr marL="0" indent="0">
              <a:buNone/>
            </a:pPr>
            <a:r>
              <a:rPr lang="en-GB" sz="2400" dirty="0"/>
              <a:t>Liberal democracy: direct influence of ‘the people’ tempered, checked and modified through institutions and arrangements (‘safety valves’ against populism):</a:t>
            </a:r>
            <a:endParaRPr lang="nl-NL" sz="2400" dirty="0"/>
          </a:p>
          <a:p>
            <a:r>
              <a:rPr lang="en-GB" sz="2400" dirty="0"/>
              <a:t>Constitutional state and rule of law (Locke). </a:t>
            </a:r>
          </a:p>
          <a:p>
            <a:r>
              <a:rPr lang="en-GB" sz="2400" i="1" dirty="0" err="1"/>
              <a:t>Trias</a:t>
            </a:r>
            <a:r>
              <a:rPr lang="en-GB" sz="2400" i="1" dirty="0"/>
              <a:t> </a:t>
            </a:r>
            <a:r>
              <a:rPr lang="en-GB" sz="2400" i="1" dirty="0" err="1"/>
              <a:t>politica</a:t>
            </a:r>
            <a:r>
              <a:rPr lang="en-GB" sz="2400" i="1" dirty="0"/>
              <a:t> </a:t>
            </a:r>
            <a:r>
              <a:rPr lang="en-GB" sz="2400" dirty="0"/>
              <a:t>and other checks and balances</a:t>
            </a:r>
            <a:r>
              <a:rPr lang="en-GB" sz="2400" b="1" dirty="0"/>
              <a:t> </a:t>
            </a:r>
            <a:r>
              <a:rPr lang="en-GB" sz="2400" dirty="0"/>
              <a:t>(Montesquieu/Tocqueville).</a:t>
            </a:r>
            <a:endParaRPr lang="nl-NL" sz="2400" dirty="0"/>
          </a:p>
          <a:p>
            <a:r>
              <a:rPr lang="en-GB" sz="2400" dirty="0"/>
              <a:t>Indirect representation (Madison).  </a:t>
            </a:r>
            <a:endParaRPr lang="nl-NL" sz="2400" dirty="0"/>
          </a:p>
          <a:p>
            <a:r>
              <a:rPr lang="en-GB" sz="2400" dirty="0"/>
              <a:t>Scientific and technological expertise (Saint-Simon and Comte).</a:t>
            </a:r>
            <a:endParaRPr lang="nl-NL" sz="2400" dirty="0"/>
          </a:p>
          <a:p>
            <a:r>
              <a:rPr lang="en-GB" sz="2400" dirty="0"/>
              <a:t>Bureaucracy and professionalism (Weber and </a:t>
            </a:r>
            <a:r>
              <a:rPr lang="en-GB" sz="2400" dirty="0" err="1"/>
              <a:t>Michels</a:t>
            </a:r>
            <a:r>
              <a:rPr lang="en-GB" sz="2400" dirty="0"/>
              <a:t>).</a:t>
            </a:r>
          </a:p>
          <a:p>
            <a:r>
              <a:rPr lang="en-GB" sz="2400" dirty="0"/>
              <a:t>Political parties and party officials/elites (Weber, </a:t>
            </a:r>
            <a:r>
              <a:rPr lang="en-GB" sz="2400" dirty="0" err="1"/>
              <a:t>Michels</a:t>
            </a:r>
            <a:r>
              <a:rPr lang="en-GB" sz="2400" dirty="0"/>
              <a:t>, Schumpeter).</a:t>
            </a:r>
          </a:p>
          <a:p>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7170" y="0"/>
            <a:ext cx="1306830" cy="1713548"/>
          </a:xfrm>
          <a:prstGeom prst="rect">
            <a:avLst/>
          </a:prstGeom>
        </p:spPr>
      </p:pic>
    </p:spTree>
    <p:extLst>
      <p:ext uri="{BB962C8B-B14F-4D97-AF65-F5344CB8AC3E}">
        <p14:creationId xmlns:p14="http://schemas.microsoft.com/office/powerpoint/2010/main" val="2596069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47464"/>
            <a:ext cx="8363272" cy="2376264"/>
          </a:xfrm>
        </p:spPr>
        <p:txBody>
          <a:bodyPr>
            <a:normAutofit/>
          </a:bodyPr>
          <a:lstStyle/>
          <a:p>
            <a:r>
              <a:rPr lang="en-GB" sz="2800" b="1" dirty="0"/>
              <a:t>Constitutional state, rule of law  </a:t>
            </a:r>
            <a:br>
              <a:rPr lang="en-GB" sz="2800" b="1" dirty="0"/>
            </a:br>
            <a:r>
              <a:rPr lang="en-GB" sz="2800" b="1" i="1" dirty="0" err="1"/>
              <a:t>Trias</a:t>
            </a:r>
            <a:r>
              <a:rPr lang="en-GB" sz="2800" b="1" i="1" dirty="0"/>
              <a:t> </a:t>
            </a:r>
            <a:r>
              <a:rPr lang="en-GB" sz="2800" b="1" i="1" dirty="0" err="1"/>
              <a:t>politica</a:t>
            </a:r>
            <a:r>
              <a:rPr lang="en-GB" sz="2800" b="1" i="1" dirty="0"/>
              <a:t> </a:t>
            </a:r>
            <a:r>
              <a:rPr lang="en-GB" sz="2800" b="1" dirty="0"/>
              <a:t>and other checks and balances</a:t>
            </a:r>
            <a:endParaRPr lang="nl-NL" sz="2800" b="1" dirty="0"/>
          </a:p>
        </p:txBody>
      </p:sp>
      <p:sp>
        <p:nvSpPr>
          <p:cNvPr id="3" name="Content Placeholder 2"/>
          <p:cNvSpPr>
            <a:spLocks noGrp="1"/>
          </p:cNvSpPr>
          <p:nvPr>
            <p:ph idx="1"/>
          </p:nvPr>
        </p:nvSpPr>
        <p:spPr>
          <a:xfrm>
            <a:off x="0" y="1124744"/>
            <a:ext cx="8964488" cy="5001419"/>
          </a:xfrm>
        </p:spPr>
        <p:txBody>
          <a:bodyPr>
            <a:noAutofit/>
          </a:bodyPr>
          <a:lstStyle/>
          <a:p>
            <a:r>
              <a:rPr lang="en-GB" sz="2400" dirty="0"/>
              <a:t>Constitution, rule of law: not only restricting governmental power but also that of (majority of) voters </a:t>
            </a:r>
            <a:r>
              <a:rPr lang="en-GB" sz="2400" dirty="0">
                <a:sym typeface="Wingdings" panose="05000000000000000000" pitchFamily="2" charset="2"/>
              </a:rPr>
              <a:t> </a:t>
            </a:r>
            <a:r>
              <a:rPr lang="en-GB" sz="2400" dirty="0"/>
              <a:t>constitutional rights and liberties having priority over ‘the will of the people’; rights of minorities cannot be overruled by the majority. </a:t>
            </a:r>
          </a:p>
          <a:p>
            <a:r>
              <a:rPr lang="en-GB" sz="2400" dirty="0"/>
              <a:t>Power of voters, represented in parliament, counterbalanced by executive power and by law-courts. (Extra inbuilt safety-valve: subdivision of parliament in two houses: upper house/senate composed of notables (often not elected in a direct way) and lower house elected directly by the people. </a:t>
            </a:r>
            <a:endParaRPr lang="nl-NL" sz="2400" dirty="0"/>
          </a:p>
          <a:p>
            <a:r>
              <a:rPr lang="en-GB" sz="2400" dirty="0"/>
              <a:t>Other checks and balances: </a:t>
            </a:r>
            <a:r>
              <a:rPr lang="en-GB" sz="2400" dirty="0">
                <a:sym typeface="Wingdings" panose="05000000000000000000" pitchFamily="2" charset="2"/>
              </a:rPr>
              <a:t>in order to prevent </a:t>
            </a:r>
            <a:r>
              <a:rPr lang="en-GB" sz="2400" dirty="0"/>
              <a:t>democracy degenerating in demagogy and  ‘democratic despotism’, not only </a:t>
            </a:r>
            <a:r>
              <a:rPr lang="en-GB" sz="2400" i="1" dirty="0" err="1"/>
              <a:t>trias</a:t>
            </a:r>
            <a:r>
              <a:rPr lang="en-GB" sz="2400" i="1" dirty="0"/>
              <a:t> </a:t>
            </a:r>
            <a:r>
              <a:rPr lang="en-GB" sz="2400" i="1" dirty="0" err="1"/>
              <a:t>politica</a:t>
            </a:r>
            <a:r>
              <a:rPr lang="en-GB" sz="2400" dirty="0"/>
              <a:t> is important, but also federalism, strong local government and robust civil society, including free and reliable media.</a:t>
            </a:r>
            <a:endParaRPr lang="nl-NL" sz="2400" dirty="0"/>
          </a:p>
        </p:txBody>
      </p:sp>
    </p:spTree>
    <p:extLst>
      <p:ext uri="{BB962C8B-B14F-4D97-AF65-F5344CB8AC3E}">
        <p14:creationId xmlns:p14="http://schemas.microsoft.com/office/powerpoint/2010/main" val="18613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31440"/>
            <a:ext cx="8291264" cy="1584176"/>
          </a:xfrm>
        </p:spPr>
        <p:txBody>
          <a:bodyPr>
            <a:noAutofit/>
          </a:bodyPr>
          <a:lstStyle/>
          <a:p>
            <a:r>
              <a:rPr lang="nl-NL" sz="3600" b="1" dirty="0" err="1"/>
              <a:t>Classical</a:t>
            </a:r>
            <a:r>
              <a:rPr lang="nl-NL" sz="3600" b="1" dirty="0"/>
              <a:t> </a:t>
            </a:r>
            <a:r>
              <a:rPr lang="nl-NL" sz="3600" b="1" dirty="0" err="1"/>
              <a:t>liberalism</a:t>
            </a:r>
            <a:r>
              <a:rPr lang="nl-NL" sz="3600" b="1" dirty="0"/>
              <a:t>: </a:t>
            </a:r>
            <a:r>
              <a:rPr lang="nl-NL" sz="3600" b="1" dirty="0" err="1"/>
              <a:t>not</a:t>
            </a:r>
            <a:r>
              <a:rPr lang="nl-NL" sz="3600" b="1" dirty="0"/>
              <a:t> </a:t>
            </a:r>
            <a:r>
              <a:rPr lang="nl-NL" sz="3600" b="1" dirty="0" err="1"/>
              <a:t>fully</a:t>
            </a:r>
            <a:r>
              <a:rPr lang="nl-NL" sz="3600" b="1" dirty="0"/>
              <a:t> </a:t>
            </a:r>
            <a:r>
              <a:rPr lang="nl-NL" sz="3600" b="1" dirty="0" err="1"/>
              <a:t>democratic</a:t>
            </a:r>
            <a:r>
              <a:rPr lang="nl-NL" sz="3600" b="1" dirty="0"/>
              <a:t> </a:t>
            </a:r>
          </a:p>
        </p:txBody>
      </p:sp>
      <p:sp>
        <p:nvSpPr>
          <p:cNvPr id="3" name="Content Placeholder 2"/>
          <p:cNvSpPr>
            <a:spLocks noGrp="1"/>
          </p:cNvSpPr>
          <p:nvPr>
            <p:ph idx="1"/>
          </p:nvPr>
        </p:nvSpPr>
        <p:spPr>
          <a:xfrm>
            <a:off x="179512" y="1124744"/>
            <a:ext cx="8507288" cy="5733256"/>
          </a:xfrm>
        </p:spPr>
        <p:txBody>
          <a:bodyPr>
            <a:noAutofit/>
          </a:bodyPr>
          <a:lstStyle/>
          <a:p>
            <a:pPr marL="0" indent="0">
              <a:buNone/>
            </a:pPr>
            <a:r>
              <a:rPr lang="nl-NL" sz="2400" dirty="0" err="1"/>
              <a:t>Until</a:t>
            </a:r>
            <a:r>
              <a:rPr lang="nl-NL" sz="2400" dirty="0"/>
              <a:t> late 19th/</a:t>
            </a:r>
            <a:r>
              <a:rPr lang="nl-NL" sz="2400" dirty="0" err="1"/>
              <a:t>early</a:t>
            </a:r>
            <a:r>
              <a:rPr lang="nl-NL" sz="2400" dirty="0"/>
              <a:t> 20th </a:t>
            </a:r>
            <a:r>
              <a:rPr lang="nl-NL" sz="2400" dirty="0" err="1"/>
              <a:t>century</a:t>
            </a:r>
            <a:r>
              <a:rPr lang="nl-NL" sz="2400" dirty="0"/>
              <a:t> </a:t>
            </a:r>
            <a:r>
              <a:rPr lang="nl-NL" sz="2400" b="1" dirty="0" err="1"/>
              <a:t>excusive</a:t>
            </a:r>
            <a:r>
              <a:rPr lang="nl-NL" sz="2400" b="1" dirty="0"/>
              <a:t> </a:t>
            </a:r>
            <a:r>
              <a:rPr lang="nl-NL" sz="2400" b="1" dirty="0" err="1"/>
              <a:t>political</a:t>
            </a:r>
            <a:r>
              <a:rPr lang="nl-NL" sz="2400" b="1" dirty="0"/>
              <a:t> </a:t>
            </a:r>
            <a:r>
              <a:rPr lang="nl-NL" sz="2400" b="1" dirty="0" err="1"/>
              <a:t>citizenship</a:t>
            </a:r>
            <a:r>
              <a:rPr lang="nl-NL" sz="2400" dirty="0"/>
              <a:t>:</a:t>
            </a:r>
          </a:p>
          <a:p>
            <a:r>
              <a:rPr lang="en-GB" sz="2400" dirty="0"/>
              <a:t>Voting-rights and right to be elected restricted to male adults: autonomous, responsible and ‘reasonable’ individuals meeting requirements of taxable property and income. </a:t>
            </a:r>
          </a:p>
          <a:p>
            <a:r>
              <a:rPr lang="en-GB" sz="2400" dirty="0"/>
              <a:t>Women, lower class males, the poor and colonised peoples (black Americans) excluded from voting: not considered as well-informed, reasonable and responsible. </a:t>
            </a:r>
          </a:p>
          <a:p>
            <a:pPr marL="0" indent="0">
              <a:buNone/>
            </a:pPr>
            <a:endParaRPr lang="en-GB" sz="2400" dirty="0"/>
          </a:p>
          <a:p>
            <a:pPr marL="0" indent="0">
              <a:buNone/>
            </a:pPr>
            <a:r>
              <a:rPr lang="en-GB" sz="2400" b="1" dirty="0"/>
              <a:t>Fear among the liberal elite of upper/middle class gentlemen:</a:t>
            </a:r>
          </a:p>
          <a:p>
            <a:r>
              <a:rPr lang="en-GB" sz="2400" dirty="0"/>
              <a:t>‘uncivilized’ and unruly masses undermining social order and their property.</a:t>
            </a:r>
            <a:endParaRPr lang="nl-NL" sz="2400" dirty="0"/>
          </a:p>
        </p:txBody>
      </p:sp>
    </p:spTree>
    <p:extLst>
      <p:ext uri="{BB962C8B-B14F-4D97-AF65-F5344CB8AC3E}">
        <p14:creationId xmlns:p14="http://schemas.microsoft.com/office/powerpoint/2010/main" val="2122993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448"/>
            <a:ext cx="8229600" cy="2021086"/>
          </a:xfrm>
        </p:spPr>
        <p:txBody>
          <a:bodyPr>
            <a:normAutofit/>
          </a:bodyPr>
          <a:lstStyle/>
          <a:p>
            <a:r>
              <a:rPr lang="en-GB" sz="4000" b="1" dirty="0"/>
              <a:t>System of representation</a:t>
            </a:r>
            <a:endParaRPr lang="nl-NL" sz="4000" b="1" dirty="0"/>
          </a:p>
        </p:txBody>
      </p:sp>
      <p:sp>
        <p:nvSpPr>
          <p:cNvPr id="3" name="Content Placeholder 2"/>
          <p:cNvSpPr>
            <a:spLocks noGrp="1"/>
          </p:cNvSpPr>
          <p:nvPr>
            <p:ph idx="1"/>
          </p:nvPr>
        </p:nvSpPr>
        <p:spPr>
          <a:xfrm>
            <a:off x="539552" y="1196752"/>
            <a:ext cx="8147248" cy="4929411"/>
          </a:xfrm>
        </p:spPr>
        <p:txBody>
          <a:bodyPr>
            <a:noAutofit/>
          </a:bodyPr>
          <a:lstStyle/>
          <a:p>
            <a:r>
              <a:rPr lang="en-GB" sz="2400" dirty="0"/>
              <a:t>Modern large-scale democracy </a:t>
            </a:r>
            <a:r>
              <a:rPr lang="en-GB" sz="2400" dirty="0">
                <a:sym typeface="Wingdings" panose="05000000000000000000" pitchFamily="2" charset="2"/>
              </a:rPr>
              <a:t> m</a:t>
            </a:r>
            <a:r>
              <a:rPr lang="en-GB" sz="2400" dirty="0"/>
              <a:t>illions of citizens with different interests, opinions and passions not immediately present in political deliberation and decision-making, but indirect: represented by limited number of elected delegates discussing and deciding on a more general, abstract, reasonable, informed (and peaceful) level.</a:t>
            </a:r>
          </a:p>
          <a:p>
            <a:r>
              <a:rPr lang="en-GB" sz="2400" dirty="0"/>
              <a:t>Voting citizens delegating their decision power to elected representatives </a:t>
            </a:r>
            <a:r>
              <a:rPr lang="en-GB" sz="2400" dirty="0">
                <a:sym typeface="Wingdings" panose="05000000000000000000" pitchFamily="2" charset="2"/>
              </a:rPr>
              <a:t> </a:t>
            </a:r>
            <a:r>
              <a:rPr lang="en-GB" sz="2400" dirty="0"/>
              <a:t>filtering, refining, aggregating, balancing and moderating wide variety of values and views among the people, setting priorities and reaching compromises. </a:t>
            </a:r>
          </a:p>
          <a:p>
            <a:pPr marL="0" indent="0">
              <a:buNone/>
            </a:pPr>
            <a:endParaRPr lang="en-GB" sz="2400" dirty="0"/>
          </a:p>
          <a:p>
            <a:pPr marL="0" indent="0">
              <a:buNone/>
            </a:pPr>
            <a:r>
              <a:rPr lang="en-GB" sz="2400" dirty="0"/>
              <a:t>Representative democracy: not the direct voice of ‘the’ people, but the indirect way </a:t>
            </a:r>
            <a:r>
              <a:rPr lang="nl-NL" sz="2400" dirty="0" err="1"/>
              <a:t>to</a:t>
            </a:r>
            <a:r>
              <a:rPr lang="nl-NL" sz="2400" dirty="0"/>
              <a:t> deal </a:t>
            </a:r>
            <a:r>
              <a:rPr lang="nl-NL" sz="2400" dirty="0" err="1"/>
              <a:t>with</a:t>
            </a:r>
            <a:r>
              <a:rPr lang="nl-NL" sz="2400" dirty="0"/>
              <a:t> immense </a:t>
            </a:r>
            <a:r>
              <a:rPr lang="nl-NL" sz="2400" dirty="0" err="1"/>
              <a:t>variety</a:t>
            </a:r>
            <a:r>
              <a:rPr lang="nl-NL" sz="2400" dirty="0"/>
              <a:t> of </a:t>
            </a:r>
            <a:r>
              <a:rPr lang="nl-NL" sz="2400" dirty="0" err="1"/>
              <a:t>voices</a:t>
            </a:r>
            <a:r>
              <a:rPr lang="nl-NL" sz="2400" dirty="0"/>
              <a:t> and viewpoints.</a:t>
            </a:r>
          </a:p>
        </p:txBody>
      </p:sp>
      <p:sp>
        <p:nvSpPr>
          <p:cNvPr id="4" name="Down Arrow 3"/>
          <p:cNvSpPr/>
          <p:nvPr/>
        </p:nvSpPr>
        <p:spPr>
          <a:xfrm>
            <a:off x="179512" y="1417638"/>
            <a:ext cx="277688" cy="43156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7717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03448"/>
            <a:ext cx="8291264" cy="2021086"/>
          </a:xfrm>
        </p:spPr>
        <p:txBody>
          <a:bodyPr>
            <a:normAutofit fontScale="90000"/>
          </a:bodyPr>
          <a:lstStyle/>
          <a:p>
            <a:br>
              <a:rPr lang="en-GB" b="1" dirty="0"/>
            </a:br>
            <a:r>
              <a:rPr lang="en-GB" b="1" dirty="0"/>
              <a:t>Scientific and technological expertise</a:t>
            </a:r>
            <a:endParaRPr lang="nl-NL" b="1" dirty="0"/>
          </a:p>
        </p:txBody>
      </p:sp>
      <p:sp>
        <p:nvSpPr>
          <p:cNvPr id="3" name="Content Placeholder 2"/>
          <p:cNvSpPr>
            <a:spLocks noGrp="1"/>
          </p:cNvSpPr>
          <p:nvPr>
            <p:ph idx="1"/>
          </p:nvPr>
        </p:nvSpPr>
        <p:spPr>
          <a:xfrm>
            <a:off x="395536" y="1124744"/>
            <a:ext cx="8291264" cy="5001419"/>
          </a:xfrm>
        </p:spPr>
        <p:txBody>
          <a:bodyPr>
            <a:normAutofit lnSpcReduction="10000"/>
          </a:bodyPr>
          <a:lstStyle/>
          <a:p>
            <a:pPr marL="0" indent="0">
              <a:buNone/>
            </a:pPr>
            <a:endParaRPr lang="en-GB" dirty="0"/>
          </a:p>
          <a:p>
            <a:pPr marL="0" indent="0">
              <a:buNone/>
            </a:pPr>
            <a:endParaRPr lang="en-GB" dirty="0"/>
          </a:p>
          <a:p>
            <a:pPr marL="0" indent="0">
              <a:buNone/>
            </a:pPr>
            <a:r>
              <a:rPr lang="en-GB" dirty="0"/>
              <a:t>			mass democracy </a:t>
            </a:r>
          </a:p>
          <a:p>
            <a:pPr marL="0" indent="0">
              <a:buNone/>
            </a:pPr>
            <a:endParaRPr lang="en-GB" dirty="0"/>
          </a:p>
          <a:p>
            <a:pPr marL="0" indent="0">
              <a:buNone/>
            </a:pPr>
            <a:r>
              <a:rPr lang="en-GB" dirty="0"/>
              <a:t>Prominent role of scientific and technological experts in governance of society: leadership selected on  basis of expertise, professionalism and management-skills and not so much on  popularity among masses and ability to attract a large number of voters. </a:t>
            </a:r>
          </a:p>
          <a:p>
            <a:pPr marL="0" indent="0">
              <a:buNone/>
            </a:pPr>
            <a:endParaRPr lang="en-GB" dirty="0"/>
          </a:p>
        </p:txBody>
      </p:sp>
      <p:sp>
        <p:nvSpPr>
          <p:cNvPr id="4" name="Arrow: Up-Down 3">
            <a:extLst>
              <a:ext uri="{FF2B5EF4-FFF2-40B4-BE49-F238E27FC236}">
                <a16:creationId xmlns:a16="http://schemas.microsoft.com/office/drawing/2014/main" id="{9C25FBC9-8DA2-372A-3A06-13DBA896DDD2}"/>
              </a:ext>
            </a:extLst>
          </p:cNvPr>
          <p:cNvSpPr/>
          <p:nvPr/>
        </p:nvSpPr>
        <p:spPr>
          <a:xfrm>
            <a:off x="4211960" y="1089575"/>
            <a:ext cx="484632" cy="827257"/>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28523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b="1" dirty="0" err="1"/>
              <a:t>Elitist</a:t>
            </a:r>
            <a:r>
              <a:rPr lang="nl-NL" sz="3600" b="1" dirty="0"/>
              <a:t> </a:t>
            </a:r>
            <a:r>
              <a:rPr lang="nl-NL" sz="3600" b="1" dirty="0" err="1"/>
              <a:t>dimension</a:t>
            </a:r>
            <a:r>
              <a:rPr lang="nl-NL" sz="3600" b="1" dirty="0"/>
              <a:t> </a:t>
            </a:r>
            <a:br>
              <a:rPr lang="nl-NL" sz="3600" b="1" dirty="0"/>
            </a:br>
            <a:r>
              <a:rPr lang="nl-NL" sz="3600" b="1" dirty="0"/>
              <a:t>of modern </a:t>
            </a:r>
            <a:r>
              <a:rPr lang="nl-NL" sz="3600" b="1" dirty="0" err="1"/>
              <a:t>mass</a:t>
            </a:r>
            <a:r>
              <a:rPr lang="nl-NL" sz="3600" b="1" dirty="0"/>
              <a:t> </a:t>
            </a:r>
            <a:r>
              <a:rPr lang="nl-NL" sz="3600" b="1" dirty="0" err="1"/>
              <a:t>democracy</a:t>
            </a:r>
            <a:endParaRPr lang="nl-NL" sz="3600" b="1" dirty="0"/>
          </a:p>
        </p:txBody>
      </p:sp>
      <p:sp>
        <p:nvSpPr>
          <p:cNvPr id="3" name="Content Placeholder 2"/>
          <p:cNvSpPr>
            <a:spLocks noGrp="1"/>
          </p:cNvSpPr>
          <p:nvPr>
            <p:ph idx="1"/>
          </p:nvPr>
        </p:nvSpPr>
        <p:spPr>
          <a:xfrm>
            <a:off x="457200" y="1556792"/>
            <a:ext cx="8229600" cy="4569371"/>
          </a:xfrm>
        </p:spPr>
        <p:txBody>
          <a:bodyPr>
            <a:noAutofit/>
          </a:bodyPr>
          <a:lstStyle/>
          <a:p>
            <a:pPr marL="0" indent="0">
              <a:buNone/>
            </a:pPr>
            <a:r>
              <a:rPr lang="en-GB" dirty="0"/>
              <a:t>Role of professionalism and expertise elaborated by sociologists </a:t>
            </a:r>
            <a:r>
              <a:rPr lang="en-GB" b="1" dirty="0"/>
              <a:t>Max Weber</a:t>
            </a:r>
            <a:r>
              <a:rPr lang="en-GB" dirty="0"/>
              <a:t> and </a:t>
            </a:r>
            <a:r>
              <a:rPr lang="en-GB" b="1" dirty="0"/>
              <a:t>Robert Michels</a:t>
            </a:r>
            <a:r>
              <a:rPr lang="en-GB" dirty="0"/>
              <a:t> and economist </a:t>
            </a:r>
            <a:r>
              <a:rPr lang="en-GB" b="1" dirty="0"/>
              <a:t>Joseph Schumpeter</a:t>
            </a:r>
            <a:r>
              <a:rPr lang="en-GB" dirty="0"/>
              <a:t>: </a:t>
            </a:r>
          </a:p>
          <a:p>
            <a:pPr marL="0" indent="0">
              <a:buNone/>
            </a:pPr>
            <a:endParaRPr lang="en-GB" dirty="0"/>
          </a:p>
          <a:p>
            <a:pPr>
              <a:buFont typeface="Wingdings"/>
              <a:buChar char="à"/>
            </a:pPr>
            <a:r>
              <a:rPr lang="en-GB" dirty="0"/>
              <a:t>Modern mass-democracy does not, cannot and should not imply that popular masses  directly and actively participate in politics. </a:t>
            </a:r>
          </a:p>
          <a:p>
            <a:pPr>
              <a:buFont typeface="Wingdings"/>
              <a:buChar char="à"/>
            </a:pPr>
            <a:r>
              <a:rPr lang="en-GB" dirty="0">
                <a:sym typeface="Wingdings" panose="05000000000000000000" pitchFamily="2" charset="2"/>
              </a:rPr>
              <a:t>New form of e</a:t>
            </a:r>
            <a:r>
              <a:rPr lang="en-GB" dirty="0"/>
              <a:t>litism as inevitable in mass-democracy.    </a:t>
            </a:r>
            <a:endParaRPr lang="nl-NL" dirty="0"/>
          </a:p>
          <a:p>
            <a:endParaRPr lang="nl-NL" dirty="0"/>
          </a:p>
        </p:txBody>
      </p:sp>
    </p:spTree>
    <p:extLst>
      <p:ext uri="{BB962C8B-B14F-4D97-AF65-F5344CB8AC3E}">
        <p14:creationId xmlns:p14="http://schemas.microsoft.com/office/powerpoint/2010/main" val="19155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Autofit/>
          </a:bodyPr>
          <a:lstStyle/>
          <a:p>
            <a:pPr marL="0" indent="0"/>
            <a:r>
              <a:rPr lang="en-GB" sz="3600" b="1" dirty="0"/>
              <a:t>Weber: bureaucracy and professionalism </a:t>
            </a:r>
            <a:br>
              <a:rPr lang="en-GB" sz="3600" b="1" dirty="0"/>
            </a:br>
            <a:r>
              <a:rPr lang="en-GB" sz="3600" b="1" dirty="0"/>
              <a:t>in mass democracy</a:t>
            </a:r>
          </a:p>
        </p:txBody>
      </p:sp>
      <p:sp>
        <p:nvSpPr>
          <p:cNvPr id="3" name="Content Placeholder 2"/>
          <p:cNvSpPr>
            <a:spLocks noGrp="1"/>
          </p:cNvSpPr>
          <p:nvPr>
            <p:ph idx="1"/>
          </p:nvPr>
        </p:nvSpPr>
        <p:spPr>
          <a:xfrm>
            <a:off x="467544" y="404664"/>
            <a:ext cx="8219256" cy="5721499"/>
          </a:xfrm>
        </p:spPr>
        <p:txBody>
          <a:bodyPr>
            <a:noAutofit/>
          </a:bodyPr>
          <a:lstStyle/>
          <a:p>
            <a:pPr marL="0" indent="0">
              <a:buNone/>
            </a:pPr>
            <a:r>
              <a:rPr lang="en-GB" b="1" dirty="0"/>
              <a:t> </a:t>
            </a:r>
          </a:p>
          <a:p>
            <a:pPr>
              <a:buFontTx/>
              <a:buChar char="-"/>
            </a:pPr>
            <a:endParaRPr lang="en-GB" sz="2800" dirty="0"/>
          </a:p>
          <a:p>
            <a:pPr>
              <a:buFontTx/>
              <a:buChar char="-"/>
            </a:pPr>
            <a:r>
              <a:rPr lang="en-GB" sz="2800" dirty="0"/>
              <a:t>Bureaucratisation and professionalization typical for scientific and technocratic approach to more and more spheres of human activity </a:t>
            </a:r>
            <a:r>
              <a:rPr lang="en-GB" sz="2800" dirty="0">
                <a:sym typeface="Wingdings" panose="05000000000000000000" pitchFamily="2" charset="2"/>
              </a:rPr>
              <a:t> </a:t>
            </a:r>
            <a:r>
              <a:rPr lang="en-GB" sz="2800" dirty="0"/>
              <a:t>growing role of scientific and technical experts and professionals in rational organisation of modern society. </a:t>
            </a:r>
          </a:p>
          <a:p>
            <a:pPr>
              <a:buFontTx/>
              <a:buChar char="-"/>
            </a:pPr>
            <a:r>
              <a:rPr lang="en-GB" sz="2800" dirty="0"/>
              <a:t>Bureaucracy as the most efficient, objective, impartial and equitable way to manage the complexity of large-scale institutions and organisations.</a:t>
            </a:r>
          </a:p>
          <a:p>
            <a:pPr marL="0" indent="0">
              <a:buNone/>
            </a:pPr>
            <a:endParaRPr lang="en-GB" sz="1800" dirty="0"/>
          </a:p>
          <a:p>
            <a:pPr marL="0" indent="0">
              <a:buNone/>
            </a:pPr>
            <a:endParaRPr lang="nl-NL"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8261" y="4581128"/>
            <a:ext cx="2265739" cy="2265739"/>
          </a:xfrm>
          <a:prstGeom prst="rect">
            <a:avLst/>
          </a:prstGeom>
        </p:spPr>
      </p:pic>
    </p:spTree>
    <p:extLst>
      <p:ext uri="{BB962C8B-B14F-4D97-AF65-F5344CB8AC3E}">
        <p14:creationId xmlns:p14="http://schemas.microsoft.com/office/powerpoint/2010/main" val="1023148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29600" cy="1143000"/>
          </a:xfrm>
        </p:spPr>
        <p:txBody>
          <a:bodyPr>
            <a:noAutofit/>
          </a:bodyPr>
          <a:lstStyle/>
          <a:p>
            <a:r>
              <a:rPr lang="en-GB" sz="3600" b="1" dirty="0"/>
              <a:t>Weber: bureaucracy as </a:t>
            </a:r>
            <a:br>
              <a:rPr lang="en-GB" sz="3600" b="1" dirty="0"/>
            </a:br>
            <a:r>
              <a:rPr lang="en-GB" sz="3600" b="1" dirty="0"/>
              <a:t>typical rational and modern institution</a:t>
            </a:r>
            <a:br>
              <a:rPr lang="en-GB" sz="2800" b="1" dirty="0"/>
            </a:br>
            <a:r>
              <a:rPr lang="en-GB" sz="2800" dirty="0"/>
              <a:t>(</a:t>
            </a:r>
            <a:r>
              <a:rPr lang="en-US" sz="2800" dirty="0"/>
              <a:t>general aversion to bureaucracy not entirely justified):</a:t>
            </a:r>
            <a:endParaRPr lang="nl-NL" sz="2800" dirty="0"/>
          </a:p>
        </p:txBody>
      </p:sp>
      <p:sp>
        <p:nvSpPr>
          <p:cNvPr id="3" name="Content Placeholder 2"/>
          <p:cNvSpPr>
            <a:spLocks noGrp="1"/>
          </p:cNvSpPr>
          <p:nvPr>
            <p:ph idx="1"/>
          </p:nvPr>
        </p:nvSpPr>
        <p:spPr>
          <a:xfrm>
            <a:off x="457200" y="1844824"/>
            <a:ext cx="8229600" cy="4281339"/>
          </a:xfrm>
        </p:spPr>
        <p:txBody>
          <a:bodyPr>
            <a:noAutofit/>
          </a:bodyPr>
          <a:lstStyle/>
          <a:p>
            <a:pPr>
              <a:buFontTx/>
              <a:buChar char="-"/>
            </a:pPr>
            <a:r>
              <a:rPr lang="en-US" dirty="0"/>
              <a:t>clear-cut functional and hierarchical division of tasks and responsibilities;</a:t>
            </a:r>
          </a:p>
          <a:p>
            <a:pPr>
              <a:buFontTx/>
              <a:buChar char="-"/>
            </a:pPr>
            <a:r>
              <a:rPr lang="en-US" dirty="0"/>
              <a:t>fixed, objective and rational rules and procedures (</a:t>
            </a:r>
            <a:r>
              <a:rPr lang="en-US" dirty="0">
                <a:sym typeface="Wingdings" panose="05000000000000000000" pitchFamily="2" charset="2"/>
              </a:rPr>
              <a:t> arbitrariness, favoritism, patronage)</a:t>
            </a:r>
            <a:r>
              <a:rPr lang="en-US" dirty="0"/>
              <a:t>;</a:t>
            </a:r>
          </a:p>
          <a:p>
            <a:pPr>
              <a:buFontTx/>
              <a:buChar char="-"/>
            </a:pPr>
            <a:r>
              <a:rPr lang="en-US" dirty="0"/>
              <a:t>officials owing position to professional knowledge and expertise and loyal to rational, objective and predictable system of administration and policy implementation.</a:t>
            </a:r>
          </a:p>
          <a:p>
            <a:pPr marL="0" indent="0">
              <a:buNone/>
            </a:pPr>
            <a:r>
              <a:rPr lang="en-US" dirty="0"/>
              <a:t> </a:t>
            </a:r>
          </a:p>
          <a:p>
            <a:pPr marL="0" indent="0">
              <a:buNone/>
            </a:pPr>
            <a:endParaRPr lang="nl-NL" dirty="0"/>
          </a:p>
          <a:p>
            <a:endParaRPr lang="nl-NL" dirty="0"/>
          </a:p>
        </p:txBody>
      </p:sp>
    </p:spTree>
    <p:extLst>
      <p:ext uri="{BB962C8B-B14F-4D97-AF65-F5344CB8AC3E}">
        <p14:creationId xmlns:p14="http://schemas.microsoft.com/office/powerpoint/2010/main" val="2396883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224136"/>
          </a:xfrm>
        </p:spPr>
        <p:txBody>
          <a:bodyPr>
            <a:noAutofit/>
          </a:bodyPr>
          <a:lstStyle/>
          <a:p>
            <a:r>
              <a:rPr lang="en-GB" sz="3200" b="1" dirty="0"/>
              <a:t>Bureaucracy undermining democracy?</a:t>
            </a:r>
            <a:endParaRPr lang="nl-NL" sz="3200" b="1" dirty="0"/>
          </a:p>
        </p:txBody>
      </p:sp>
      <p:sp>
        <p:nvSpPr>
          <p:cNvPr id="3" name="Content Placeholder 2"/>
          <p:cNvSpPr>
            <a:spLocks noGrp="1"/>
          </p:cNvSpPr>
          <p:nvPr>
            <p:ph idx="1"/>
          </p:nvPr>
        </p:nvSpPr>
        <p:spPr>
          <a:xfrm>
            <a:off x="323528" y="836712"/>
            <a:ext cx="8363272" cy="5289451"/>
          </a:xfrm>
        </p:spPr>
        <p:txBody>
          <a:bodyPr>
            <a:noAutofit/>
          </a:bodyPr>
          <a:lstStyle/>
          <a:p>
            <a:pPr lvl="0"/>
            <a:r>
              <a:rPr lang="en-US" sz="2400" dirty="0"/>
              <a:t>Tendency towards rigidity and opaqueness, and evading democratic control. </a:t>
            </a:r>
          </a:p>
          <a:p>
            <a:pPr lvl="0"/>
            <a:r>
              <a:rPr lang="en-US" sz="2400" dirty="0"/>
              <a:t>Specialist knowledge </a:t>
            </a:r>
            <a:r>
              <a:rPr lang="en-US" sz="2400" dirty="0">
                <a:sym typeface="Wingdings" panose="05000000000000000000" pitchFamily="2" charset="2"/>
              </a:rPr>
              <a:t> inaccessible to </a:t>
            </a:r>
            <a:r>
              <a:rPr lang="en-US" sz="2400" dirty="0"/>
              <a:t>lay public. </a:t>
            </a:r>
          </a:p>
          <a:p>
            <a:pPr lvl="0"/>
            <a:r>
              <a:rPr lang="en-US" sz="2400" dirty="0"/>
              <a:t>Bureaucratic appointments based on professionalism and expertise: not meeting democratic principle of election. </a:t>
            </a:r>
          </a:p>
          <a:p>
            <a:pPr lvl="0"/>
            <a:r>
              <a:rPr lang="en-US" sz="2400" dirty="0"/>
              <a:t>Risk: well-informed, experienced and expert bureaucrats becoming more powerful than elected politicians coming and going (changing election-results) whereas professional bureaucrats usually staying in office (‘fourth power’). </a:t>
            </a:r>
          </a:p>
          <a:p>
            <a:pPr marL="0" lvl="0" indent="0">
              <a:buNone/>
            </a:pPr>
            <a:endParaRPr lang="en-US" sz="2400" dirty="0"/>
          </a:p>
          <a:p>
            <a:pPr marL="0" lvl="0" indent="0">
              <a:buNone/>
            </a:pPr>
            <a:r>
              <a:rPr lang="en-US" sz="2400" dirty="0"/>
              <a:t>Weber: in order to prevent complete take-over by bureaucrats and experts, bureaucracy should be checked by parliamentary politics based on a competitive party-system as well as charismatic political leadership.</a:t>
            </a:r>
            <a:endParaRPr lang="en-GB" sz="2400" dirty="0"/>
          </a:p>
          <a:p>
            <a:pPr marL="0" lvl="0" indent="0">
              <a:buNone/>
            </a:pPr>
            <a:endParaRPr lang="nl-NL" dirty="0"/>
          </a:p>
          <a:p>
            <a:pPr marL="0" lvl="0" indent="0">
              <a:buNone/>
            </a:pPr>
            <a:br>
              <a:rPr lang="en-GB" dirty="0"/>
            </a:br>
            <a:endParaRPr lang="nl-NL" dirty="0"/>
          </a:p>
          <a:p>
            <a:endParaRPr lang="nl-NL" dirty="0"/>
          </a:p>
        </p:txBody>
      </p:sp>
    </p:spTree>
    <p:extLst>
      <p:ext uri="{BB962C8B-B14F-4D97-AF65-F5344CB8AC3E}">
        <p14:creationId xmlns:p14="http://schemas.microsoft.com/office/powerpoint/2010/main" val="3055570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91264" cy="1944216"/>
          </a:xfrm>
        </p:spPr>
        <p:txBody>
          <a:bodyPr>
            <a:normAutofit/>
          </a:bodyPr>
          <a:lstStyle/>
          <a:p>
            <a:r>
              <a:rPr lang="en-GB" sz="2800" b="1" dirty="0"/>
              <a:t>Bureaucracy guaranteeing </a:t>
            </a:r>
            <a:br>
              <a:rPr lang="en-GB" sz="2800" b="1" dirty="0"/>
            </a:br>
            <a:r>
              <a:rPr lang="en-GB" sz="2800" b="1" dirty="0"/>
              <a:t>the smooth operation of mass democracy:</a:t>
            </a:r>
            <a:br>
              <a:rPr lang="en-GB" sz="2800" b="1" dirty="0"/>
            </a:br>
            <a:endParaRPr lang="nl-NL" sz="2800" dirty="0"/>
          </a:p>
        </p:txBody>
      </p:sp>
      <p:sp>
        <p:nvSpPr>
          <p:cNvPr id="3" name="Content Placeholder 2"/>
          <p:cNvSpPr>
            <a:spLocks noGrp="1"/>
          </p:cNvSpPr>
          <p:nvPr>
            <p:ph idx="1"/>
          </p:nvPr>
        </p:nvSpPr>
        <p:spPr>
          <a:xfrm>
            <a:off x="467544" y="1340768"/>
            <a:ext cx="8219256" cy="4785395"/>
          </a:xfrm>
        </p:spPr>
        <p:txBody>
          <a:bodyPr>
            <a:noAutofit/>
          </a:bodyPr>
          <a:lstStyle/>
          <a:p>
            <a:r>
              <a:rPr lang="en-GB" sz="2400" dirty="0"/>
              <a:t>equal, uniform, predictable, impartial, fair treatment of citizens according to rule of law; </a:t>
            </a:r>
          </a:p>
          <a:p>
            <a:r>
              <a:rPr lang="en-GB" sz="2400" dirty="0"/>
              <a:t>efficient, </a:t>
            </a:r>
            <a:r>
              <a:rPr lang="en-US" sz="2400" dirty="0"/>
              <a:t>orderly, skilled, and controllable</a:t>
            </a:r>
            <a:r>
              <a:rPr lang="en-GB" sz="2400" dirty="0"/>
              <a:t> administration and implementation of political decisions.</a:t>
            </a:r>
          </a:p>
          <a:p>
            <a:pPr marL="0" indent="0">
              <a:buNone/>
            </a:pPr>
            <a:endParaRPr lang="en-US" sz="2400" dirty="0"/>
          </a:p>
          <a:p>
            <a:pPr marL="0" indent="0">
              <a:buNone/>
            </a:pPr>
            <a:r>
              <a:rPr lang="en-US" sz="2400" dirty="0"/>
              <a:t>Well-functioning bureaucracy crucial for </a:t>
            </a:r>
            <a:r>
              <a:rPr lang="en-US" sz="2400" b="1" dirty="0"/>
              <a:t>trust of citizens in democratic government</a:t>
            </a:r>
            <a:r>
              <a:rPr lang="en-US" sz="2400" dirty="0"/>
              <a:t>: codified laws, fixed rules, formal procedures necessary for preventing corruption, arbitrariness, favoritism, patronage, and privileges.</a:t>
            </a:r>
          </a:p>
          <a:p>
            <a:pPr marL="0" indent="0">
              <a:buNone/>
            </a:pPr>
            <a:r>
              <a:rPr lang="en-US" sz="2400" dirty="0"/>
              <a:t>Inefficient, incompetent and corrupt bureaucracies </a:t>
            </a:r>
            <a:r>
              <a:rPr lang="en-US" sz="2400" dirty="0">
                <a:sym typeface="Wingdings" panose="05000000000000000000" pitchFamily="2" charset="2"/>
              </a:rPr>
              <a:t> cit</a:t>
            </a:r>
            <a:r>
              <a:rPr lang="en-US" sz="2400" dirty="0"/>
              <a:t>izens loosing trust in democratic government (problem of ‘failed states’ in Africa and Middle-East, and parts of Europe).</a:t>
            </a:r>
            <a:endParaRPr lang="nl-NL" sz="2400" dirty="0"/>
          </a:p>
          <a:p>
            <a:endParaRPr lang="nl-NL" dirty="0"/>
          </a:p>
        </p:txBody>
      </p:sp>
      <p:sp>
        <p:nvSpPr>
          <p:cNvPr id="5" name="Curved Left Arrow 4"/>
          <p:cNvSpPr/>
          <p:nvPr/>
        </p:nvSpPr>
        <p:spPr>
          <a:xfrm>
            <a:off x="8321040" y="1844824"/>
            <a:ext cx="731520" cy="19362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304676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1661046"/>
          </a:xfrm>
        </p:spPr>
        <p:txBody>
          <a:bodyPr>
            <a:normAutofit/>
          </a:bodyPr>
          <a:lstStyle/>
          <a:p>
            <a:r>
              <a:rPr lang="nl-NL" sz="3200" b="1" dirty="0" err="1"/>
              <a:t>Importance</a:t>
            </a:r>
            <a:r>
              <a:rPr lang="nl-NL" sz="3200" b="1" dirty="0"/>
              <a:t> of well-</a:t>
            </a:r>
            <a:r>
              <a:rPr lang="nl-NL" sz="3200" b="1" dirty="0" err="1"/>
              <a:t>functioning</a:t>
            </a:r>
            <a:r>
              <a:rPr lang="nl-NL" sz="3200" b="1" dirty="0"/>
              <a:t> </a:t>
            </a:r>
            <a:r>
              <a:rPr lang="nl-NL" sz="3200" b="1" dirty="0" err="1"/>
              <a:t>bureaucracy</a:t>
            </a:r>
            <a:r>
              <a:rPr lang="nl-NL" sz="3200" b="1" dirty="0"/>
              <a:t> in welfare </a:t>
            </a:r>
            <a:r>
              <a:rPr lang="nl-NL" sz="3200" b="1" dirty="0" err="1"/>
              <a:t>democracy</a:t>
            </a:r>
            <a:endParaRPr lang="nl-NL" sz="3200" b="1" dirty="0"/>
          </a:p>
        </p:txBody>
      </p:sp>
      <p:sp>
        <p:nvSpPr>
          <p:cNvPr id="3" name="Content Placeholder 2"/>
          <p:cNvSpPr>
            <a:spLocks noGrp="1"/>
          </p:cNvSpPr>
          <p:nvPr>
            <p:ph idx="1"/>
          </p:nvPr>
        </p:nvSpPr>
        <p:spPr>
          <a:xfrm>
            <a:off x="457200" y="1052736"/>
            <a:ext cx="8229600" cy="5073427"/>
          </a:xfrm>
        </p:spPr>
        <p:txBody>
          <a:bodyPr>
            <a:noAutofit/>
          </a:bodyPr>
          <a:lstStyle/>
          <a:p>
            <a:pPr marL="0" indent="0">
              <a:buNone/>
            </a:pPr>
            <a:endParaRPr lang="en-GB" sz="2400" dirty="0"/>
          </a:p>
          <a:p>
            <a:pPr marL="0" indent="0">
              <a:buNone/>
            </a:pPr>
            <a:r>
              <a:rPr lang="en-GB" sz="2400" dirty="0"/>
              <a:t>Adequate, reliable and stable administrative management all the more crucial for </a:t>
            </a:r>
            <a:r>
              <a:rPr lang="en-GB" sz="2400" b="1" dirty="0"/>
              <a:t>just and effective redistribution of resources</a:t>
            </a:r>
            <a:r>
              <a:rPr lang="en-GB" sz="2400" dirty="0"/>
              <a:t>.</a:t>
            </a:r>
          </a:p>
          <a:p>
            <a:r>
              <a:rPr lang="en-GB" sz="2400" dirty="0"/>
              <a:t>W</a:t>
            </a:r>
            <a:r>
              <a:rPr lang="en-US" sz="2400" dirty="0" err="1"/>
              <a:t>elfare</a:t>
            </a:r>
            <a:r>
              <a:rPr lang="en-US" sz="2400" dirty="0"/>
              <a:t> state: all kinds of social provisions and benefits for citizens expecting that their rights are materialized.</a:t>
            </a:r>
          </a:p>
          <a:p>
            <a:r>
              <a:rPr lang="en-US" sz="2400" dirty="0"/>
              <a:t>Efficient, standardized, continuous and routinized administration essential for satisfying needs and demands of citizens (law and order, infrastructure, safety, health, social security, pensions, childcare, education, study-grants, etc.) </a:t>
            </a:r>
          </a:p>
          <a:p>
            <a:pPr marL="0" indent="0">
              <a:buNone/>
            </a:pPr>
            <a:r>
              <a:rPr lang="en-US" sz="2400" dirty="0"/>
              <a:t>The more citizens expect and demand of the state, the more expert administration and professional bureaucracy is indispensable for careful assessment and management of wants and for distributing provisions in fair, efficient and predictable way.</a:t>
            </a:r>
            <a:endParaRPr lang="nl-NL" sz="2400" dirty="0"/>
          </a:p>
        </p:txBody>
      </p:sp>
      <p:sp>
        <p:nvSpPr>
          <p:cNvPr id="4" name="Down Arrow 3"/>
          <p:cNvSpPr/>
          <p:nvPr/>
        </p:nvSpPr>
        <p:spPr>
          <a:xfrm>
            <a:off x="44576" y="2996952"/>
            <a:ext cx="412624" cy="20833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53437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Elitist tendencies in mass democracy: </a:t>
            </a:r>
            <a:r>
              <a:rPr lang="en-GB" sz="2700" b="1" dirty="0"/>
              <a:t>Robert </a:t>
            </a:r>
            <a:r>
              <a:rPr lang="en-GB" sz="2700" b="1" dirty="0" err="1"/>
              <a:t>Michels</a:t>
            </a:r>
            <a:r>
              <a:rPr lang="en-GB" sz="2700" b="1" dirty="0"/>
              <a:t>, Weber, Joseph Schumpeter </a:t>
            </a:r>
            <a:br>
              <a:rPr lang="en-GB" sz="2700" b="1" dirty="0"/>
            </a:br>
            <a:r>
              <a:rPr lang="en-US" sz="2400" b="1" dirty="0"/>
              <a:t>Vilfredo Pareto and Gaetano </a:t>
            </a:r>
            <a:r>
              <a:rPr lang="en-US" sz="2400" b="1" dirty="0" err="1"/>
              <a:t>Mosca</a:t>
            </a:r>
            <a:r>
              <a:rPr lang="en-US" sz="2400" dirty="0"/>
              <a:t> </a:t>
            </a:r>
            <a:r>
              <a:rPr lang="en-GB" sz="2700" b="1" dirty="0"/>
              <a:t>:</a:t>
            </a:r>
            <a:endParaRPr lang="en-GB" sz="2700" dirty="0"/>
          </a:p>
        </p:txBody>
      </p:sp>
      <p:sp>
        <p:nvSpPr>
          <p:cNvPr id="3" name="Content Placeholder 2"/>
          <p:cNvSpPr>
            <a:spLocks noGrp="1"/>
          </p:cNvSpPr>
          <p:nvPr>
            <p:ph idx="1"/>
          </p:nvPr>
        </p:nvSpPr>
        <p:spPr>
          <a:xfrm>
            <a:off x="467544" y="1916832"/>
            <a:ext cx="8229600" cy="4525963"/>
          </a:xfrm>
        </p:spPr>
        <p:txBody>
          <a:bodyPr>
            <a:noAutofit/>
          </a:bodyPr>
          <a:lstStyle/>
          <a:p>
            <a:pPr marL="0" indent="0">
              <a:buNone/>
            </a:pPr>
            <a:r>
              <a:rPr lang="en-GB" b="1" dirty="0"/>
              <a:t>	</a:t>
            </a:r>
          </a:p>
          <a:p>
            <a:pPr marL="0" indent="0">
              <a:buNone/>
            </a:pPr>
            <a:endParaRPr lang="en-GB" b="1" dirty="0"/>
          </a:p>
          <a:p>
            <a:pPr marL="0" indent="0">
              <a:buNone/>
            </a:pPr>
            <a:endParaRPr lang="en-US" dirty="0"/>
          </a:p>
          <a:p>
            <a:pPr marL="0" indent="0">
              <a:buNone/>
            </a:pPr>
            <a:endParaRPr lang="en-US" sz="2000" dirty="0"/>
          </a:p>
          <a:p>
            <a:pPr marL="0" indent="0">
              <a:buNone/>
            </a:pPr>
            <a:r>
              <a:rPr lang="en-US" sz="2000" b="1" dirty="0"/>
              <a:t>Large-scale d</a:t>
            </a:r>
            <a:r>
              <a:rPr lang="en-GB" sz="2000" b="1" dirty="0" err="1"/>
              <a:t>emocracy</a:t>
            </a:r>
            <a:r>
              <a:rPr lang="en-GB" sz="2000" b="1" dirty="0"/>
              <a:t> does not and cannot allow active participation of all citizens in politics: </a:t>
            </a:r>
          </a:p>
          <a:p>
            <a:pPr marL="0" indent="0">
              <a:buNone/>
            </a:pPr>
            <a:r>
              <a:rPr lang="en-GB" sz="2000" dirty="0">
                <a:sym typeface="Wingdings" panose="05000000000000000000" pitchFamily="2" charset="2"/>
              </a:rPr>
              <a:t> restricted role of voters: s</a:t>
            </a:r>
            <a:r>
              <a:rPr lang="en-GB" sz="2000" dirty="0"/>
              <a:t>elect their rulers among a well-educated and trained professional elite of fulltime politicians and party-officials;</a:t>
            </a:r>
          </a:p>
          <a:p>
            <a:pPr marL="0" indent="0">
              <a:buNone/>
            </a:pPr>
            <a:r>
              <a:rPr lang="en-US" sz="2000" dirty="0">
                <a:sym typeface="Wingdings" panose="05000000000000000000" pitchFamily="2" charset="2"/>
              </a:rPr>
              <a:t> b</a:t>
            </a:r>
            <a:r>
              <a:rPr lang="en-US" sz="2000" dirty="0"/>
              <a:t>ureaucratic expertise and professionalism indispensable for the implementation of political decisions.</a:t>
            </a:r>
            <a:r>
              <a:rPr lang="en-GB" sz="2000" dirty="0"/>
              <a:t> </a:t>
            </a:r>
          </a:p>
          <a:p>
            <a:pPr marL="0" indent="0">
              <a:buNone/>
            </a:pPr>
            <a:r>
              <a:rPr lang="en-GB" sz="2000" b="1" dirty="0">
                <a:sym typeface="Wingdings" panose="05000000000000000000" pitchFamily="2" charset="2"/>
              </a:rPr>
              <a:t>Democracy = g</a:t>
            </a:r>
            <a:r>
              <a:rPr lang="en-GB" sz="2000" b="1" dirty="0"/>
              <a:t>overnment </a:t>
            </a:r>
            <a:r>
              <a:rPr lang="en-GB" sz="2000" b="1" i="1" dirty="0"/>
              <a:t>for </a:t>
            </a:r>
            <a:r>
              <a:rPr lang="en-GB" sz="2000" b="1" dirty="0"/>
              <a:t>the people (we may hope), but not government </a:t>
            </a:r>
            <a:r>
              <a:rPr lang="en-GB" sz="2000" b="1" i="1" dirty="0"/>
              <a:t>by</a:t>
            </a:r>
            <a:r>
              <a:rPr lang="en-GB" sz="2000" b="1" dirty="0"/>
              <a:t> the people</a:t>
            </a:r>
            <a:r>
              <a:rPr lang="en-GB" sz="2000" dirty="0"/>
              <a:t>		Populist definition of democracy</a:t>
            </a:r>
            <a:endParaRPr lang="nl-NL" sz="2000" dirty="0"/>
          </a:p>
          <a:p>
            <a:pPr marL="0" indent="0">
              <a:buNone/>
            </a:pPr>
            <a:endParaRPr lang="en-US" sz="2000" b="1" dirty="0"/>
          </a:p>
          <a:p>
            <a:pPr marL="0" indent="0">
              <a:buNone/>
            </a:pPr>
            <a:endParaRPr lang="en-GB" b="1" dirty="0"/>
          </a:p>
          <a:p>
            <a:pPr marL="0" indent="0">
              <a:buNone/>
            </a:pPr>
            <a:endParaRPr lang="nl-NL" dirty="0"/>
          </a:p>
          <a:p>
            <a:pPr lvl="0"/>
            <a:endParaRPr lang="nl-NL" dirty="0"/>
          </a:p>
          <a:p>
            <a:endParaRPr lang="nl-NL"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3928" y="2294984"/>
            <a:ext cx="2632696" cy="1540128"/>
          </a:xfrm>
          <a:prstGeom prst="rect">
            <a:avLst/>
          </a:prstGeom>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5" y="2132856"/>
            <a:ext cx="1240014" cy="1651473"/>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5042" y="1578666"/>
            <a:ext cx="1118886" cy="152537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47519" y="1576216"/>
            <a:ext cx="1224136" cy="1527822"/>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71655" y="2355262"/>
            <a:ext cx="2699792" cy="1518633"/>
          </a:xfrm>
          <a:prstGeom prst="rect">
            <a:avLst/>
          </a:prstGeom>
        </p:spPr>
      </p:pic>
      <p:sp>
        <p:nvSpPr>
          <p:cNvPr id="9" name="Left-Right Arrow 8"/>
          <p:cNvSpPr/>
          <p:nvPr/>
        </p:nvSpPr>
        <p:spPr>
          <a:xfrm>
            <a:off x="3635896" y="6453336"/>
            <a:ext cx="1216152"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00711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517030"/>
          </a:xfrm>
        </p:spPr>
        <p:txBody>
          <a:bodyPr>
            <a:normAutofit fontScale="90000"/>
          </a:bodyPr>
          <a:lstStyle/>
          <a:p>
            <a:pPr lvl="0"/>
            <a:br>
              <a:rPr lang="en-GB" b="1" dirty="0"/>
            </a:br>
            <a:r>
              <a:rPr lang="en-GB" b="1" dirty="0"/>
              <a:t>Elitist tendencies in mass democracy</a:t>
            </a:r>
            <a:br>
              <a:rPr lang="en-GB" b="1" dirty="0"/>
            </a:br>
            <a:r>
              <a:rPr lang="en-GB" sz="2700" b="1" dirty="0"/>
              <a:t>Expert elite based on professionalism </a:t>
            </a:r>
            <a:r>
              <a:rPr lang="en-GB" sz="2700" b="1" dirty="0">
                <a:sym typeface="Wingdings"/>
              </a:rPr>
              <a:t></a:t>
            </a:r>
            <a:r>
              <a:rPr lang="en-GB" sz="2700" b="1" dirty="0"/>
              <a:t> passive citizens</a:t>
            </a:r>
            <a:br>
              <a:rPr lang="nl-NL" sz="2700" b="1" dirty="0"/>
            </a:br>
            <a:endParaRPr lang="nl-NL" sz="2700" b="1" dirty="0"/>
          </a:p>
        </p:txBody>
      </p:sp>
      <p:sp>
        <p:nvSpPr>
          <p:cNvPr id="3" name="Content Placeholder 2"/>
          <p:cNvSpPr>
            <a:spLocks noGrp="1"/>
          </p:cNvSpPr>
          <p:nvPr>
            <p:ph idx="1"/>
          </p:nvPr>
        </p:nvSpPr>
        <p:spPr>
          <a:xfrm>
            <a:off x="457200" y="1417638"/>
            <a:ext cx="8229600" cy="4708525"/>
          </a:xfrm>
        </p:spPr>
        <p:txBody>
          <a:bodyPr>
            <a:noAutofit/>
          </a:bodyPr>
          <a:lstStyle/>
          <a:p>
            <a:r>
              <a:rPr lang="en-US" sz="2000" dirty="0">
                <a:sym typeface="Wingdings" panose="05000000000000000000" pitchFamily="2" charset="2"/>
              </a:rPr>
              <a:t>D</a:t>
            </a:r>
            <a:r>
              <a:rPr lang="en-US" sz="2000" dirty="0"/>
              <a:t>irect democracy impossible in large-scale and differentiated society </a:t>
            </a:r>
            <a:r>
              <a:rPr lang="en-US" sz="2000" dirty="0">
                <a:sym typeface="Wingdings" panose="05000000000000000000" pitchFamily="2" charset="2"/>
              </a:rPr>
              <a:t> individual citizens cannot </a:t>
            </a:r>
            <a:r>
              <a:rPr lang="en-US" sz="2000" dirty="0"/>
              <a:t>effectively develop initiatives, take decisions, resolve conflicts and bridge opposite views </a:t>
            </a:r>
            <a:r>
              <a:rPr lang="en-US" sz="2000" dirty="0">
                <a:sym typeface="Wingdings" panose="05000000000000000000" pitchFamily="2" charset="2"/>
              </a:rPr>
              <a:t> </a:t>
            </a:r>
            <a:r>
              <a:rPr lang="en-US" sz="2000" b="1" dirty="0">
                <a:sym typeface="Wingdings" panose="05000000000000000000" pitchFamily="2" charset="2"/>
              </a:rPr>
              <a:t>effective </a:t>
            </a:r>
            <a:r>
              <a:rPr lang="en-GB" sz="2000" b="1" dirty="0"/>
              <a:t>political decision-making requires distance between voters - politicians </a:t>
            </a:r>
            <a:r>
              <a:rPr lang="en-GB" sz="2000" dirty="0">
                <a:sym typeface="Wingdings" panose="05000000000000000000" pitchFamily="2" charset="2"/>
              </a:rPr>
              <a:t> citizens </a:t>
            </a:r>
            <a:r>
              <a:rPr lang="en-US" sz="2000" dirty="0"/>
              <a:t>represented by politicians (active and leading members of political parties organized in professional and bureaucratic way with specific rules and dynamics).</a:t>
            </a:r>
          </a:p>
          <a:p>
            <a:r>
              <a:rPr lang="en-US" sz="2000" dirty="0"/>
              <a:t>Representative mass democracy: not citizens, but exclusive group of </a:t>
            </a:r>
            <a:r>
              <a:rPr lang="en-US" sz="2000" b="1" dirty="0"/>
              <a:t>informed party-politicians and officials define viewpoints and solutions </a:t>
            </a:r>
            <a:r>
              <a:rPr lang="en-US" sz="2000" dirty="0"/>
              <a:t>among which voters can make their choice </a:t>
            </a:r>
            <a:r>
              <a:rPr lang="en-US" sz="2000" dirty="0">
                <a:sym typeface="Wingdings" panose="05000000000000000000" pitchFamily="2" charset="2"/>
              </a:rPr>
              <a:t></a:t>
            </a:r>
            <a:r>
              <a:rPr lang="en-US" sz="2000" dirty="0"/>
              <a:t> only way to articulate, discuss, balance, and translate political issues in effective political decision-making.  </a:t>
            </a:r>
            <a:endParaRPr lang="nl-NL" sz="2000" dirty="0"/>
          </a:p>
          <a:p>
            <a:r>
              <a:rPr lang="en-US" sz="2000" dirty="0"/>
              <a:t>Policies can only be efficiently implemented in steady and predictable way on basis of </a:t>
            </a:r>
            <a:r>
              <a:rPr lang="en-US" sz="2000" b="1" dirty="0"/>
              <a:t>professionalism and expertise</a:t>
            </a:r>
            <a:r>
              <a:rPr lang="en-US" sz="2000" dirty="0"/>
              <a:t> (in bureaucracy and many other institutions in modern sociopolitical system: political parties, </a:t>
            </a:r>
            <a:r>
              <a:rPr lang="en-GB" sz="2000" dirty="0"/>
              <a:t>technocratic and scientific advisory boards, corporate consultative bodies, interest and lobby organisations, labour unions, business interests etc.</a:t>
            </a:r>
            <a:r>
              <a:rPr lang="en-US" sz="2000" dirty="0"/>
              <a:t>)</a:t>
            </a:r>
          </a:p>
          <a:p>
            <a:pPr marL="0" indent="0">
              <a:buNone/>
            </a:pPr>
            <a:endParaRPr lang="en-US" sz="1600" dirty="0">
              <a:sym typeface="Wingdings" panose="05000000000000000000" pitchFamily="2" charset="2"/>
            </a:endParaRPr>
          </a:p>
          <a:p>
            <a:pPr lvl="0"/>
            <a:endParaRPr lang="en-US" dirty="0"/>
          </a:p>
          <a:p>
            <a:endParaRPr lang="nl-NL" dirty="0"/>
          </a:p>
          <a:p>
            <a:endParaRPr lang="nl-NL" dirty="0"/>
          </a:p>
        </p:txBody>
      </p:sp>
    </p:spTree>
    <p:extLst>
      <p:ext uri="{BB962C8B-B14F-4D97-AF65-F5344CB8AC3E}">
        <p14:creationId xmlns:p14="http://schemas.microsoft.com/office/powerpoint/2010/main" val="174953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91480"/>
            <a:ext cx="8291264" cy="2309118"/>
          </a:xfrm>
        </p:spPr>
        <p:txBody>
          <a:bodyPr>
            <a:normAutofit/>
          </a:bodyPr>
          <a:lstStyle/>
          <a:p>
            <a:r>
              <a:rPr lang="en-US" sz="3200" b="1" dirty="0"/>
              <a:t>Elitist liberal-bourgeois democracy until 1870</a:t>
            </a:r>
            <a:endParaRPr lang="nl-NL" sz="3200" b="1" dirty="0"/>
          </a:p>
        </p:txBody>
      </p:sp>
      <p:sp>
        <p:nvSpPr>
          <p:cNvPr id="3" name="Content Placeholder 2"/>
          <p:cNvSpPr>
            <a:spLocks noGrp="1"/>
          </p:cNvSpPr>
          <p:nvPr>
            <p:ph idx="1"/>
          </p:nvPr>
        </p:nvSpPr>
        <p:spPr>
          <a:xfrm>
            <a:off x="395536" y="980728"/>
            <a:ext cx="8291264" cy="5145435"/>
          </a:xfrm>
        </p:spPr>
        <p:txBody>
          <a:bodyPr>
            <a:noAutofit/>
          </a:bodyPr>
          <a:lstStyle/>
          <a:p>
            <a:r>
              <a:rPr lang="en-US" sz="2400" dirty="0"/>
              <a:t>Restricted census-franchise: of taxable property or other selective criteria (education). </a:t>
            </a:r>
          </a:p>
          <a:p>
            <a:r>
              <a:rPr lang="en-US" sz="2400" dirty="0"/>
              <a:t>Politics restricted to bourgeois and aristocratic gentlemen sharing same culture, manners and general worldview; only differing from each other by degrees of conservatism or liberalism. </a:t>
            </a:r>
          </a:p>
          <a:p>
            <a:r>
              <a:rPr lang="en-US" sz="2400" dirty="0"/>
              <a:t>Political style: ‘reasonable’, ‘civilized’ and ‘responsible’ thinking and debate. </a:t>
            </a:r>
          </a:p>
          <a:p>
            <a:r>
              <a:rPr lang="en-US" sz="2400" dirty="0"/>
              <a:t>Elections: no clear-cut political programs or ideologies, but rather on the basis of personal status, reputation and face-to-face interaction with voters. (No well-organized political parties; politicians acting in an individualistic and independent way.)</a:t>
            </a:r>
            <a:endParaRPr lang="nl-NL" sz="2400" dirty="0"/>
          </a:p>
        </p:txBody>
      </p:sp>
    </p:spTree>
    <p:extLst>
      <p:ext uri="{BB962C8B-B14F-4D97-AF65-F5344CB8AC3E}">
        <p14:creationId xmlns:p14="http://schemas.microsoft.com/office/powerpoint/2010/main" val="976013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75456"/>
            <a:ext cx="8219256" cy="2592288"/>
          </a:xfrm>
        </p:spPr>
        <p:txBody>
          <a:bodyPr>
            <a:normAutofit/>
          </a:bodyPr>
          <a:lstStyle/>
          <a:p>
            <a:r>
              <a:rPr lang="en-GB" sz="3600" b="1" dirty="0"/>
              <a:t>Rise of modern mass democracy from 1870s onwards</a:t>
            </a:r>
            <a:endParaRPr lang="nl-NL" sz="3600" dirty="0"/>
          </a:p>
        </p:txBody>
      </p:sp>
      <p:sp>
        <p:nvSpPr>
          <p:cNvPr id="3" name="Content Placeholder 2"/>
          <p:cNvSpPr>
            <a:spLocks noGrp="1"/>
          </p:cNvSpPr>
          <p:nvPr>
            <p:ph idx="1"/>
          </p:nvPr>
        </p:nvSpPr>
        <p:spPr>
          <a:xfrm>
            <a:off x="611560" y="836712"/>
            <a:ext cx="8075240" cy="5289451"/>
          </a:xfrm>
        </p:spPr>
        <p:txBody>
          <a:bodyPr>
            <a:noAutofit/>
          </a:bodyPr>
          <a:lstStyle/>
          <a:p>
            <a:pPr marL="0" indent="0">
              <a:buNone/>
            </a:pPr>
            <a:endParaRPr lang="en-GB" sz="2800" dirty="0"/>
          </a:p>
          <a:p>
            <a:pPr marL="0" indent="0">
              <a:buNone/>
            </a:pPr>
            <a:r>
              <a:rPr lang="en-GB" sz="2800" dirty="0"/>
              <a:t>Industrialisation and urbanisation </a:t>
            </a:r>
            <a:r>
              <a:rPr lang="en-GB" sz="2800" dirty="0">
                <a:sym typeface="Wingdings" panose="05000000000000000000" pitchFamily="2" charset="2"/>
              </a:rPr>
              <a:t></a:t>
            </a:r>
            <a:r>
              <a:rPr lang="en-GB" sz="2800" dirty="0"/>
              <a:t> upsurge of labour and feminist movements </a:t>
            </a:r>
            <a:r>
              <a:rPr lang="en-GB" sz="2800" dirty="0">
                <a:sym typeface="Wingdings" panose="05000000000000000000" pitchFamily="2" charset="2"/>
              </a:rPr>
              <a:t></a:t>
            </a:r>
            <a:r>
              <a:rPr lang="en-GB" sz="2800" dirty="0"/>
              <a:t> social and gender inequalities disputed </a:t>
            </a:r>
            <a:r>
              <a:rPr lang="en-GB" sz="2800" dirty="0">
                <a:sym typeface="Wingdings" panose="05000000000000000000" pitchFamily="2" charset="2"/>
              </a:rPr>
              <a:t> </a:t>
            </a:r>
            <a:r>
              <a:rPr lang="en-GB" sz="2800" dirty="0"/>
              <a:t>increasing pressure on elitist liberal-bourgeois order: </a:t>
            </a:r>
          </a:p>
          <a:p>
            <a:pPr marL="0" indent="0">
              <a:buNone/>
            </a:pPr>
            <a:r>
              <a:rPr lang="en-GB" sz="2800" dirty="0"/>
              <a:t>lower classes and women making themselves heard and demanding right to vote.</a:t>
            </a:r>
            <a:r>
              <a:rPr lang="en-GB" sz="2800" dirty="0">
                <a:sym typeface="Wingdings" panose="05000000000000000000" pitchFamily="2" charset="2"/>
              </a:rPr>
              <a:t> </a:t>
            </a:r>
          </a:p>
          <a:p>
            <a:pPr marL="0" indent="0">
              <a:buNone/>
            </a:pPr>
            <a:r>
              <a:rPr lang="en-GB" sz="2800" dirty="0">
                <a:sym typeface="Wingdings" panose="05000000000000000000" pitchFamily="2" charset="2"/>
              </a:rPr>
              <a:t>		 	</a:t>
            </a:r>
          </a:p>
          <a:p>
            <a:pPr marL="0" indent="0">
              <a:buNone/>
            </a:pPr>
            <a:endParaRPr lang="en-GB" sz="2800" dirty="0">
              <a:sym typeface="Wingdings" panose="05000000000000000000" pitchFamily="2" charset="2"/>
            </a:endParaRPr>
          </a:p>
          <a:p>
            <a:pPr marL="0" indent="0">
              <a:buNone/>
            </a:pPr>
            <a:endParaRPr lang="en-GB" sz="2800" dirty="0">
              <a:sym typeface="Wingdings" panose="05000000000000000000" pitchFamily="2" charset="2"/>
            </a:endParaRPr>
          </a:p>
          <a:p>
            <a:pPr marL="0" indent="0">
              <a:buNone/>
            </a:pPr>
            <a:r>
              <a:rPr lang="en-GB" sz="2800" dirty="0">
                <a:sym typeface="Wingdings" panose="05000000000000000000" pitchFamily="2" charset="2"/>
              </a:rPr>
              <a:t>			1870-1920: </a:t>
            </a:r>
          </a:p>
          <a:p>
            <a:pPr marL="0" indent="0">
              <a:buNone/>
            </a:pPr>
            <a:r>
              <a:rPr lang="en-GB" sz="2800" dirty="0">
                <a:sym typeface="Wingdings" panose="05000000000000000000" pitchFamily="2" charset="2"/>
              </a:rPr>
              <a:t>    m</a:t>
            </a:r>
            <a:r>
              <a:rPr lang="en-GB" sz="2800" dirty="0"/>
              <a:t>ore inclusive and egalitarian </a:t>
            </a:r>
            <a:r>
              <a:rPr lang="en-GB" sz="2800" b="1" dirty="0"/>
              <a:t>mass democracy</a:t>
            </a:r>
            <a:r>
              <a:rPr lang="en-GB" sz="2800" dirty="0"/>
              <a:t>.</a:t>
            </a:r>
          </a:p>
          <a:p>
            <a:pPr marL="0" indent="0">
              <a:buNone/>
            </a:pPr>
            <a:endParaRPr lang="en-GB" sz="2800" dirty="0"/>
          </a:p>
          <a:p>
            <a:endParaRPr lang="nl-NL" sz="2400" dirty="0"/>
          </a:p>
        </p:txBody>
      </p:sp>
      <p:sp>
        <p:nvSpPr>
          <p:cNvPr id="5" name="Down Arrow 4"/>
          <p:cNvSpPr/>
          <p:nvPr/>
        </p:nvSpPr>
        <p:spPr>
          <a:xfrm>
            <a:off x="3923928" y="4077072"/>
            <a:ext cx="484632" cy="1512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42648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Characteristics mass democracy </a:t>
            </a:r>
            <a:endParaRPr lang="nl-NL" dirty="0"/>
          </a:p>
        </p:txBody>
      </p:sp>
      <p:sp>
        <p:nvSpPr>
          <p:cNvPr id="3" name="Content Placeholder 2"/>
          <p:cNvSpPr>
            <a:spLocks noGrp="1"/>
          </p:cNvSpPr>
          <p:nvPr>
            <p:ph idx="1"/>
          </p:nvPr>
        </p:nvSpPr>
        <p:spPr>
          <a:xfrm>
            <a:off x="457200" y="1844824"/>
            <a:ext cx="8229600" cy="4281339"/>
          </a:xfrm>
        </p:spPr>
        <p:txBody>
          <a:bodyPr>
            <a:normAutofit fontScale="92500" lnSpcReduction="10000"/>
          </a:bodyPr>
          <a:lstStyle/>
          <a:p>
            <a:pPr marL="514350" lvl="0" indent="-514350">
              <a:buAutoNum type="arabicPeriod"/>
            </a:pPr>
            <a:r>
              <a:rPr lang="en-GB" sz="4000" dirty="0"/>
              <a:t>Popular sovereignty</a:t>
            </a:r>
            <a:endParaRPr lang="nl-NL" sz="4000" dirty="0"/>
          </a:p>
          <a:p>
            <a:pPr marL="514350" lvl="0" indent="-514350">
              <a:buAutoNum type="arabicPeriod"/>
            </a:pPr>
            <a:r>
              <a:rPr lang="en-GB" sz="4000" dirty="0"/>
              <a:t>Universal suffrage</a:t>
            </a:r>
            <a:endParaRPr lang="nl-NL" sz="4000" dirty="0"/>
          </a:p>
          <a:p>
            <a:pPr marL="514350" lvl="0" indent="-514350">
              <a:buAutoNum type="arabicPeriod"/>
            </a:pPr>
            <a:r>
              <a:rPr lang="en-GB" sz="4000" dirty="0"/>
              <a:t>Scaling-up and ‘popularisation’ of politics</a:t>
            </a:r>
            <a:endParaRPr lang="nl-NL" sz="4000" dirty="0"/>
          </a:p>
          <a:p>
            <a:pPr marL="514350" lvl="0" indent="-514350">
              <a:buAutoNum type="arabicPeriod"/>
            </a:pPr>
            <a:r>
              <a:rPr lang="en-GB" sz="4000" dirty="0"/>
              <a:t>Interventionist state and politics as social design</a:t>
            </a:r>
            <a:endParaRPr lang="nl-NL" sz="4000" dirty="0"/>
          </a:p>
          <a:p>
            <a:pPr marL="514350" lvl="0" indent="-514350">
              <a:buAutoNum type="arabicPeriod"/>
            </a:pPr>
            <a:r>
              <a:rPr lang="en-GB" sz="4000" dirty="0"/>
              <a:t>Social citizenship</a:t>
            </a:r>
            <a:endParaRPr lang="nl-NL" sz="4000" dirty="0"/>
          </a:p>
          <a:p>
            <a:pPr marL="0" indent="0">
              <a:buNone/>
            </a:pPr>
            <a:endParaRPr lang="nl-NL" dirty="0"/>
          </a:p>
          <a:p>
            <a:endParaRPr lang="nl-NL" dirty="0"/>
          </a:p>
        </p:txBody>
      </p:sp>
    </p:spTree>
    <p:extLst>
      <p:ext uri="{BB962C8B-B14F-4D97-AF65-F5344CB8AC3E}">
        <p14:creationId xmlns:p14="http://schemas.microsoft.com/office/powerpoint/2010/main" val="387569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448"/>
            <a:ext cx="8229600" cy="2021086"/>
          </a:xfrm>
        </p:spPr>
        <p:txBody>
          <a:bodyPr/>
          <a:lstStyle/>
          <a:p>
            <a:r>
              <a:rPr lang="en-GB" b="1" dirty="0"/>
              <a:t>POPULAR SOVEREIGNTY</a:t>
            </a:r>
            <a:endParaRPr lang="nl-NL" dirty="0"/>
          </a:p>
        </p:txBody>
      </p:sp>
      <p:sp>
        <p:nvSpPr>
          <p:cNvPr id="3" name="Content Placeholder 2"/>
          <p:cNvSpPr>
            <a:spLocks noGrp="1"/>
          </p:cNvSpPr>
          <p:nvPr>
            <p:ph idx="1"/>
          </p:nvPr>
        </p:nvSpPr>
        <p:spPr>
          <a:xfrm>
            <a:off x="457200" y="836712"/>
            <a:ext cx="8229600" cy="5289451"/>
          </a:xfrm>
        </p:spPr>
        <p:txBody>
          <a:bodyPr>
            <a:noAutofit/>
          </a:bodyPr>
          <a:lstStyle/>
          <a:p>
            <a:pPr lvl="7"/>
            <a:r>
              <a:rPr lang="en-GB" sz="2400" dirty="0"/>
              <a:t>Conceptualized by Rousseau and realized in American and French Revolutions.</a:t>
            </a:r>
          </a:p>
          <a:p>
            <a:pPr marL="3200400" lvl="7" indent="0">
              <a:buNone/>
            </a:pPr>
            <a:endParaRPr lang="en-GB" sz="2400" dirty="0"/>
          </a:p>
          <a:p>
            <a:pPr lvl="7"/>
            <a:r>
              <a:rPr lang="en-GB" sz="2400" dirty="0"/>
              <a:t>Undermining traditional claims of rulers in terms of royal </a:t>
            </a:r>
            <a:r>
              <a:rPr lang="en-GB" sz="2400" i="1" dirty="0"/>
              <a:t>Droit </a:t>
            </a:r>
            <a:r>
              <a:rPr lang="en-GB" sz="2400" i="1" dirty="0" err="1"/>
              <a:t>Divin</a:t>
            </a:r>
            <a:r>
              <a:rPr lang="en-GB" sz="2400" dirty="0"/>
              <a:t> or traditional/feudal aristocratic privileges. </a:t>
            </a:r>
          </a:p>
          <a:p>
            <a:pPr lvl="0"/>
            <a:endParaRPr lang="en-GB" sz="2400" dirty="0"/>
          </a:p>
          <a:p>
            <a:pPr lvl="0"/>
            <a:r>
              <a:rPr lang="en-GB" sz="2400" dirty="0"/>
              <a:t>Not implying direct rule by ‘the people’, but representative system and acknowledgement that popular masses cannot be ignored </a:t>
            </a:r>
            <a:r>
              <a:rPr lang="en-GB" sz="2400" dirty="0">
                <a:sym typeface="Wingdings" panose="05000000000000000000" pitchFamily="2" charset="2"/>
              </a:rPr>
              <a:t> p</a:t>
            </a:r>
            <a:r>
              <a:rPr lang="en-GB" sz="2400" dirty="0"/>
              <a:t>olitical rule, even if authoritarian or dictatorial (Napoleon I and III, Bismarck), can only be justified by real or alleged popular support and consent.</a:t>
            </a:r>
            <a:r>
              <a:rPr lang="en-GB" sz="2000" dirty="0"/>
              <a:t> </a:t>
            </a:r>
          </a:p>
          <a:p>
            <a:pPr marL="0" lvl="0" indent="0">
              <a:buNone/>
            </a:pPr>
            <a:endParaRPr lang="nl-NL" sz="2400" dirty="0"/>
          </a:p>
          <a:p>
            <a:endParaRPr lang="nl-N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01080"/>
            <a:ext cx="3729567" cy="2486378"/>
          </a:xfrm>
          <a:prstGeom prst="rect">
            <a:avLst/>
          </a:prstGeom>
        </p:spPr>
      </p:pic>
    </p:spTree>
    <p:extLst>
      <p:ext uri="{BB962C8B-B14F-4D97-AF65-F5344CB8AC3E}">
        <p14:creationId xmlns:p14="http://schemas.microsoft.com/office/powerpoint/2010/main" val="97698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1870-1920: major breakthrough all over the Western world: extension of suffrage </a:t>
            </a:r>
            <a:endParaRPr lang="nl-NL" sz="3200" b="1" dirty="0"/>
          </a:p>
        </p:txBody>
      </p:sp>
      <p:sp>
        <p:nvSpPr>
          <p:cNvPr id="3" name="Content Placeholder 2"/>
          <p:cNvSpPr>
            <a:spLocks noGrp="1"/>
          </p:cNvSpPr>
          <p:nvPr>
            <p:ph idx="1"/>
          </p:nvPr>
        </p:nvSpPr>
        <p:spPr/>
        <p:txBody>
          <a:bodyPr>
            <a:noAutofit/>
          </a:bodyPr>
          <a:lstStyle/>
          <a:p>
            <a:pPr marL="0" indent="0">
              <a:buNone/>
            </a:pPr>
            <a:endParaRPr lang="en-GB" sz="2000" b="1" dirty="0"/>
          </a:p>
          <a:p>
            <a:pPr marL="0" indent="0">
              <a:buNone/>
            </a:pPr>
            <a:r>
              <a:rPr lang="en-GB" sz="2000" b="1" dirty="0"/>
              <a:t>Social background:</a:t>
            </a:r>
            <a:endParaRPr lang="nl-NL" sz="2000" b="1" dirty="0"/>
          </a:p>
          <a:p>
            <a:pPr lvl="0"/>
            <a:endParaRPr lang="en-GB" sz="2000" dirty="0"/>
          </a:p>
          <a:p>
            <a:pPr lvl="0"/>
            <a:r>
              <a:rPr lang="en-GB" sz="2000" dirty="0"/>
              <a:t>nation-building</a:t>
            </a:r>
          </a:p>
          <a:p>
            <a:pPr lvl="0"/>
            <a:r>
              <a:rPr lang="en-GB" sz="2000" dirty="0"/>
              <a:t>industrialisation and urbanisation</a:t>
            </a:r>
            <a:endParaRPr lang="nl-NL" sz="2000" dirty="0"/>
          </a:p>
          <a:p>
            <a:pPr lvl="0"/>
            <a:r>
              <a:rPr lang="en-GB" sz="2000" dirty="0"/>
              <a:t>labour and feminist movements</a:t>
            </a:r>
            <a:endParaRPr lang="nl-NL" sz="2000" dirty="0"/>
          </a:p>
          <a:p>
            <a:pPr lvl="0"/>
            <a:r>
              <a:rPr lang="en-GB" sz="2000" dirty="0"/>
              <a:t>rising living-standards </a:t>
            </a:r>
            <a:endParaRPr lang="nl-NL" sz="2000" dirty="0"/>
          </a:p>
          <a:p>
            <a:pPr lvl="0"/>
            <a:r>
              <a:rPr lang="en-GB" sz="2000" dirty="0"/>
              <a:t>rising levels of literacy and education</a:t>
            </a:r>
            <a:endParaRPr lang="nl-NL" sz="2000" dirty="0"/>
          </a:p>
          <a:p>
            <a:pPr lvl="0"/>
            <a:r>
              <a:rPr lang="en-GB" sz="2000" dirty="0"/>
              <a:t>mass-media and new means of communication and transportation </a:t>
            </a:r>
            <a:endParaRPr lang="nl-NL" sz="2000" dirty="0"/>
          </a:p>
          <a:p>
            <a:pPr lvl="0"/>
            <a:r>
              <a:rPr lang="en-GB" sz="2000" dirty="0"/>
              <a:t>growing participation in civil society </a:t>
            </a:r>
          </a:p>
          <a:p>
            <a:r>
              <a:rPr lang="en-GB" sz="2000" dirty="0"/>
              <a:t>mass-mobilisation in First World War</a:t>
            </a:r>
            <a:endParaRPr lang="nl-NL" sz="2000" dirty="0"/>
          </a:p>
          <a:p>
            <a:pPr lvl="0"/>
            <a:r>
              <a:rPr lang="en-GB" sz="2000" dirty="0"/>
              <a:t>reformist responses of governments to threat of socialist revolution</a:t>
            </a:r>
            <a:endParaRPr lang="nl-NL" sz="2000" dirty="0"/>
          </a:p>
          <a:p>
            <a:pPr marL="0" indent="0">
              <a:buNone/>
            </a:pPr>
            <a:r>
              <a:rPr lang="en-GB" sz="2000"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1484784"/>
            <a:ext cx="4554923" cy="2448272"/>
          </a:xfrm>
          <a:prstGeom prst="rect">
            <a:avLst/>
          </a:prstGeom>
        </p:spPr>
      </p:pic>
    </p:spTree>
    <p:extLst>
      <p:ext uri="{BB962C8B-B14F-4D97-AF65-F5344CB8AC3E}">
        <p14:creationId xmlns:p14="http://schemas.microsoft.com/office/powerpoint/2010/main" val="3293203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31440"/>
            <a:ext cx="8507288" cy="1949078"/>
          </a:xfrm>
        </p:spPr>
        <p:txBody>
          <a:bodyPr>
            <a:normAutofit/>
          </a:bodyPr>
          <a:lstStyle/>
          <a:p>
            <a:r>
              <a:rPr lang="nl-NL" sz="2400" b="1" dirty="0"/>
              <a:t>Disclaimer: </a:t>
            </a:r>
            <a:r>
              <a:rPr lang="en-GB" sz="2400" b="1" dirty="0"/>
              <a:t>universal suffrage no guarantee for fair and free elections and full parliamentary democracy</a:t>
            </a:r>
            <a:endParaRPr lang="nl-NL" sz="2400" b="1" dirty="0"/>
          </a:p>
        </p:txBody>
      </p:sp>
      <p:sp>
        <p:nvSpPr>
          <p:cNvPr id="3" name="Content Placeholder 2"/>
          <p:cNvSpPr>
            <a:spLocks noGrp="1"/>
          </p:cNvSpPr>
          <p:nvPr>
            <p:ph idx="1"/>
          </p:nvPr>
        </p:nvSpPr>
        <p:spPr>
          <a:xfrm>
            <a:off x="395536" y="1417638"/>
            <a:ext cx="8291264" cy="4708525"/>
          </a:xfrm>
        </p:spPr>
        <p:txBody>
          <a:bodyPr>
            <a:noAutofit/>
          </a:bodyPr>
          <a:lstStyle/>
          <a:p>
            <a:pPr marL="0" indent="0">
              <a:buNone/>
            </a:pPr>
            <a:r>
              <a:rPr lang="en-GB" sz="2400" dirty="0"/>
              <a:t>Many ways/tricks for restricting power of voting citizens and manipulating or channelling public opinion and ‘people’s will’: </a:t>
            </a:r>
          </a:p>
          <a:p>
            <a:pPr>
              <a:buFont typeface="Wingdings"/>
              <a:buChar char="à"/>
            </a:pPr>
            <a:r>
              <a:rPr lang="en-GB" sz="2400" dirty="0"/>
              <a:t>Bismarck’s German Empire: universal suffrage for males, citizens voting for parliament, but only with limited powers.</a:t>
            </a:r>
          </a:p>
          <a:p>
            <a:pPr>
              <a:buFont typeface="Wingdings"/>
              <a:buChar char="à"/>
            </a:pPr>
            <a:r>
              <a:rPr lang="en-GB" sz="2400" dirty="0"/>
              <a:t>20</a:t>
            </a:r>
            <a:r>
              <a:rPr lang="en-GB" sz="2400" baseline="30000" dirty="0"/>
              <a:t>th</a:t>
            </a:r>
            <a:r>
              <a:rPr lang="en-GB" sz="2400" dirty="0"/>
              <a:t>-century fascism (Italy), Nazism (Germany) and communism (Soviet Union): totalitarian ‘democracy’.</a:t>
            </a:r>
          </a:p>
          <a:p>
            <a:pPr>
              <a:buFont typeface="Wingdings"/>
              <a:buChar char="à"/>
            </a:pPr>
            <a:r>
              <a:rPr lang="en-GB" sz="2400" dirty="0"/>
              <a:t>20th century: achievement of universal suffrage fragile in many countries under authoritarian government (Spain, Portugal and Greece until 1970s, in Eastern Europe until 1990, and in many non-Western countries until today). </a:t>
            </a:r>
          </a:p>
          <a:p>
            <a:pPr>
              <a:buFont typeface="Wingdings"/>
              <a:buChar char="à"/>
            </a:pPr>
            <a:r>
              <a:rPr lang="en-GB" sz="2400" dirty="0"/>
              <a:t>Nowadays: ‘illiberal’ democracy, populism, the role of money, lobbies (Putin, Erdogan </a:t>
            </a:r>
            <a:r>
              <a:rPr lang="en-GB" sz="2400" dirty="0" err="1"/>
              <a:t>Orbán</a:t>
            </a:r>
            <a:r>
              <a:rPr lang="en-GB" sz="2400" dirty="0"/>
              <a:t>, </a:t>
            </a:r>
            <a:r>
              <a:rPr lang="en-GB" sz="2400" dirty="0" err="1"/>
              <a:t>Salvini</a:t>
            </a:r>
            <a:r>
              <a:rPr lang="en-GB" sz="2400" dirty="0"/>
              <a:t>, </a:t>
            </a:r>
            <a:r>
              <a:rPr lang="en-GB" sz="2400" dirty="0" err="1"/>
              <a:t>Bolsonaro</a:t>
            </a:r>
            <a:r>
              <a:rPr lang="en-GB" sz="2400" dirty="0"/>
              <a:t>, Trump etc.):</a:t>
            </a:r>
            <a:r>
              <a:rPr lang="en-GB" sz="2400" dirty="0">
                <a:sym typeface="Wingdings" panose="05000000000000000000" pitchFamily="2" charset="2"/>
              </a:rPr>
              <a:t> elections, referenda,  and parliaments, but really democratic?</a:t>
            </a:r>
          </a:p>
          <a:p>
            <a:pPr marL="0" indent="0">
              <a:buNone/>
            </a:pPr>
            <a:endParaRPr lang="nl-NL" dirty="0"/>
          </a:p>
        </p:txBody>
      </p:sp>
    </p:spTree>
    <p:extLst>
      <p:ext uri="{BB962C8B-B14F-4D97-AF65-F5344CB8AC3E}">
        <p14:creationId xmlns:p14="http://schemas.microsoft.com/office/powerpoint/2010/main" val="257744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91264" cy="1733054"/>
          </a:xfrm>
        </p:spPr>
        <p:txBody>
          <a:bodyPr>
            <a:noAutofit/>
          </a:bodyPr>
          <a:lstStyle/>
          <a:p>
            <a:r>
              <a:rPr lang="en-GB" sz="3600" b="1" dirty="0"/>
              <a:t>Scaling-up and ‘popularisation’ of politics </a:t>
            </a:r>
            <a:r>
              <a:rPr lang="en-GB" sz="3600" b="1" dirty="0">
                <a:sym typeface="Wingdings" panose="05000000000000000000" pitchFamily="2" charset="2"/>
              </a:rPr>
              <a:t> new political style and dynamics</a:t>
            </a:r>
            <a:r>
              <a:rPr lang="en-GB" sz="3600" b="1" dirty="0"/>
              <a:t> </a:t>
            </a:r>
            <a:endParaRPr lang="nl-NL" sz="3600" dirty="0"/>
          </a:p>
        </p:txBody>
      </p:sp>
      <p:sp>
        <p:nvSpPr>
          <p:cNvPr id="3" name="Content Placeholder 2"/>
          <p:cNvSpPr>
            <a:spLocks noGrp="1"/>
          </p:cNvSpPr>
          <p:nvPr>
            <p:ph idx="1"/>
          </p:nvPr>
        </p:nvSpPr>
        <p:spPr>
          <a:xfrm>
            <a:off x="395536" y="1417638"/>
            <a:ext cx="8291264" cy="4708525"/>
          </a:xfrm>
        </p:spPr>
        <p:txBody>
          <a:bodyPr>
            <a:normAutofit fontScale="92500" lnSpcReduction="10000"/>
          </a:bodyPr>
          <a:lstStyle/>
          <a:p>
            <a:pPr marL="0" indent="0">
              <a:buNone/>
            </a:pPr>
            <a:r>
              <a:rPr lang="en-GB" sz="2600" b="1" dirty="0"/>
              <a:t>Elitist liberal-bourgeois democracy</a:t>
            </a:r>
            <a:r>
              <a:rPr lang="en-GB" sz="2600" dirty="0"/>
              <a:t> </a:t>
            </a:r>
            <a:r>
              <a:rPr lang="en-GB" sz="2600" dirty="0">
                <a:sym typeface="Wingdings"/>
              </a:rPr>
              <a:t></a:t>
            </a:r>
            <a:r>
              <a:rPr lang="en-GB" sz="2600" dirty="0"/>
              <a:t> </a:t>
            </a:r>
            <a:r>
              <a:rPr lang="en-GB" sz="2600" b="1" dirty="0"/>
              <a:t>Inclusive mass democracy</a:t>
            </a:r>
            <a:endParaRPr lang="nl-NL" sz="2600" dirty="0"/>
          </a:p>
          <a:p>
            <a:pPr marL="0" indent="0">
              <a:buNone/>
            </a:pPr>
            <a:endParaRPr lang="en-GB" sz="2600" dirty="0"/>
          </a:p>
          <a:p>
            <a:pPr marL="0" indent="0">
              <a:buNone/>
            </a:pPr>
            <a:r>
              <a:rPr lang="en-GB" sz="2200" dirty="0"/>
              <a:t>Census-franchise		     	</a:t>
            </a:r>
            <a:r>
              <a:rPr lang="en-GB" sz="2200" dirty="0">
                <a:sym typeface="Wingdings"/>
              </a:rPr>
              <a:t> </a:t>
            </a:r>
            <a:r>
              <a:rPr lang="en-GB" sz="2200" dirty="0"/>
              <a:t>Universal suffrage </a:t>
            </a:r>
            <a:endParaRPr lang="nl-NL" sz="2200" dirty="0"/>
          </a:p>
          <a:p>
            <a:pPr marL="0" indent="0">
              <a:buNone/>
            </a:pPr>
            <a:r>
              <a:rPr lang="en-GB" sz="2200" dirty="0"/>
              <a:t>Politics elitist affair		</a:t>
            </a:r>
            <a:r>
              <a:rPr lang="en-GB" sz="2200" dirty="0">
                <a:sym typeface="Wingdings"/>
              </a:rPr>
              <a:t> </a:t>
            </a:r>
            <a:r>
              <a:rPr lang="en-GB" sz="2200" dirty="0"/>
              <a:t>Mass involvement </a:t>
            </a:r>
            <a:endParaRPr lang="nl-NL" sz="2200" dirty="0"/>
          </a:p>
          <a:p>
            <a:pPr marL="0" indent="0">
              <a:buNone/>
            </a:pPr>
            <a:r>
              <a:rPr lang="en-GB" sz="2200" dirty="0"/>
              <a:t>Personal status and reputation        	</a:t>
            </a:r>
            <a:r>
              <a:rPr lang="en-GB" sz="2200" dirty="0">
                <a:sym typeface="Wingdings"/>
              </a:rPr>
              <a:t> </a:t>
            </a:r>
            <a:r>
              <a:rPr lang="en-GB" sz="2200" dirty="0"/>
              <a:t>Political ideologies and charisma</a:t>
            </a:r>
            <a:endParaRPr lang="nl-NL" sz="2200" dirty="0"/>
          </a:p>
          <a:p>
            <a:pPr marL="0" indent="0">
              <a:buNone/>
            </a:pPr>
            <a:r>
              <a:rPr lang="en-GB" sz="2200" dirty="0"/>
              <a:t>Small-scale face-to-face interaction </a:t>
            </a:r>
            <a:r>
              <a:rPr lang="en-GB" sz="2200" dirty="0">
                <a:sym typeface="Wingdings"/>
              </a:rPr>
              <a:t> </a:t>
            </a:r>
            <a:r>
              <a:rPr lang="en-GB" sz="2200" dirty="0"/>
              <a:t>Political parties, mass events, media</a:t>
            </a:r>
            <a:endParaRPr lang="nl-NL" sz="2200" dirty="0"/>
          </a:p>
          <a:p>
            <a:pPr marL="0" indent="0">
              <a:buNone/>
            </a:pPr>
            <a:r>
              <a:rPr lang="en-GB" sz="2200" dirty="0"/>
              <a:t>Rational and serene debates 	</a:t>
            </a:r>
            <a:r>
              <a:rPr lang="en-GB" sz="2200" dirty="0">
                <a:sym typeface="Wingdings" pitchFamily="2" charset="2"/>
              </a:rPr>
              <a:t> </a:t>
            </a:r>
            <a:r>
              <a:rPr lang="en-GB" sz="2200" dirty="0"/>
              <a:t>Propaganda, rituals, symbols</a:t>
            </a:r>
          </a:p>
          <a:p>
            <a:pPr marL="0" indent="0">
              <a:buNone/>
            </a:pPr>
            <a:r>
              <a:rPr lang="en-GB" sz="2200" dirty="0"/>
              <a:t>				and emotional appeals, passions,</a:t>
            </a:r>
          </a:p>
          <a:p>
            <a:pPr marL="0" indent="0">
              <a:buNone/>
            </a:pPr>
            <a:r>
              <a:rPr lang="en-GB" sz="2200" dirty="0"/>
              <a:t>				hopes and fears 		          	</a:t>
            </a:r>
          </a:p>
          <a:p>
            <a:pPr marL="0" indent="0">
              <a:buNone/>
            </a:pPr>
            <a:r>
              <a:rPr lang="en-GB" sz="2200" dirty="0"/>
              <a:t>Politics in enclosed spaces	     	</a:t>
            </a:r>
            <a:r>
              <a:rPr lang="en-GB" sz="2200" dirty="0">
                <a:sym typeface="Wingdings" panose="05000000000000000000" pitchFamily="2" charset="2"/>
              </a:rPr>
              <a:t> Largely in public, role of mass 					media as intermediaries between 					politicians and citizens, impact of public 				opinion</a:t>
            </a:r>
            <a:endParaRPr lang="nl-NL" sz="2200" dirty="0"/>
          </a:p>
          <a:p>
            <a:pPr marL="0" indent="0">
              <a:buNone/>
            </a:pPr>
            <a:r>
              <a:rPr lang="en-GB" sz="2200" dirty="0"/>
              <a:t>Consensus/compromise		</a:t>
            </a:r>
            <a:r>
              <a:rPr lang="en-GB" sz="2200" dirty="0">
                <a:sym typeface="Wingdings" pitchFamily="2" charset="2"/>
              </a:rPr>
              <a:t> More p</a:t>
            </a:r>
            <a:r>
              <a:rPr lang="en-GB" sz="2200" dirty="0"/>
              <a:t>olarisation</a:t>
            </a:r>
            <a:endParaRPr lang="nl-NL" sz="2200" dirty="0"/>
          </a:p>
          <a:p>
            <a:pPr marL="0" indent="0">
              <a:buNone/>
            </a:pPr>
            <a:endParaRPr lang="nl-NL" dirty="0"/>
          </a:p>
        </p:txBody>
      </p:sp>
    </p:spTree>
    <p:extLst>
      <p:ext uri="{BB962C8B-B14F-4D97-AF65-F5344CB8AC3E}">
        <p14:creationId xmlns:p14="http://schemas.microsoft.com/office/powerpoint/2010/main" val="3674752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1509</TotalTime>
  <Words>2882</Words>
  <Application>Microsoft Office PowerPoint</Application>
  <PresentationFormat>On-screen Show (4:3)</PresentationFormat>
  <Paragraphs>203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Wingdings</vt:lpstr>
      <vt:lpstr>Office Theme</vt:lpstr>
      <vt:lpstr>   MASS DEMOCRACY  AND ITS DISCONTENTS</vt:lpstr>
      <vt:lpstr>Classical liberalism: not fully democratic </vt:lpstr>
      <vt:lpstr>Elitist liberal-bourgeois democracy until 1870</vt:lpstr>
      <vt:lpstr>Rise of modern mass democracy from 1870s onwards</vt:lpstr>
      <vt:lpstr>Characteristics mass democracy </vt:lpstr>
      <vt:lpstr>POPULAR SOVEREIGNTY</vt:lpstr>
      <vt:lpstr>1870-1920: major breakthrough all over the Western world: extension of suffrage </vt:lpstr>
      <vt:lpstr>Disclaimer: universal suffrage no guarantee for fair and free elections and full parliamentary democracy</vt:lpstr>
      <vt:lpstr>Scaling-up and ‘popularisation’ of politics  new political style and dynamics </vt:lpstr>
      <vt:lpstr>Mass democracy fuelled by ‘social question’  </vt:lpstr>
      <vt:lpstr>Marx and Engels and other socialists: socio-economic inequality as crucial political issue</vt:lpstr>
      <vt:lpstr>Increasing state-intervention</vt:lpstr>
      <vt:lpstr> Classical  social liberalism: utilitarian state </vt:lpstr>
      <vt:lpstr>Broadening role of the state</vt:lpstr>
      <vt:lpstr>Interventionist and welfare state: Social justice as democratic value</vt:lpstr>
      <vt:lpstr>Political consequences  of interventionist welfare state</vt:lpstr>
      <vt:lpstr>Expanding dimension  of democratic citizenship </vt:lpstr>
      <vt:lpstr> Lincoln’s definition of mass-democracy:  government of, by and for the people?   </vt:lpstr>
      <vt:lpstr>Constitutional state, rule of law   Trias politica and other checks and balances</vt:lpstr>
      <vt:lpstr>System of representation</vt:lpstr>
      <vt:lpstr> Scientific and technological expertise</vt:lpstr>
      <vt:lpstr>Elitist dimension  of modern mass democracy</vt:lpstr>
      <vt:lpstr>Weber: bureaucracy and professionalism  in mass democracy</vt:lpstr>
      <vt:lpstr>Weber: bureaucracy as  typical rational and modern institution (general aversion to bureaucracy not entirely justified):</vt:lpstr>
      <vt:lpstr>Bureaucracy undermining democracy?</vt:lpstr>
      <vt:lpstr>Bureaucracy guaranteeing  the smooth operation of mass democracy: </vt:lpstr>
      <vt:lpstr>Importance of well-functioning bureaucracy in welfare democracy</vt:lpstr>
      <vt:lpstr>Elitist tendencies in mass democracy: Robert Michels, Weber, Joseph Schumpeter  Vilfredo Pareto and Gaetano Mosca :</vt:lpstr>
      <vt:lpstr> Elitist tendencies in mass democracy Expert elite based on professionalism  passive citizens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DEMOCRACY  AND ITS DISCONTENTS</dc:title>
  <dc:creator>Oosterhuis Harry (HISTORY)</dc:creator>
  <cp:lastModifiedBy>Oosterhuis, Harry (HISTORY)</cp:lastModifiedBy>
  <cp:revision>138</cp:revision>
  <cp:lastPrinted>2019-02-13T08:52:05Z</cp:lastPrinted>
  <dcterms:created xsi:type="dcterms:W3CDTF">2013-01-27T10:00:22Z</dcterms:created>
  <dcterms:modified xsi:type="dcterms:W3CDTF">2024-12-27T18:18:05Z</dcterms:modified>
</cp:coreProperties>
</file>