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9" r:id="rId5"/>
    <p:sldId id="270" r:id="rId6"/>
    <p:sldId id="272" r:id="rId7"/>
    <p:sldId id="271" r:id="rId8"/>
    <p:sldId id="310" r:id="rId9"/>
    <p:sldId id="320" r:id="rId10"/>
    <p:sldId id="280" r:id="rId11"/>
    <p:sldId id="281" r:id="rId12"/>
    <p:sldId id="283" r:id="rId13"/>
    <p:sldId id="313" r:id="rId14"/>
    <p:sldId id="314" r:id="rId15"/>
    <p:sldId id="315" r:id="rId16"/>
    <p:sldId id="260" r:id="rId17"/>
    <p:sldId id="274" r:id="rId18"/>
    <p:sldId id="273" r:id="rId19"/>
    <p:sldId id="275" r:id="rId20"/>
    <p:sldId id="276" r:id="rId21"/>
    <p:sldId id="287" r:id="rId22"/>
    <p:sldId id="262" r:id="rId23"/>
    <p:sldId id="288" r:id="rId24"/>
    <p:sldId id="289" r:id="rId25"/>
    <p:sldId id="263" r:id="rId26"/>
    <p:sldId id="290" r:id="rId27"/>
    <p:sldId id="291" r:id="rId28"/>
    <p:sldId id="292" r:id="rId29"/>
    <p:sldId id="293" r:id="rId30"/>
    <p:sldId id="319" r:id="rId31"/>
    <p:sldId id="264" r:id="rId32"/>
    <p:sldId id="294" r:id="rId33"/>
    <p:sldId id="295" r:id="rId34"/>
    <p:sldId id="296" r:id="rId35"/>
    <p:sldId id="297" r:id="rId36"/>
    <p:sldId id="317" r:id="rId37"/>
    <p:sldId id="299" r:id="rId38"/>
    <p:sldId id="300" r:id="rId39"/>
    <p:sldId id="318" r:id="rId40"/>
    <p:sldId id="301" r:id="rId41"/>
    <p:sldId id="302" r:id="rId42"/>
    <p:sldId id="304" r:id="rId43"/>
    <p:sldId id="305" r:id="rId44"/>
    <p:sldId id="265" r:id="rId45"/>
    <p:sldId id="306" r:id="rId46"/>
    <p:sldId id="307" r:id="rId47"/>
    <p:sldId id="308" r:id="rId48"/>
    <p:sldId id="311" r:id="rId49"/>
    <p:sldId id="309" r:id="rId50"/>
    <p:sldId id="312" r:id="rId5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76822571-0C26-4B1C-A199-84DE044C2C10}"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393946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6822571-0C26-4B1C-A199-84DE044C2C10}"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1314714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6822571-0C26-4B1C-A199-84DE044C2C10}"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309585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6822571-0C26-4B1C-A199-84DE044C2C10}"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401274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822571-0C26-4B1C-A199-84DE044C2C10}" type="datetimeFigureOut">
              <a:rPr lang="nl-NL" smtClean="0"/>
              <a:t>29-12-2024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47850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76822571-0C26-4B1C-A199-84DE044C2C10}"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3508868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76822571-0C26-4B1C-A199-84DE044C2C10}" type="datetimeFigureOut">
              <a:rPr lang="nl-NL" smtClean="0"/>
              <a:t>29-12-2024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813721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76822571-0C26-4B1C-A199-84DE044C2C10}" type="datetimeFigureOut">
              <a:rPr lang="nl-NL" smtClean="0"/>
              <a:t>29-12-2024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344476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22571-0C26-4B1C-A199-84DE044C2C10}" type="datetimeFigureOut">
              <a:rPr lang="nl-NL" smtClean="0"/>
              <a:t>29-12-2024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2316900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822571-0C26-4B1C-A199-84DE044C2C10}"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2979054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822571-0C26-4B1C-A199-84DE044C2C10}" type="datetimeFigureOut">
              <a:rPr lang="nl-NL" smtClean="0"/>
              <a:t>29-12-2024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CCDC9FA-7AE0-4721-A590-3513B740C2F8}" type="slidenum">
              <a:rPr lang="nl-NL" smtClean="0"/>
              <a:t>‹#›</a:t>
            </a:fld>
            <a:endParaRPr lang="nl-NL"/>
          </a:p>
        </p:txBody>
      </p:sp>
    </p:spTree>
    <p:extLst>
      <p:ext uri="{BB962C8B-B14F-4D97-AF65-F5344CB8AC3E}">
        <p14:creationId xmlns:p14="http://schemas.microsoft.com/office/powerpoint/2010/main" val="1453448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22571-0C26-4B1C-A199-84DE044C2C10}" type="datetimeFigureOut">
              <a:rPr lang="nl-NL" smtClean="0"/>
              <a:t>29-12-2024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DC9FA-7AE0-4721-A590-3513B740C2F8}" type="slidenum">
              <a:rPr lang="nl-NL" smtClean="0"/>
              <a:t>‹#›</a:t>
            </a:fld>
            <a:endParaRPr lang="nl-NL"/>
          </a:p>
        </p:txBody>
      </p:sp>
    </p:spTree>
    <p:extLst>
      <p:ext uri="{BB962C8B-B14F-4D97-AF65-F5344CB8AC3E}">
        <p14:creationId xmlns:p14="http://schemas.microsoft.com/office/powerpoint/2010/main" val="1201445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Max Weber </a:t>
            </a:r>
            <a:br>
              <a:rPr lang="en-US" dirty="0"/>
            </a:br>
            <a:r>
              <a:rPr lang="en-US" dirty="0"/>
              <a:t>Modernity as </a:t>
            </a:r>
            <a:r>
              <a:rPr lang="en-US" dirty="0" err="1"/>
              <a:t>rationalisation</a:t>
            </a:r>
            <a:endParaRPr lang="nl-NL" dirty="0"/>
          </a:p>
        </p:txBody>
      </p:sp>
      <p:sp>
        <p:nvSpPr>
          <p:cNvPr id="3" name="Subtitle 2"/>
          <p:cNvSpPr>
            <a:spLocks noGrp="1"/>
          </p:cNvSpPr>
          <p:nvPr>
            <p:ph type="subTitle" idx="1"/>
          </p:nvPr>
        </p:nvSpPr>
        <p:spPr/>
        <p:txBody>
          <a:bodyPr/>
          <a:lstStyle/>
          <a:p>
            <a:endParaRPr lang="nl-NL" dirty="0"/>
          </a:p>
          <a:p>
            <a:r>
              <a:rPr lang="nl-NL" dirty="0"/>
              <a:t>Harry Oosterhuis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880320" cy="2880320"/>
          </a:xfrm>
          <a:prstGeom prst="rect">
            <a:avLst/>
          </a:prstGeom>
        </p:spPr>
      </p:pic>
    </p:spTree>
    <p:extLst>
      <p:ext uri="{BB962C8B-B14F-4D97-AF65-F5344CB8AC3E}">
        <p14:creationId xmlns:p14="http://schemas.microsoft.com/office/powerpoint/2010/main" val="22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Weber’s</a:t>
            </a:r>
            <a:r>
              <a:rPr lang="nl-NL" b="1" dirty="0"/>
              <a:t> </a:t>
            </a:r>
            <a:r>
              <a:rPr lang="nl-NL" b="1" dirty="0" err="1"/>
              <a:t>passion</a:t>
            </a:r>
            <a:r>
              <a:rPr lang="nl-NL" b="1" dirty="0"/>
              <a:t> </a:t>
            </a:r>
            <a:r>
              <a:rPr lang="nl-NL" b="1" dirty="0" err="1"/>
              <a:t>for</a:t>
            </a:r>
            <a:r>
              <a:rPr lang="nl-NL" b="1" dirty="0"/>
              <a:t> </a:t>
            </a:r>
            <a:r>
              <a:rPr lang="nl-NL" b="1" dirty="0" err="1"/>
              <a:t>politics</a:t>
            </a:r>
            <a:r>
              <a:rPr lang="nl-NL" b="1" dirty="0"/>
              <a:t>: </a:t>
            </a:r>
            <a:br>
              <a:rPr lang="nl-NL" b="1" dirty="0"/>
            </a:br>
            <a:r>
              <a:rPr lang="nl-NL" b="1" dirty="0" err="1"/>
              <a:t>problems</a:t>
            </a:r>
            <a:r>
              <a:rPr lang="nl-NL" b="1" dirty="0"/>
              <a:t> of new Germany</a:t>
            </a:r>
            <a:endParaRPr lang="nl-NL" dirty="0"/>
          </a:p>
        </p:txBody>
      </p:sp>
      <p:sp>
        <p:nvSpPr>
          <p:cNvPr id="3" name="Content Placeholder 2"/>
          <p:cNvSpPr>
            <a:spLocks noGrp="1"/>
          </p:cNvSpPr>
          <p:nvPr>
            <p:ph idx="1"/>
          </p:nvPr>
        </p:nvSpPr>
        <p:spPr/>
        <p:txBody>
          <a:bodyPr>
            <a:noAutofit/>
          </a:bodyPr>
          <a:lstStyle/>
          <a:p>
            <a:pPr marL="0" indent="0">
              <a:buNone/>
            </a:pPr>
            <a:r>
              <a:rPr lang="en-GB" sz="2000" b="1" dirty="0"/>
              <a:t>1871: unification of Germany (Bismarck) through warfare </a:t>
            </a:r>
            <a:r>
              <a:rPr lang="en-GB" sz="2000" dirty="0">
                <a:sym typeface="Wingdings" panose="05000000000000000000" pitchFamily="2" charset="2"/>
              </a:rPr>
              <a:t> </a:t>
            </a:r>
            <a:r>
              <a:rPr lang="en-GB" sz="2000" b="1" dirty="0">
                <a:sym typeface="Wingdings" panose="05000000000000000000" pitchFamily="2" charset="2"/>
              </a:rPr>
              <a:t>rapid social-economic modernisation and German Empire growing into one of the most powerful countries in Europe.</a:t>
            </a:r>
            <a:endParaRPr lang="en-GB" sz="2000" dirty="0">
              <a:sym typeface="Wingdings" panose="05000000000000000000" pitchFamily="2" charset="2"/>
            </a:endParaRPr>
          </a:p>
          <a:p>
            <a:pPr marL="0" indent="0">
              <a:buNone/>
            </a:pPr>
            <a:endParaRPr lang="en-GB" sz="2000" dirty="0">
              <a:sym typeface="Wingdings" panose="05000000000000000000" pitchFamily="2" charset="2"/>
            </a:endParaRPr>
          </a:p>
          <a:p>
            <a:pPr marL="0" indent="0">
              <a:buNone/>
            </a:pPr>
            <a:r>
              <a:rPr lang="en-GB" sz="2000" dirty="0">
                <a:sym typeface="Wingdings" panose="05000000000000000000" pitchFamily="2" charset="2"/>
              </a:rPr>
              <a:t>Weber as a nationalist: proud of his Fatherland </a:t>
            </a:r>
          </a:p>
          <a:p>
            <a:pPr marL="0" indent="0">
              <a:buNone/>
            </a:pPr>
            <a:r>
              <a:rPr lang="en-GB" sz="2000" dirty="0">
                <a:sym typeface="Wingdings" panose="05000000000000000000" pitchFamily="2" charset="2"/>
              </a:rPr>
              <a:t>and German culture.</a:t>
            </a:r>
            <a:endParaRPr lang="en-GB" sz="2000" dirty="0"/>
          </a:p>
          <a:p>
            <a:pPr marL="0" indent="0">
              <a:buNone/>
            </a:pPr>
            <a:endParaRPr lang="en-GB" sz="2000" dirty="0"/>
          </a:p>
          <a:p>
            <a:pPr marL="0" indent="0">
              <a:buNone/>
            </a:pPr>
            <a:endParaRPr lang="en-GB" sz="2000" dirty="0"/>
          </a:p>
          <a:p>
            <a:pPr marL="0" indent="0">
              <a:buNone/>
            </a:pPr>
            <a:r>
              <a:rPr lang="en-GB" sz="2000" dirty="0"/>
              <a:t>However, at the same time critical awareness of:</a:t>
            </a:r>
          </a:p>
          <a:p>
            <a:pPr marL="0" indent="0">
              <a:buNone/>
            </a:pPr>
            <a:r>
              <a:rPr lang="en-GB" sz="2000" b="1" dirty="0"/>
              <a:t>Tensions/imbalances in German Empire:</a:t>
            </a:r>
            <a:endParaRPr lang="nl-NL" sz="2000" dirty="0"/>
          </a:p>
          <a:p>
            <a:pPr marL="0" indent="0">
              <a:buNone/>
            </a:pPr>
            <a:r>
              <a:rPr lang="en-GB" sz="2000" dirty="0"/>
              <a:t>-</a:t>
            </a:r>
            <a:r>
              <a:rPr lang="en-GB" sz="2000" b="1" dirty="0"/>
              <a:t> </a:t>
            </a:r>
            <a:r>
              <a:rPr lang="en-GB" sz="2000" dirty="0"/>
              <a:t>Socio-economic modernisation </a:t>
            </a:r>
            <a:r>
              <a:rPr lang="en-GB" sz="2000" dirty="0">
                <a:sym typeface="Wingdings" panose="05000000000000000000" pitchFamily="2" charset="2"/>
              </a:rPr>
              <a:t></a:t>
            </a:r>
            <a:r>
              <a:rPr lang="en-GB" sz="2000" dirty="0">
                <a:sym typeface="Wingdings"/>
              </a:rPr>
              <a:t> </a:t>
            </a:r>
            <a:r>
              <a:rPr lang="en-GB" sz="2000" dirty="0"/>
              <a:t>authoritarian rule and militarism</a:t>
            </a:r>
            <a:endParaRPr lang="nl-NL" sz="2000" dirty="0"/>
          </a:p>
          <a:p>
            <a:pPr marL="0" indent="0">
              <a:buNone/>
            </a:pPr>
            <a:r>
              <a:rPr lang="en-GB" sz="2000" dirty="0"/>
              <a:t>- East (Prussia): agrarian  </a:t>
            </a:r>
            <a:r>
              <a:rPr lang="en-GB" sz="2000" dirty="0">
                <a:sym typeface="Wingdings"/>
              </a:rPr>
              <a:t></a:t>
            </a:r>
            <a:r>
              <a:rPr lang="en-GB" sz="2000" dirty="0"/>
              <a:t> West/South: urbanised,</a:t>
            </a:r>
            <a:r>
              <a:rPr lang="nl-NL" sz="2000" dirty="0"/>
              <a:t> </a:t>
            </a:r>
            <a:r>
              <a:rPr lang="en-GB" sz="2000" dirty="0"/>
              <a:t>industrialised</a:t>
            </a:r>
            <a:endParaRPr lang="nl-NL" sz="2000" dirty="0"/>
          </a:p>
          <a:p>
            <a:pPr marL="0" indent="0">
              <a:buNone/>
            </a:pPr>
            <a:r>
              <a:rPr lang="en-GB" sz="2000" dirty="0"/>
              <a:t>- aristocracy </a:t>
            </a:r>
            <a:r>
              <a:rPr lang="en-GB" sz="2000" dirty="0">
                <a:sym typeface="Wingdings"/>
              </a:rPr>
              <a:t></a:t>
            </a:r>
            <a:r>
              <a:rPr lang="en-GB" sz="2000" dirty="0"/>
              <a:t> bourgeoisie </a:t>
            </a:r>
            <a:r>
              <a:rPr lang="en-GB" sz="2000" dirty="0">
                <a:sym typeface="Wingdings"/>
              </a:rPr>
              <a:t></a:t>
            </a:r>
            <a:r>
              <a:rPr lang="en-GB" sz="2000" dirty="0"/>
              <a:t> labour class </a:t>
            </a:r>
            <a:endParaRPr lang="en-GB" sz="2000" dirty="0">
              <a:sym typeface="Wingdings" panose="05000000000000000000" pitchFamily="2" charset="2"/>
            </a:endParaRPr>
          </a:p>
          <a:p>
            <a:pPr marL="0" indent="0">
              <a:buNone/>
            </a:pPr>
            <a:r>
              <a:rPr lang="en-GB" sz="2000" b="1" dirty="0">
                <a:sym typeface="Wingdings" panose="05000000000000000000" pitchFamily="2" charset="2"/>
              </a:rPr>
              <a:t>failure to establish liberal </a:t>
            </a:r>
            <a:r>
              <a:rPr lang="en-GB" sz="2000" b="1" dirty="0"/>
              <a:t>democracy </a:t>
            </a:r>
            <a:r>
              <a:rPr lang="en-GB" sz="2000" dirty="0"/>
              <a:t>(</a:t>
            </a:r>
            <a:r>
              <a:rPr lang="en-GB" sz="2000" dirty="0">
                <a:sym typeface="Wingdings" panose="05000000000000000000" pitchFamily="2" charset="2"/>
              </a:rPr>
              <a:t> Western Europe)</a:t>
            </a:r>
            <a:endParaRPr lang="nl-NL" sz="2000" dirty="0"/>
          </a:p>
          <a:p>
            <a:pPr marL="0" indent="0">
              <a:buNone/>
            </a:pPr>
            <a:r>
              <a:rPr lang="en-GB" sz="2000" b="1" dirty="0"/>
              <a:t> </a:t>
            </a:r>
            <a:endParaRPr lang="nl-NL" sz="2000" b="1" dirty="0"/>
          </a:p>
          <a:p>
            <a:pPr marL="0" indent="0">
              <a:buNone/>
            </a:pPr>
            <a:endParaRPr lang="nl-N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6136" y="2420888"/>
            <a:ext cx="1822440" cy="2708788"/>
          </a:xfrm>
          <a:prstGeom prst="rect">
            <a:avLst/>
          </a:prstGeom>
        </p:spPr>
      </p:pic>
      <p:sp>
        <p:nvSpPr>
          <p:cNvPr id="5" name="Curved Right Arrow 4"/>
          <p:cNvSpPr/>
          <p:nvPr/>
        </p:nvSpPr>
        <p:spPr>
          <a:xfrm>
            <a:off x="0" y="5517232"/>
            <a:ext cx="539552" cy="108012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96051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47464"/>
            <a:ext cx="8363272" cy="2165102"/>
          </a:xfrm>
        </p:spPr>
        <p:txBody>
          <a:bodyPr>
            <a:normAutofit/>
          </a:bodyPr>
          <a:lstStyle/>
          <a:p>
            <a:r>
              <a:rPr lang="nl-NL" sz="3600" b="1" dirty="0" err="1"/>
              <a:t>Problems</a:t>
            </a:r>
            <a:r>
              <a:rPr lang="nl-NL" sz="3600" b="1" dirty="0"/>
              <a:t> of modern Germany </a:t>
            </a:r>
          </a:p>
        </p:txBody>
      </p:sp>
      <p:sp>
        <p:nvSpPr>
          <p:cNvPr id="3" name="Content Placeholder 2"/>
          <p:cNvSpPr>
            <a:spLocks noGrp="1"/>
          </p:cNvSpPr>
          <p:nvPr>
            <p:ph idx="1"/>
          </p:nvPr>
        </p:nvSpPr>
        <p:spPr>
          <a:xfrm>
            <a:off x="467544" y="692696"/>
            <a:ext cx="8219256" cy="5433467"/>
          </a:xfrm>
        </p:spPr>
        <p:txBody>
          <a:bodyPr>
            <a:noAutofit/>
          </a:bodyPr>
          <a:lstStyle/>
          <a:p>
            <a:endParaRPr lang="en-GB" sz="1800" dirty="0"/>
          </a:p>
          <a:p>
            <a:pPr marL="0" indent="0">
              <a:buNone/>
            </a:pPr>
            <a:r>
              <a:rPr lang="en-GB" sz="1800" dirty="0"/>
              <a:t>Unbalanced political structures: leadership of Prussia with </a:t>
            </a:r>
            <a:r>
              <a:rPr lang="en-GB" sz="1800" b="1" dirty="0"/>
              <a:t>land-owning and militarist aristocracy</a:t>
            </a:r>
            <a:r>
              <a:rPr lang="en-GB" sz="1800" dirty="0"/>
              <a:t> elite </a:t>
            </a:r>
            <a:r>
              <a:rPr lang="en-GB" sz="1800" dirty="0">
                <a:sym typeface="Wingdings" panose="05000000000000000000" pitchFamily="2" charset="2"/>
              </a:rPr>
              <a:t></a:t>
            </a:r>
            <a:r>
              <a:rPr lang="en-GB" sz="1800" dirty="0"/>
              <a:t> economic centre shifting to </a:t>
            </a:r>
            <a:r>
              <a:rPr lang="en-GB" sz="1800" b="1" dirty="0"/>
              <a:t>bourgeois capitalists</a:t>
            </a:r>
            <a:r>
              <a:rPr lang="en-GB" sz="1800" dirty="0"/>
              <a:t> in industrialized, urbanised and more liberal West. </a:t>
            </a:r>
          </a:p>
          <a:p>
            <a:pPr marL="0" indent="0">
              <a:buNone/>
            </a:pPr>
            <a:r>
              <a:rPr lang="en-GB" sz="1800" b="1" dirty="0">
                <a:sym typeface="Wingdings" panose="05000000000000000000" pitchFamily="2" charset="2"/>
              </a:rPr>
              <a:t>Lack of strong </a:t>
            </a:r>
            <a:r>
              <a:rPr lang="en-GB" sz="1800" b="1" dirty="0"/>
              <a:t>democratic forces because of political shortcomings of the bourgeoisie:</a:t>
            </a:r>
            <a:endParaRPr lang="nl-NL" sz="1800" dirty="0"/>
          </a:p>
          <a:p>
            <a:r>
              <a:rPr lang="en-GB" sz="1800" dirty="0"/>
              <a:t>In order to adjust political relations to changing social-economic conditions, the aristocracy’s leading role would have to be taken over by the bourgeoisie. </a:t>
            </a:r>
            <a:r>
              <a:rPr lang="en-GB" sz="1800" dirty="0">
                <a:sym typeface="Wingdings" panose="05000000000000000000" pitchFamily="2" charset="2"/>
              </a:rPr>
              <a:t> However, no </a:t>
            </a:r>
            <a:r>
              <a:rPr lang="en-GB" sz="1800" dirty="0"/>
              <a:t>successful liberal-bourgeois take-over </a:t>
            </a:r>
            <a:r>
              <a:rPr lang="en-GB" sz="1800" dirty="0">
                <a:sym typeface="Wingdings" panose="05000000000000000000" pitchFamily="2" charset="2"/>
              </a:rPr>
              <a:t></a:t>
            </a:r>
            <a:r>
              <a:rPr lang="en-GB" sz="1800" dirty="0"/>
              <a:t> middle class unfolding its economic and cultural ambitions, but lacking ability and willingness to take political responsibility and challenge aristocratic dominance and powerful state bureaucracy. </a:t>
            </a:r>
          </a:p>
          <a:p>
            <a:r>
              <a:rPr lang="en-GB" sz="1800" dirty="0"/>
              <a:t>Complications of the ‘social issue’: rise of the industrial labour class</a:t>
            </a:r>
            <a:r>
              <a:rPr lang="en-GB" sz="1800" b="1" dirty="0"/>
              <a:t> </a:t>
            </a:r>
            <a:r>
              <a:rPr lang="en-GB" sz="1800" dirty="0"/>
              <a:t>and its antagonism vis-à-vis the aristocracy as well as the bourgeoisie </a:t>
            </a:r>
            <a:r>
              <a:rPr lang="en-GB" sz="1800" dirty="0">
                <a:sym typeface="Wingdings" panose="05000000000000000000" pitchFamily="2" charset="2"/>
              </a:rPr>
              <a:t></a:t>
            </a:r>
            <a:r>
              <a:rPr lang="en-GB" sz="1800" dirty="0"/>
              <a:t> </a:t>
            </a:r>
            <a:r>
              <a:rPr lang="en-GB" sz="1800" b="1" dirty="0"/>
              <a:t>Bourgeois fear of a socialist revolution</a:t>
            </a:r>
            <a:r>
              <a:rPr lang="en-GB" sz="1800" dirty="0"/>
              <a:t> </a:t>
            </a:r>
            <a:r>
              <a:rPr lang="en-GB" sz="1800" dirty="0">
                <a:sym typeface="Wingdings" panose="05000000000000000000" pitchFamily="2" charset="2"/>
              </a:rPr>
              <a:t> acceptance of a</a:t>
            </a:r>
            <a:r>
              <a:rPr lang="en-GB" sz="1800" dirty="0"/>
              <a:t>ristocratic domination and thus hampering democracy. </a:t>
            </a:r>
          </a:p>
          <a:p>
            <a:pPr marL="0" indent="0">
              <a:buNone/>
            </a:pPr>
            <a:r>
              <a:rPr lang="en-GB" sz="1800" dirty="0"/>
              <a:t>Weber: how to get out of this stalemate and integrate working class in the nation in a peaceful way </a:t>
            </a:r>
            <a:r>
              <a:rPr lang="en-GB" sz="1800" dirty="0">
                <a:sym typeface="Wingdings" panose="05000000000000000000" pitchFamily="2" charset="2"/>
              </a:rPr>
              <a:t> Inevitability of d</a:t>
            </a:r>
            <a:r>
              <a:rPr lang="en-GB" sz="1800" dirty="0"/>
              <a:t>emocratisation in order to prevent a socialist revolution </a:t>
            </a:r>
            <a:r>
              <a:rPr lang="en-GB" sz="1800" dirty="0">
                <a:sym typeface="Wingdings" panose="05000000000000000000" pitchFamily="2" charset="2"/>
              </a:rPr>
              <a:t> German </a:t>
            </a:r>
            <a:r>
              <a:rPr lang="en-GB" sz="1800" dirty="0"/>
              <a:t>state had to embrace socialist objectives (e.g. social legislation) instead of socialism taking over the state (</a:t>
            </a:r>
            <a:r>
              <a:rPr lang="en-GB" sz="1800" dirty="0">
                <a:sym typeface="Wingdings" panose="05000000000000000000" pitchFamily="2" charset="2"/>
              </a:rPr>
              <a:t> Marx).</a:t>
            </a:r>
            <a:r>
              <a:rPr lang="en-GB" sz="1800" dirty="0"/>
              <a:t> </a:t>
            </a:r>
            <a:endParaRPr lang="en-GB" sz="1800" b="1" dirty="0"/>
          </a:p>
          <a:p>
            <a:pPr marL="0" indent="0">
              <a:buNone/>
            </a:pPr>
            <a:endParaRPr lang="en-GB" b="1" dirty="0"/>
          </a:p>
          <a:p>
            <a:pPr marL="0" indent="0">
              <a:buNone/>
            </a:pPr>
            <a:endParaRPr lang="en-GB" b="1" dirty="0"/>
          </a:p>
          <a:p>
            <a:endParaRPr lang="nl-NL" dirty="0"/>
          </a:p>
        </p:txBody>
      </p:sp>
    </p:spTree>
    <p:extLst>
      <p:ext uri="{BB962C8B-B14F-4D97-AF65-F5344CB8AC3E}">
        <p14:creationId xmlns:p14="http://schemas.microsoft.com/office/powerpoint/2010/main" val="3236721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Weber’s political orientation: </a:t>
            </a:r>
            <a:r>
              <a:rPr lang="en-GB" sz="3600" dirty="0"/>
              <a:t>nationalism, liberalism, social-democracy</a:t>
            </a:r>
            <a:endParaRPr lang="nl-NL" sz="3600"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a:t>Requirements for democracy according to Weber:</a:t>
            </a:r>
            <a:endParaRPr lang="nl-NL" dirty="0"/>
          </a:p>
          <a:p>
            <a:pPr lvl="0"/>
            <a:r>
              <a:rPr lang="en-GB" dirty="0"/>
              <a:t>Parliament on the basis of universal suffrage and free competition of ideals and values. </a:t>
            </a:r>
            <a:endParaRPr lang="nl-NL" dirty="0"/>
          </a:p>
          <a:p>
            <a:pPr lvl="0"/>
            <a:r>
              <a:rPr lang="en-GB" dirty="0"/>
              <a:t>No direct but representative democracy: government by a meritocratic elite of professional politicians on the basis of a popular mandate and charismatic leadership.</a:t>
            </a:r>
            <a:endParaRPr lang="nl-NL" dirty="0"/>
          </a:p>
          <a:p>
            <a:pPr lvl="0"/>
            <a:r>
              <a:rPr lang="en-GB" dirty="0"/>
              <a:t>Well-organized bureaucracy in order to guarantee legal procedures, equal treatment  and efficient implementation of (social) policies. </a:t>
            </a:r>
            <a:endParaRPr lang="nl-NL" dirty="0"/>
          </a:p>
          <a:p>
            <a:endParaRPr lang="nl-NL" dirty="0"/>
          </a:p>
        </p:txBody>
      </p:sp>
    </p:spTree>
    <p:extLst>
      <p:ext uri="{BB962C8B-B14F-4D97-AF65-F5344CB8AC3E}">
        <p14:creationId xmlns:p14="http://schemas.microsoft.com/office/powerpoint/2010/main" val="1966015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Sociology</a:t>
            </a:r>
            <a:r>
              <a:rPr lang="nl-NL" b="1" dirty="0"/>
              <a:t>/</a:t>
            </a:r>
            <a:r>
              <a:rPr lang="nl-NL" b="1" dirty="0" err="1"/>
              <a:t>cultural</a:t>
            </a:r>
            <a:r>
              <a:rPr lang="nl-NL" b="1" dirty="0"/>
              <a:t> </a:t>
            </a:r>
            <a:r>
              <a:rPr lang="nl-NL" b="1" dirty="0" err="1"/>
              <a:t>science</a:t>
            </a:r>
            <a:r>
              <a:rPr lang="nl-NL" b="1" dirty="0"/>
              <a:t> </a:t>
            </a:r>
            <a:br>
              <a:rPr lang="nl-NL" b="1" dirty="0"/>
            </a:br>
            <a:r>
              <a:rPr lang="nl-NL" b="1" dirty="0"/>
              <a:t>in </a:t>
            </a:r>
            <a:r>
              <a:rPr lang="nl-NL" b="1" dirty="0" err="1"/>
              <a:t>Weber’s</a:t>
            </a:r>
            <a:r>
              <a:rPr lang="nl-NL" b="1" dirty="0"/>
              <a:t> view</a:t>
            </a:r>
          </a:p>
        </p:txBody>
      </p:sp>
      <p:sp>
        <p:nvSpPr>
          <p:cNvPr id="3" name="Content Placeholder 2"/>
          <p:cNvSpPr>
            <a:spLocks noGrp="1"/>
          </p:cNvSpPr>
          <p:nvPr>
            <p:ph idx="1"/>
          </p:nvPr>
        </p:nvSpPr>
        <p:spPr/>
        <p:txBody>
          <a:bodyPr>
            <a:normAutofit lnSpcReduction="10000"/>
          </a:bodyPr>
          <a:lstStyle/>
          <a:p>
            <a:pPr marL="0" indent="0">
              <a:buNone/>
            </a:pPr>
            <a:r>
              <a:rPr lang="en-GB" dirty="0"/>
              <a:t>Central characteristic of culture and social life: people </a:t>
            </a:r>
            <a:r>
              <a:rPr lang="en-GB" b="1" dirty="0"/>
              <a:t>give continuously meaning to their own and other people's behaviour</a:t>
            </a:r>
            <a:r>
              <a:rPr lang="en-GB" dirty="0"/>
              <a:t> </a:t>
            </a:r>
            <a:r>
              <a:rPr lang="en-GB" dirty="0">
                <a:sym typeface="Wingdings" panose="05000000000000000000" pitchFamily="2" charset="2"/>
              </a:rPr>
              <a:t> O</a:t>
            </a:r>
            <a:r>
              <a:rPr lang="en-GB" dirty="0"/>
              <a:t>bject of sociology and cultural sciences is human behaviour that is related to the behaviour of other people and that implies </a:t>
            </a:r>
            <a:r>
              <a:rPr lang="en-GB" b="1" dirty="0"/>
              <a:t>meaning, intention, judgement/evaluation and purpose</a:t>
            </a:r>
            <a:r>
              <a:rPr lang="en-GB" dirty="0"/>
              <a:t> </a:t>
            </a:r>
            <a:r>
              <a:rPr lang="en-GB" dirty="0">
                <a:sym typeface="Wingdings" panose="05000000000000000000" pitchFamily="2" charset="2"/>
              </a:rPr>
              <a:t></a:t>
            </a:r>
            <a:r>
              <a:rPr lang="en-GB" dirty="0"/>
              <a:t> social behaviour oriented towards </a:t>
            </a:r>
            <a:r>
              <a:rPr lang="en-GB" b="1" dirty="0"/>
              <a:t>shared</a:t>
            </a:r>
            <a:r>
              <a:rPr lang="en-GB" dirty="0"/>
              <a:t> (social, cultural, ethical, religious and political) </a:t>
            </a:r>
            <a:r>
              <a:rPr lang="en-GB" b="1" dirty="0"/>
              <a:t>values</a:t>
            </a:r>
            <a:r>
              <a:rPr lang="en-GB" dirty="0"/>
              <a:t>.</a:t>
            </a:r>
            <a:endParaRPr lang="en-GB" b="1" dirty="0"/>
          </a:p>
        </p:txBody>
      </p:sp>
    </p:spTree>
    <p:extLst>
      <p:ext uri="{BB962C8B-B14F-4D97-AF65-F5344CB8AC3E}">
        <p14:creationId xmlns:p14="http://schemas.microsoft.com/office/powerpoint/2010/main" val="715897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517030"/>
          </a:xfrm>
        </p:spPr>
        <p:txBody>
          <a:bodyPr>
            <a:normAutofit/>
          </a:bodyPr>
          <a:lstStyle/>
          <a:p>
            <a:r>
              <a:rPr lang="en-GB" sz="2800" b="1" dirty="0"/>
              <a:t>Social and cultural values: answers to fundamental questions about human existence </a:t>
            </a:r>
            <a:endParaRPr lang="nl-NL" sz="2800" b="1" dirty="0"/>
          </a:p>
        </p:txBody>
      </p:sp>
      <p:sp>
        <p:nvSpPr>
          <p:cNvPr id="3" name="Content Placeholder 2"/>
          <p:cNvSpPr>
            <a:spLocks noGrp="1"/>
          </p:cNvSpPr>
          <p:nvPr>
            <p:ph idx="1"/>
          </p:nvPr>
        </p:nvSpPr>
        <p:spPr>
          <a:xfrm>
            <a:off x="457200" y="1124744"/>
            <a:ext cx="8229600" cy="5001419"/>
          </a:xfrm>
        </p:spPr>
        <p:txBody>
          <a:bodyPr>
            <a:normAutofit fontScale="70000" lnSpcReduction="20000"/>
          </a:bodyPr>
          <a:lstStyle/>
          <a:p>
            <a:pPr lvl="0"/>
            <a:endParaRPr lang="en-GB" dirty="0"/>
          </a:p>
          <a:p>
            <a:pPr lvl="0"/>
            <a:r>
              <a:rPr lang="en-GB" dirty="0"/>
              <a:t>How do we give meaning to life and what is the good life? </a:t>
            </a:r>
            <a:r>
              <a:rPr lang="en-GB" dirty="0">
                <a:sym typeface="Wingdings" pitchFamily="2" charset="2"/>
              </a:rPr>
              <a:t> </a:t>
            </a:r>
            <a:r>
              <a:rPr lang="en-GB" b="1" dirty="0"/>
              <a:t>Religious and ethical values</a:t>
            </a:r>
            <a:r>
              <a:rPr lang="en-GB" dirty="0"/>
              <a:t>.</a:t>
            </a:r>
            <a:endParaRPr lang="nl-NL" dirty="0"/>
          </a:p>
          <a:p>
            <a:pPr lvl="0"/>
            <a:r>
              <a:rPr lang="en-GB" dirty="0"/>
              <a:t>What is right and what is wrong? </a:t>
            </a:r>
            <a:r>
              <a:rPr lang="en-GB" dirty="0">
                <a:sym typeface="Wingdings" pitchFamily="2" charset="2"/>
              </a:rPr>
              <a:t> </a:t>
            </a:r>
            <a:r>
              <a:rPr lang="en-GB" b="1" dirty="0"/>
              <a:t>Religious, ethical and legal values</a:t>
            </a:r>
            <a:r>
              <a:rPr lang="en-GB" dirty="0"/>
              <a:t>.</a:t>
            </a:r>
          </a:p>
          <a:p>
            <a:pPr lvl="0"/>
            <a:r>
              <a:rPr lang="en-GB" dirty="0"/>
              <a:t>How do we associate with others? </a:t>
            </a:r>
            <a:r>
              <a:rPr lang="en-GB" dirty="0">
                <a:sym typeface="Wingdings" panose="05000000000000000000" pitchFamily="2" charset="2"/>
              </a:rPr>
              <a:t> </a:t>
            </a:r>
            <a:r>
              <a:rPr lang="en-GB" b="1" dirty="0">
                <a:sym typeface="Wingdings" panose="05000000000000000000" pitchFamily="2" charset="2"/>
              </a:rPr>
              <a:t>Social values.</a:t>
            </a:r>
            <a:endParaRPr lang="nl-NL" dirty="0"/>
          </a:p>
          <a:p>
            <a:pPr lvl="0"/>
            <a:r>
              <a:rPr lang="en-GB" dirty="0"/>
              <a:t>How do we organise society? </a:t>
            </a:r>
            <a:r>
              <a:rPr lang="en-GB" dirty="0">
                <a:sym typeface="Wingdings" pitchFamily="2" charset="2"/>
              </a:rPr>
              <a:t> </a:t>
            </a:r>
            <a:r>
              <a:rPr lang="en-GB" b="1" dirty="0"/>
              <a:t>Political and ideological values</a:t>
            </a:r>
            <a:r>
              <a:rPr lang="en-GB" dirty="0"/>
              <a:t>.</a:t>
            </a:r>
            <a:endParaRPr lang="nl-NL" dirty="0"/>
          </a:p>
          <a:p>
            <a:pPr lvl="0"/>
            <a:r>
              <a:rPr lang="en-GB" dirty="0"/>
              <a:t>How do we guarantee the security and interests of our society or state? </a:t>
            </a:r>
            <a:r>
              <a:rPr lang="en-GB" dirty="0">
                <a:sym typeface="Wingdings" pitchFamily="2" charset="2"/>
              </a:rPr>
              <a:t> </a:t>
            </a:r>
            <a:r>
              <a:rPr lang="en-GB" b="1" dirty="0"/>
              <a:t>Political and military values</a:t>
            </a:r>
            <a:r>
              <a:rPr lang="en-GB" dirty="0"/>
              <a:t>.</a:t>
            </a:r>
            <a:endParaRPr lang="nl-NL" dirty="0"/>
          </a:p>
          <a:p>
            <a:pPr lvl="0"/>
            <a:r>
              <a:rPr lang="en-GB" dirty="0"/>
              <a:t>How do we provide for our material needs (food, shelter and goods)? </a:t>
            </a:r>
            <a:r>
              <a:rPr lang="en-GB" dirty="0">
                <a:sym typeface="Wingdings" pitchFamily="2" charset="2"/>
              </a:rPr>
              <a:t> </a:t>
            </a:r>
            <a:r>
              <a:rPr lang="en-GB" b="1" dirty="0"/>
              <a:t>Economic and technological values</a:t>
            </a:r>
            <a:r>
              <a:rPr lang="en-GB" dirty="0"/>
              <a:t>.</a:t>
            </a:r>
            <a:endParaRPr lang="nl-NL" dirty="0"/>
          </a:p>
          <a:p>
            <a:r>
              <a:rPr lang="en-GB" dirty="0"/>
              <a:t>How do we explain and control the natural world? </a:t>
            </a:r>
            <a:r>
              <a:rPr lang="en-GB" dirty="0">
                <a:sym typeface="Wingdings" pitchFamily="2" charset="2"/>
              </a:rPr>
              <a:t> </a:t>
            </a:r>
            <a:r>
              <a:rPr lang="en-GB" b="1" dirty="0"/>
              <a:t>Scientific and technological values</a:t>
            </a:r>
            <a:r>
              <a:rPr lang="en-GB" dirty="0"/>
              <a:t>. </a:t>
            </a:r>
            <a:endParaRPr lang="nl-NL" dirty="0"/>
          </a:p>
          <a:p>
            <a:r>
              <a:rPr lang="en-GB" dirty="0"/>
              <a:t>How do we handle our emotional and physical needs?</a:t>
            </a:r>
            <a:r>
              <a:rPr lang="nl-NL" dirty="0"/>
              <a:t> </a:t>
            </a:r>
            <a:r>
              <a:rPr lang="nl-NL" dirty="0">
                <a:sym typeface="Wingdings" pitchFamily="2" charset="2"/>
              </a:rPr>
              <a:t></a:t>
            </a:r>
            <a:r>
              <a:rPr lang="en-GB" b="1" dirty="0"/>
              <a:t>Sexual and family values</a:t>
            </a:r>
            <a:r>
              <a:rPr lang="en-GB" dirty="0"/>
              <a:t>.</a:t>
            </a:r>
          </a:p>
          <a:p>
            <a:pPr lvl="0"/>
            <a:r>
              <a:rPr lang="en-GB" dirty="0"/>
              <a:t>How do we fulfil our aesthetic needs? </a:t>
            </a:r>
            <a:r>
              <a:rPr lang="en-GB" dirty="0">
                <a:sym typeface="Wingdings" pitchFamily="2" charset="2"/>
              </a:rPr>
              <a:t> </a:t>
            </a:r>
            <a:r>
              <a:rPr lang="en-GB" b="1" dirty="0"/>
              <a:t>Artistic values</a:t>
            </a:r>
            <a:r>
              <a:rPr lang="en-GB" dirty="0"/>
              <a:t>.</a:t>
            </a:r>
            <a:endParaRPr lang="nl-NL" dirty="0"/>
          </a:p>
          <a:p>
            <a:endParaRPr lang="nl-NL" dirty="0"/>
          </a:p>
        </p:txBody>
      </p:sp>
    </p:spTree>
    <p:extLst>
      <p:ext uri="{BB962C8B-B14F-4D97-AF65-F5344CB8AC3E}">
        <p14:creationId xmlns:p14="http://schemas.microsoft.com/office/powerpoint/2010/main" val="1853399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4619"/>
            <a:ext cx="8291264" cy="2112257"/>
          </a:xfrm>
        </p:spPr>
        <p:txBody>
          <a:bodyPr>
            <a:noAutofit/>
          </a:bodyPr>
          <a:lstStyle/>
          <a:p>
            <a:r>
              <a:rPr lang="nl-NL" sz="3600" b="1" dirty="0"/>
              <a:t>Value-</a:t>
            </a:r>
            <a:r>
              <a:rPr lang="nl-NL" sz="3600" b="1" dirty="0" err="1"/>
              <a:t>relativism</a:t>
            </a:r>
            <a:endParaRPr lang="nl-NL" sz="3600" b="1" dirty="0"/>
          </a:p>
        </p:txBody>
      </p:sp>
      <p:sp>
        <p:nvSpPr>
          <p:cNvPr id="3" name="Content Placeholder 2"/>
          <p:cNvSpPr>
            <a:spLocks noGrp="1"/>
          </p:cNvSpPr>
          <p:nvPr>
            <p:ph idx="1"/>
          </p:nvPr>
        </p:nvSpPr>
        <p:spPr>
          <a:xfrm>
            <a:off x="395536" y="620688"/>
            <a:ext cx="8291264" cy="5505475"/>
          </a:xfrm>
        </p:spPr>
        <p:txBody>
          <a:bodyPr>
            <a:noAutofit/>
          </a:bodyPr>
          <a:lstStyle/>
          <a:p>
            <a:pPr marL="0" indent="0">
              <a:buNone/>
            </a:pPr>
            <a:endParaRPr lang="en-GB" sz="2000" b="1" dirty="0"/>
          </a:p>
          <a:p>
            <a:pPr marL="0" indent="0">
              <a:buNone/>
            </a:pPr>
            <a:r>
              <a:rPr lang="en-GB" sz="2000" b="1" dirty="0"/>
              <a:t>In the social and cultural world there are no fixed and universally given and shared meanings and priorities (there is no final truth in values):</a:t>
            </a:r>
          </a:p>
          <a:p>
            <a:r>
              <a:rPr lang="en-GB" sz="2000" dirty="0"/>
              <a:t>Specific contents of values are diverse and open-ended </a:t>
            </a:r>
            <a:r>
              <a:rPr lang="en-GB" sz="2000" dirty="0">
                <a:sym typeface="Wingdings" panose="05000000000000000000" pitchFamily="2" charset="2"/>
              </a:rPr>
              <a:t> </a:t>
            </a:r>
            <a:r>
              <a:rPr lang="en-GB" sz="2000" dirty="0"/>
              <a:t>variations between different cultures and historical periods.</a:t>
            </a:r>
          </a:p>
          <a:p>
            <a:r>
              <a:rPr lang="en-GB" sz="2000" dirty="0"/>
              <a:t>Variation and change in the hierarchy of values, the way people or cultures prioritize certain ones over others. </a:t>
            </a:r>
          </a:p>
          <a:p>
            <a:pPr marL="0" indent="0">
              <a:buNone/>
            </a:pPr>
            <a:endParaRPr lang="en-GB" sz="2000" dirty="0"/>
          </a:p>
          <a:p>
            <a:pPr marL="0" indent="0">
              <a:buNone/>
            </a:pPr>
            <a:r>
              <a:rPr lang="en-GB" sz="2000" dirty="0"/>
              <a:t>Cultural and social sciences study the wide variety of interpretations of reality</a:t>
            </a:r>
            <a:r>
              <a:rPr lang="en-GB" sz="2000" b="1" dirty="0"/>
              <a:t> </a:t>
            </a:r>
            <a:r>
              <a:rPr lang="en-GB" sz="2000" dirty="0"/>
              <a:t>by which people confer meaning on their (co-)existence without being able to determine an objective, ultimate truth about the specific contents and priority of such interpretations and meanings.</a:t>
            </a:r>
          </a:p>
          <a:p>
            <a:pPr marL="0" indent="0">
              <a:buNone/>
            </a:pPr>
            <a:r>
              <a:rPr lang="en-GB" sz="2000" dirty="0"/>
              <a:t> </a:t>
            </a:r>
          </a:p>
          <a:p>
            <a:pPr marL="0" indent="0">
              <a:buNone/>
            </a:pPr>
            <a:r>
              <a:rPr lang="en-GB" sz="2000" dirty="0"/>
              <a:t>In modern society priority of economic and technological as well as individualistic values </a:t>
            </a:r>
            <a:r>
              <a:rPr lang="en-GB" sz="2000" dirty="0">
                <a:sym typeface="Wingdings" panose="05000000000000000000" pitchFamily="2" charset="2"/>
              </a:rPr>
              <a:t> i</a:t>
            </a:r>
            <a:r>
              <a:rPr lang="en-GB" sz="2000" dirty="0"/>
              <a:t>n the past and in other cultures other values prevail: tradition, religion, honour and respect, collectivism, social cohesion and bonds of loyalty and duty. </a:t>
            </a:r>
            <a:endParaRPr lang="nl-NL" sz="2000" dirty="0"/>
          </a:p>
          <a:p>
            <a:endParaRPr lang="nl-NL" dirty="0"/>
          </a:p>
        </p:txBody>
      </p:sp>
      <p:sp>
        <p:nvSpPr>
          <p:cNvPr id="4" name="Down Arrow 3"/>
          <p:cNvSpPr/>
          <p:nvPr/>
        </p:nvSpPr>
        <p:spPr>
          <a:xfrm>
            <a:off x="0" y="2060848"/>
            <a:ext cx="484632" cy="15544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26722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4000" b="1" dirty="0"/>
            </a:br>
            <a:r>
              <a:rPr lang="en-GB" sz="4000" b="1" dirty="0"/>
              <a:t>Values </a:t>
            </a:r>
            <a:r>
              <a:rPr lang="en-GB" sz="4000" b="1" dirty="0">
                <a:sym typeface="Wingdings" panose="05000000000000000000" pitchFamily="2" charset="2"/>
              </a:rPr>
              <a:t> </a:t>
            </a:r>
            <a:r>
              <a:rPr lang="en-GB" sz="4000" b="1" dirty="0"/>
              <a:t>Weber’s strict separation of science and politics  </a:t>
            </a:r>
            <a:br>
              <a:rPr lang="en-GB" sz="4000" b="1" dirty="0"/>
            </a:br>
            <a:endParaRPr lang="nl-NL" sz="4000" dirty="0"/>
          </a:p>
        </p:txBody>
      </p:sp>
      <p:sp>
        <p:nvSpPr>
          <p:cNvPr id="3" name="Content Placeholder 2"/>
          <p:cNvSpPr>
            <a:spLocks noGrp="1"/>
          </p:cNvSpPr>
          <p:nvPr>
            <p:ph idx="1"/>
          </p:nvPr>
        </p:nvSpPr>
        <p:spPr/>
        <p:txBody>
          <a:bodyPr>
            <a:noAutofit/>
          </a:bodyPr>
          <a:lstStyle/>
          <a:p>
            <a:pPr marL="0" indent="0">
              <a:buNone/>
            </a:pPr>
            <a:r>
              <a:rPr lang="en-GB" sz="1800" dirty="0"/>
              <a:t>Politics: </a:t>
            </a:r>
          </a:p>
          <a:p>
            <a:pPr>
              <a:buFontTx/>
              <a:buChar char="-"/>
            </a:pPr>
            <a:r>
              <a:rPr lang="en-GB" sz="1800" dirty="0"/>
              <a:t>Essentially about </a:t>
            </a:r>
            <a:r>
              <a:rPr lang="en-GB" sz="1800" b="1" dirty="0"/>
              <a:t>choosing between different values</a:t>
            </a:r>
            <a:r>
              <a:rPr lang="en-GB" sz="1800" dirty="0"/>
              <a:t>, being committed to certain ideals, and struggling over de priority of particular values and ideals. </a:t>
            </a:r>
          </a:p>
          <a:p>
            <a:pPr>
              <a:buFontTx/>
              <a:buChar char="-"/>
            </a:pPr>
            <a:r>
              <a:rPr lang="en-GB" sz="1800" dirty="0"/>
              <a:t>Continuing discussion and power-struggle about the question how the world </a:t>
            </a:r>
            <a:r>
              <a:rPr lang="en-GB" sz="1800" i="1" dirty="0"/>
              <a:t>should be</a:t>
            </a:r>
            <a:r>
              <a:rPr lang="en-GB" sz="1800" dirty="0"/>
              <a:t> and the attempt to change the world according to certain ideals. </a:t>
            </a:r>
          </a:p>
          <a:p>
            <a:pPr marL="0" indent="0">
              <a:buNone/>
            </a:pPr>
            <a:endParaRPr lang="en-GB" sz="1800" dirty="0"/>
          </a:p>
          <a:p>
            <a:pPr marL="0" indent="0">
              <a:buNone/>
            </a:pPr>
            <a:r>
              <a:rPr lang="en-GB" sz="1800" dirty="0"/>
              <a:t>Science: </a:t>
            </a:r>
          </a:p>
          <a:p>
            <a:pPr>
              <a:buFontTx/>
              <a:buChar char="-"/>
            </a:pPr>
            <a:r>
              <a:rPr lang="en-GB" sz="1800" dirty="0"/>
              <a:t>Should be </a:t>
            </a:r>
            <a:r>
              <a:rPr lang="en-GB" sz="1800" b="1" dirty="0"/>
              <a:t>value-free </a:t>
            </a:r>
            <a:r>
              <a:rPr lang="en-GB" sz="1800" dirty="0"/>
              <a:t>in the sense that study and analysis should be strictly separated from subjective appreciation, from ideals and strivings, from politics. </a:t>
            </a:r>
          </a:p>
          <a:p>
            <a:pPr>
              <a:buFontTx/>
              <a:buChar char="-"/>
            </a:pPr>
            <a:r>
              <a:rPr lang="en-GB" sz="1800" dirty="0"/>
              <a:t>Understanding and explaining how the world </a:t>
            </a:r>
            <a:r>
              <a:rPr lang="en-GB" sz="1800" i="1" dirty="0"/>
              <a:t>is</a:t>
            </a:r>
            <a:r>
              <a:rPr lang="en-GB" sz="1800" dirty="0"/>
              <a:t>, not about how we would like it to be. </a:t>
            </a:r>
          </a:p>
          <a:p>
            <a:pPr marL="0" indent="0">
              <a:buNone/>
            </a:pPr>
            <a:endParaRPr lang="en-GB" sz="1800" dirty="0"/>
          </a:p>
          <a:p>
            <a:pPr marL="0" indent="0">
              <a:buNone/>
            </a:pPr>
            <a:r>
              <a:rPr lang="en-GB" sz="1800" dirty="0"/>
              <a:t>Kant's essential distinction between </a:t>
            </a:r>
            <a:r>
              <a:rPr lang="en-GB" sz="1800" i="1" dirty="0"/>
              <a:t>sein </a:t>
            </a:r>
            <a:r>
              <a:rPr lang="en-GB" sz="1800" dirty="0"/>
              <a:t>and </a:t>
            </a:r>
            <a:r>
              <a:rPr lang="en-GB" sz="1800" i="1" dirty="0" err="1"/>
              <a:t>sollen</a:t>
            </a:r>
            <a:r>
              <a:rPr lang="en-GB" sz="1800" dirty="0"/>
              <a:t>, between </a:t>
            </a:r>
            <a:r>
              <a:rPr lang="en-GB" sz="1800" b="1" dirty="0"/>
              <a:t>scientific knowledge about what is, </a:t>
            </a:r>
            <a:r>
              <a:rPr lang="en-GB" sz="1800" dirty="0"/>
              <a:t>the part of reality that is determined by natural laws, and on the other hand </a:t>
            </a:r>
            <a:r>
              <a:rPr lang="en-GB" sz="1800" b="1" dirty="0"/>
              <a:t>ethics</a:t>
            </a:r>
            <a:r>
              <a:rPr lang="en-GB" sz="1800" dirty="0"/>
              <a:t>, which is about </a:t>
            </a:r>
            <a:r>
              <a:rPr lang="en-GB" sz="1800" b="1" dirty="0"/>
              <a:t>what ought to be</a:t>
            </a:r>
            <a:r>
              <a:rPr lang="en-GB" sz="1800" dirty="0"/>
              <a:t>: dimension of moral responsibility presupposing freedom and imperative to choose. </a:t>
            </a:r>
            <a:endParaRPr lang="nl-NL" sz="1800" dirty="0"/>
          </a:p>
          <a:p>
            <a:pPr marL="0" indent="0">
              <a:buNone/>
            </a:pPr>
            <a:endParaRPr lang="nl-NL" dirty="0"/>
          </a:p>
        </p:txBody>
      </p:sp>
      <p:sp>
        <p:nvSpPr>
          <p:cNvPr id="4" name="Up-Down Arrow 3"/>
          <p:cNvSpPr/>
          <p:nvPr/>
        </p:nvSpPr>
        <p:spPr>
          <a:xfrm>
            <a:off x="179512" y="1844824"/>
            <a:ext cx="360040" cy="1800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Curved Left Arrow 4"/>
          <p:cNvSpPr/>
          <p:nvPr/>
        </p:nvSpPr>
        <p:spPr>
          <a:xfrm>
            <a:off x="8316416" y="3356992"/>
            <a:ext cx="731520" cy="23762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2442668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1805062"/>
          </a:xfrm>
        </p:spPr>
        <p:txBody>
          <a:bodyPr>
            <a:noAutofit/>
          </a:bodyPr>
          <a:lstStyle/>
          <a:p>
            <a:r>
              <a:rPr lang="nl-NL" sz="3200" b="1" dirty="0" err="1"/>
              <a:t>Relation</a:t>
            </a:r>
            <a:r>
              <a:rPr lang="nl-NL" sz="3200" b="1" dirty="0"/>
              <a:t> </a:t>
            </a:r>
            <a:r>
              <a:rPr lang="nl-NL" sz="3200" b="1" dirty="0" err="1"/>
              <a:t>between</a:t>
            </a:r>
            <a:r>
              <a:rPr lang="nl-NL" sz="3200" b="1" dirty="0"/>
              <a:t> </a:t>
            </a:r>
            <a:r>
              <a:rPr lang="nl-NL" sz="3200" b="1" dirty="0" err="1"/>
              <a:t>sociology</a:t>
            </a:r>
            <a:r>
              <a:rPr lang="nl-NL" sz="3200" b="1" dirty="0"/>
              <a:t>/</a:t>
            </a:r>
            <a:r>
              <a:rPr lang="nl-NL" sz="3200" b="1" dirty="0" err="1"/>
              <a:t>cultural</a:t>
            </a:r>
            <a:r>
              <a:rPr lang="nl-NL" sz="3200" b="1" dirty="0"/>
              <a:t> </a:t>
            </a:r>
            <a:r>
              <a:rPr lang="nl-NL" sz="3200" b="1" dirty="0" err="1"/>
              <a:t>sciences</a:t>
            </a:r>
            <a:r>
              <a:rPr lang="nl-NL" sz="3200" b="1" dirty="0"/>
              <a:t> and </a:t>
            </a:r>
            <a:r>
              <a:rPr lang="nl-NL" sz="3200" b="1" dirty="0" err="1"/>
              <a:t>values</a:t>
            </a:r>
            <a:r>
              <a:rPr lang="nl-NL" sz="3200" b="1" dirty="0"/>
              <a:t>/</a:t>
            </a:r>
            <a:r>
              <a:rPr lang="nl-NL" sz="3200" b="1" dirty="0" err="1"/>
              <a:t>value-judgements</a:t>
            </a:r>
            <a:endParaRPr lang="nl-NL" sz="3200" b="1" dirty="0"/>
          </a:p>
        </p:txBody>
      </p:sp>
      <p:sp>
        <p:nvSpPr>
          <p:cNvPr id="3" name="Content Placeholder 2"/>
          <p:cNvSpPr>
            <a:spLocks noGrp="1"/>
          </p:cNvSpPr>
          <p:nvPr>
            <p:ph idx="1"/>
          </p:nvPr>
        </p:nvSpPr>
        <p:spPr>
          <a:xfrm>
            <a:off x="179512" y="692696"/>
            <a:ext cx="8435280" cy="5649491"/>
          </a:xfrm>
        </p:spPr>
        <p:txBody>
          <a:bodyPr>
            <a:noAutofit/>
          </a:bodyPr>
          <a:lstStyle/>
          <a:p>
            <a:endParaRPr lang="en-GB" sz="2000" dirty="0"/>
          </a:p>
          <a:p>
            <a:r>
              <a:rPr lang="en-GB" sz="2000" dirty="0"/>
              <a:t>Social and cultural sciences have social, cultural, ethical and political values as their </a:t>
            </a:r>
            <a:r>
              <a:rPr lang="en-GB" sz="2000" b="1" i="1" dirty="0"/>
              <a:t>object</a:t>
            </a:r>
            <a:r>
              <a:rPr lang="en-GB" sz="2000" b="1" dirty="0"/>
              <a:t> of study</a:t>
            </a:r>
            <a:r>
              <a:rPr lang="en-GB" sz="2000" dirty="0"/>
              <a:t>: society and culture are organised on the basis of values and people live according to such values. </a:t>
            </a:r>
          </a:p>
          <a:p>
            <a:r>
              <a:rPr lang="en-GB" sz="2000" dirty="0"/>
              <a:t>Values can inspire the scholar to choose for a certain research-subject: studying social and cultural reality, the scholar's mind is not a blank sheet </a:t>
            </a:r>
            <a:r>
              <a:rPr lang="en-GB" sz="2000" dirty="0">
                <a:sym typeface="Wingdings" panose="05000000000000000000" pitchFamily="2" charset="2"/>
              </a:rPr>
              <a:t></a:t>
            </a:r>
            <a:r>
              <a:rPr lang="en-GB" sz="2000" dirty="0"/>
              <a:t> social and cultural scholars will always be part of a certain society and culture in a particular time period </a:t>
            </a:r>
            <a:r>
              <a:rPr lang="en-GB" sz="2000" dirty="0">
                <a:sym typeface="Wingdings" panose="05000000000000000000" pitchFamily="2" charset="2"/>
              </a:rPr>
              <a:t></a:t>
            </a:r>
            <a:r>
              <a:rPr lang="en-GB" sz="2000" dirty="0"/>
              <a:t> involvement guiding the choice for and relevance of subject of study </a:t>
            </a:r>
            <a:r>
              <a:rPr lang="en-GB" sz="2000" dirty="0">
                <a:sym typeface="Wingdings" panose="05000000000000000000" pitchFamily="2" charset="2"/>
              </a:rPr>
              <a:t> S</a:t>
            </a:r>
            <a:r>
              <a:rPr lang="en-GB" sz="2000" dirty="0"/>
              <a:t>ocial and cultural sciences are </a:t>
            </a:r>
            <a:r>
              <a:rPr lang="en-GB" sz="2000" b="1" dirty="0"/>
              <a:t>value-oriented:</a:t>
            </a:r>
            <a:r>
              <a:rPr lang="en-GB" sz="2000" dirty="0"/>
              <a:t> values are not only object of study, but they may also direct the scholar's choice for certain subjects (Weber's own work certainly value-oriented: he selected his research topics on the basis of the social and political issues of his time). </a:t>
            </a:r>
          </a:p>
          <a:p>
            <a:pPr marL="0" indent="0">
              <a:buNone/>
            </a:pPr>
            <a:r>
              <a:rPr lang="en-GB" sz="2000" dirty="0"/>
              <a:t> </a:t>
            </a:r>
            <a:endParaRPr lang="nl-NL" sz="2000" dirty="0"/>
          </a:p>
          <a:p>
            <a:pPr marL="0" indent="0">
              <a:buNone/>
            </a:pPr>
            <a:endParaRPr lang="en-GB" sz="2000" dirty="0"/>
          </a:p>
          <a:p>
            <a:pPr marL="0" indent="0">
              <a:buNone/>
            </a:pPr>
            <a:r>
              <a:rPr lang="en-GB" sz="2000" dirty="0"/>
              <a:t>Just like natural science, sociology and the cultural sciences should be free of </a:t>
            </a:r>
            <a:r>
              <a:rPr lang="en-GB" sz="2000" b="1" dirty="0"/>
              <a:t>value-judgements</a:t>
            </a:r>
            <a:r>
              <a:rPr lang="en-GB" sz="2000" dirty="0"/>
              <a:t> </a:t>
            </a:r>
            <a:r>
              <a:rPr lang="en-GB" sz="2000" dirty="0">
                <a:sym typeface="Wingdings" panose="05000000000000000000" pitchFamily="2" charset="2"/>
              </a:rPr>
              <a:t> not mixing up what is and what ought to be. </a:t>
            </a:r>
            <a:endParaRPr lang="en-GB" sz="2000" dirty="0"/>
          </a:p>
          <a:p>
            <a:endParaRPr lang="nl-NL" dirty="0"/>
          </a:p>
        </p:txBody>
      </p:sp>
      <p:sp>
        <p:nvSpPr>
          <p:cNvPr id="4" name="Up-Down Arrow 3"/>
          <p:cNvSpPr/>
          <p:nvPr/>
        </p:nvSpPr>
        <p:spPr>
          <a:xfrm>
            <a:off x="130478" y="3861048"/>
            <a:ext cx="335444" cy="165618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7401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Social and cultural scholarship: inspired by values and studying values, but without evaluating these values</a:t>
            </a:r>
          </a:p>
        </p:txBody>
      </p:sp>
      <p:sp>
        <p:nvSpPr>
          <p:cNvPr id="3" name="Content Placeholder 2"/>
          <p:cNvSpPr>
            <a:spLocks noGrp="1"/>
          </p:cNvSpPr>
          <p:nvPr>
            <p:ph idx="1"/>
          </p:nvPr>
        </p:nvSpPr>
        <p:spPr>
          <a:xfrm>
            <a:off x="323528" y="1772816"/>
            <a:ext cx="8363272" cy="4353347"/>
          </a:xfrm>
        </p:spPr>
        <p:txBody>
          <a:bodyPr>
            <a:noAutofit/>
          </a:bodyPr>
          <a:lstStyle/>
          <a:p>
            <a:pPr marL="0" indent="0">
              <a:buNone/>
            </a:pPr>
            <a:r>
              <a:rPr lang="en-GB" sz="2400" dirty="0"/>
              <a:t>Scholars studying the values to which other people (in present or past, in same or in other cultures) are oriented and attached, should not judge on them, not prefer or disqualify such values </a:t>
            </a:r>
          </a:p>
          <a:p>
            <a:pPr marL="0" indent="0">
              <a:buNone/>
            </a:pPr>
            <a:r>
              <a:rPr lang="en-GB" sz="2400" dirty="0">
                <a:sym typeface="Wingdings" panose="05000000000000000000" pitchFamily="2" charset="2"/>
              </a:rPr>
              <a:t> </a:t>
            </a:r>
            <a:r>
              <a:rPr lang="en-GB" sz="2400" b="1" dirty="0"/>
              <a:t>there is no objective scientific foundation for such a judgement.</a:t>
            </a:r>
            <a:r>
              <a:rPr lang="en-GB" sz="2400" dirty="0"/>
              <a:t> </a:t>
            </a:r>
          </a:p>
          <a:p>
            <a:pPr marL="0" indent="0">
              <a:buNone/>
            </a:pPr>
            <a:endParaRPr lang="en-GB" sz="2400" dirty="0"/>
          </a:p>
          <a:p>
            <a:pPr marL="0" indent="0">
              <a:buNone/>
            </a:pPr>
            <a:r>
              <a:rPr lang="en-GB" sz="2400" dirty="0"/>
              <a:t>Weber’s study about the relation between </a:t>
            </a:r>
            <a:r>
              <a:rPr lang="en-GB" sz="2400" b="1" dirty="0"/>
              <a:t>Calvinism and capitalism</a:t>
            </a:r>
            <a:r>
              <a:rPr lang="en-GB" sz="2400" dirty="0"/>
              <a:t>, linking religious and economic values: no answer to the question whether Calvinism and capitalism are good or bad, whether they should be promoted or suppressed. Weber: such a question does not belong to the domain of social science, but to that of politics or ethics.</a:t>
            </a:r>
            <a:endParaRPr lang="nl-NL" sz="2400" dirty="0"/>
          </a:p>
          <a:p>
            <a:pPr marL="0" indent="0">
              <a:buNone/>
            </a:pPr>
            <a:endParaRPr lang="en-GB" dirty="0"/>
          </a:p>
          <a:p>
            <a:pPr marL="0" indent="0">
              <a:buNone/>
            </a:pPr>
            <a:endParaRPr lang="en-GB" dirty="0"/>
          </a:p>
          <a:p>
            <a:pPr marL="0" indent="0">
              <a:buNone/>
            </a:pPr>
            <a:endParaRPr lang="en-GB" dirty="0"/>
          </a:p>
          <a:p>
            <a:endParaRPr lang="nl-NL" dirty="0"/>
          </a:p>
        </p:txBody>
      </p:sp>
    </p:spTree>
    <p:extLst>
      <p:ext uri="{BB962C8B-B14F-4D97-AF65-F5344CB8AC3E}">
        <p14:creationId xmlns:p14="http://schemas.microsoft.com/office/powerpoint/2010/main" val="953638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408"/>
            <a:ext cx="8291264" cy="1661046"/>
          </a:xfrm>
        </p:spPr>
        <p:txBody>
          <a:bodyPr>
            <a:noAutofit/>
          </a:bodyPr>
          <a:lstStyle/>
          <a:p>
            <a:r>
              <a:rPr lang="nl-NL" sz="2800" b="1" dirty="0" err="1"/>
              <a:t>Cultural</a:t>
            </a:r>
            <a:r>
              <a:rPr lang="nl-NL" sz="2800" b="1" dirty="0"/>
              <a:t> and </a:t>
            </a:r>
            <a:r>
              <a:rPr lang="nl-NL" sz="2800" b="1" dirty="0" err="1"/>
              <a:t>social</a:t>
            </a:r>
            <a:r>
              <a:rPr lang="nl-NL" sz="2800" b="1" dirty="0"/>
              <a:t> </a:t>
            </a:r>
            <a:r>
              <a:rPr lang="nl-NL" sz="2800" b="1" dirty="0" err="1"/>
              <a:t>science</a:t>
            </a:r>
            <a:r>
              <a:rPr lang="nl-NL" sz="2800" b="1" dirty="0"/>
              <a:t>: no </a:t>
            </a:r>
            <a:r>
              <a:rPr lang="nl-NL" sz="2800" b="1" dirty="0" err="1"/>
              <a:t>answer</a:t>
            </a:r>
            <a:r>
              <a:rPr lang="nl-NL" sz="2800" b="1" dirty="0"/>
              <a:t> </a:t>
            </a:r>
            <a:r>
              <a:rPr lang="nl-NL" sz="2800" b="1" dirty="0" err="1"/>
              <a:t>to</a:t>
            </a:r>
            <a:r>
              <a:rPr lang="nl-NL" sz="2800" b="1" dirty="0"/>
              <a:t> </a:t>
            </a:r>
            <a:r>
              <a:rPr lang="nl-NL" sz="2800" b="1" dirty="0" err="1"/>
              <a:t>questions</a:t>
            </a:r>
            <a:r>
              <a:rPr lang="nl-NL" sz="2800" b="1" dirty="0"/>
              <a:t> </a:t>
            </a:r>
            <a:r>
              <a:rPr lang="nl-NL" sz="2800" b="1" dirty="0" err="1"/>
              <a:t>about</a:t>
            </a:r>
            <a:r>
              <a:rPr lang="nl-NL" sz="2800" b="1" dirty="0"/>
              <a:t> </a:t>
            </a:r>
            <a:r>
              <a:rPr lang="nl-NL" sz="2800" b="1" dirty="0" err="1"/>
              <a:t>the</a:t>
            </a:r>
            <a:r>
              <a:rPr lang="nl-NL" sz="2800" b="1" dirty="0"/>
              <a:t> </a:t>
            </a:r>
            <a:r>
              <a:rPr lang="nl-NL" sz="2800" b="1" dirty="0" err="1"/>
              <a:t>good</a:t>
            </a:r>
            <a:r>
              <a:rPr lang="nl-NL" sz="2800" b="1" dirty="0"/>
              <a:t> life or </a:t>
            </a:r>
            <a:r>
              <a:rPr lang="nl-NL" sz="2800" b="1" dirty="0" err="1"/>
              <a:t>the</a:t>
            </a:r>
            <a:r>
              <a:rPr lang="nl-NL" sz="2800" b="1" dirty="0"/>
              <a:t> best society</a:t>
            </a:r>
          </a:p>
        </p:txBody>
      </p:sp>
      <p:sp>
        <p:nvSpPr>
          <p:cNvPr id="3" name="Content Placeholder 2"/>
          <p:cNvSpPr>
            <a:spLocks noGrp="1"/>
          </p:cNvSpPr>
          <p:nvPr>
            <p:ph idx="1"/>
          </p:nvPr>
        </p:nvSpPr>
        <p:spPr>
          <a:xfrm>
            <a:off x="395536" y="1340768"/>
            <a:ext cx="8291264" cy="4785395"/>
          </a:xfrm>
        </p:spPr>
        <p:txBody>
          <a:bodyPr>
            <a:noAutofit/>
          </a:bodyPr>
          <a:lstStyle/>
          <a:p>
            <a:r>
              <a:rPr lang="en-GB" sz="2400" dirty="0"/>
              <a:t>Social and cultural science cannot determine which values are 'true' or false and superior or inferior, for which values people should choose </a:t>
            </a:r>
            <a:r>
              <a:rPr lang="en-GB" sz="2400" dirty="0">
                <a:sym typeface="Wingdings" panose="05000000000000000000" pitchFamily="2" charset="2"/>
              </a:rPr>
              <a:t> it </a:t>
            </a:r>
            <a:r>
              <a:rPr lang="en-GB" sz="2400" dirty="0"/>
              <a:t>cannot not provide guidelines for what people should do or believe in, which values they should life by. </a:t>
            </a:r>
          </a:p>
          <a:p>
            <a:r>
              <a:rPr lang="en-GB" sz="2400" dirty="0"/>
              <a:t>It can only explain human behaviour by clarifying </a:t>
            </a:r>
            <a:r>
              <a:rPr lang="en-GB" sz="2400" b="1" dirty="0"/>
              <a:t>how</a:t>
            </a:r>
            <a:r>
              <a:rPr lang="en-GB" sz="2400" dirty="0"/>
              <a:t> it is oriented to certain values, </a:t>
            </a:r>
            <a:r>
              <a:rPr lang="en-GB" sz="2400" b="1" dirty="0"/>
              <a:t>how</a:t>
            </a:r>
            <a:r>
              <a:rPr lang="en-GB" sz="2400" dirty="0"/>
              <a:t>, in a particular cultural and historical setting, certain values are interconnected and </a:t>
            </a:r>
            <a:r>
              <a:rPr lang="en-GB" sz="2400" b="1" dirty="0"/>
              <a:t>how </a:t>
            </a:r>
            <a:r>
              <a:rPr lang="en-GB" sz="2400" dirty="0"/>
              <a:t>they (may) have certain consequences.</a:t>
            </a:r>
          </a:p>
          <a:p>
            <a:r>
              <a:rPr lang="en-GB" sz="2400" dirty="0"/>
              <a:t>Rejection of value-judgement by scholars </a:t>
            </a:r>
            <a:r>
              <a:rPr lang="en-GB" sz="2400" dirty="0">
                <a:sym typeface="Wingdings" panose="05000000000000000000" pitchFamily="2" charset="2"/>
              </a:rPr>
              <a:t> blurring of </a:t>
            </a:r>
            <a:r>
              <a:rPr lang="en-GB" sz="2400" dirty="0"/>
              <a:t>the boundary between science and politics and undermining objectivity of science.  (Qualifying superiority or inferiority of certain values? </a:t>
            </a:r>
            <a:r>
              <a:rPr lang="en-GB" sz="2400" dirty="0">
                <a:sym typeface="Wingdings" panose="05000000000000000000" pitchFamily="2" charset="2"/>
              </a:rPr>
              <a:t> </a:t>
            </a:r>
            <a:r>
              <a:rPr lang="en-GB" sz="2400" dirty="0"/>
              <a:t>Do so as citizen or as politician, but not as scientist or teacher.)</a:t>
            </a:r>
            <a:endParaRPr lang="nl-NL" sz="2400" dirty="0"/>
          </a:p>
        </p:txBody>
      </p:sp>
    </p:spTree>
    <p:extLst>
      <p:ext uri="{BB962C8B-B14F-4D97-AF65-F5344CB8AC3E}">
        <p14:creationId xmlns:p14="http://schemas.microsoft.com/office/powerpoint/2010/main" val="262538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b="1" dirty="0" err="1"/>
              <a:t>Significance</a:t>
            </a:r>
            <a:r>
              <a:rPr lang="nl-NL" b="1" dirty="0"/>
              <a:t> of Weber</a:t>
            </a:r>
          </a:p>
        </p:txBody>
      </p:sp>
      <p:sp>
        <p:nvSpPr>
          <p:cNvPr id="3" name="Content Placeholder 2"/>
          <p:cNvSpPr>
            <a:spLocks noGrp="1"/>
          </p:cNvSpPr>
          <p:nvPr>
            <p:ph idx="1"/>
          </p:nvPr>
        </p:nvSpPr>
        <p:spPr/>
        <p:txBody>
          <a:bodyPr>
            <a:noAutofit/>
          </a:bodyPr>
          <a:lstStyle/>
          <a:p>
            <a:r>
              <a:rPr lang="en-GB" sz="2400" dirty="0"/>
              <a:t>One of the most influential sociological thinkers on modernisation </a:t>
            </a:r>
            <a:r>
              <a:rPr lang="en-GB" sz="2400" dirty="0">
                <a:sym typeface="Wingdings" panose="05000000000000000000" pitchFamily="2" charset="2"/>
              </a:rPr>
              <a:t> </a:t>
            </a:r>
            <a:r>
              <a:rPr lang="en-GB" sz="2400" dirty="0"/>
              <a:t>interpretation in terms of </a:t>
            </a:r>
            <a:r>
              <a:rPr lang="en-GB" sz="2400" b="1" dirty="0"/>
              <a:t>rationalisation </a:t>
            </a:r>
            <a:r>
              <a:rPr lang="en-GB" sz="2400" dirty="0"/>
              <a:t>and the associated reflection on </a:t>
            </a:r>
            <a:r>
              <a:rPr lang="en-GB" sz="2400" b="1" dirty="0"/>
              <a:t>the bright and the dark side of modernity </a:t>
            </a:r>
            <a:r>
              <a:rPr lang="en-GB" sz="2400" dirty="0"/>
              <a:t>still relevant.</a:t>
            </a:r>
          </a:p>
          <a:p>
            <a:r>
              <a:rPr lang="en-GB" sz="2400" dirty="0"/>
              <a:t>Next to Emile Durkheim, the most prominent founder of the discipline of </a:t>
            </a:r>
            <a:r>
              <a:rPr lang="en-GB" sz="2400" b="1" dirty="0"/>
              <a:t>sociology</a:t>
            </a:r>
            <a:r>
              <a:rPr lang="en-GB" sz="2400" dirty="0"/>
              <a:t>, not only because of his empirical research and his theoretical notions, but also because of his view of the nature of sociology as a science. </a:t>
            </a:r>
            <a:r>
              <a:rPr lang="en-GB" sz="2400" dirty="0">
                <a:sym typeface="Wingdings" panose="05000000000000000000" pitchFamily="2" charset="2"/>
              </a:rPr>
              <a:t> S</a:t>
            </a:r>
            <a:r>
              <a:rPr lang="en-GB" sz="2400" dirty="0"/>
              <a:t>ociology belongs to </a:t>
            </a:r>
            <a:r>
              <a:rPr lang="en-GB" sz="2400" b="1" dirty="0"/>
              <a:t>the humanities or the cultural sciences</a:t>
            </a:r>
            <a:r>
              <a:rPr lang="en-GB" sz="2400" dirty="0"/>
              <a:t>. </a:t>
            </a:r>
          </a:p>
          <a:p>
            <a:r>
              <a:rPr lang="en-GB" sz="2400" dirty="0"/>
              <a:t>Weber's sociology is interdisciplinary and rooted in historical thinking </a:t>
            </a:r>
            <a:r>
              <a:rPr lang="en-GB" sz="2400" dirty="0">
                <a:sym typeface="Wingdings" panose="05000000000000000000" pitchFamily="2" charset="2"/>
              </a:rPr>
              <a:t> </a:t>
            </a:r>
            <a:r>
              <a:rPr lang="en-GB" sz="2400" dirty="0"/>
              <a:t>is work has been held in high esteem by modern sociologists as well as historians. </a:t>
            </a:r>
          </a:p>
          <a:p>
            <a:pPr marL="0" indent="0">
              <a:buNone/>
            </a:pPr>
            <a:endParaRPr lang="nl-NL" sz="2000" dirty="0"/>
          </a:p>
          <a:p>
            <a:endParaRPr lang="nl-NL" dirty="0"/>
          </a:p>
        </p:txBody>
      </p:sp>
    </p:spTree>
    <p:extLst>
      <p:ext uri="{BB962C8B-B14F-4D97-AF65-F5344CB8AC3E}">
        <p14:creationId xmlns:p14="http://schemas.microsoft.com/office/powerpoint/2010/main" val="1086320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Weber’s</a:t>
            </a:r>
            <a:r>
              <a:rPr lang="nl-NL" b="1" dirty="0"/>
              <a:t> </a:t>
            </a:r>
            <a:r>
              <a:rPr lang="nl-NL" b="1" dirty="0" err="1"/>
              <a:t>struggle</a:t>
            </a:r>
            <a:r>
              <a:rPr lang="nl-NL" b="1" dirty="0"/>
              <a:t> </a:t>
            </a:r>
            <a:r>
              <a:rPr lang="nl-NL" b="1" dirty="0" err="1"/>
              <a:t>with</a:t>
            </a:r>
            <a:r>
              <a:rPr lang="nl-NL" b="1" dirty="0"/>
              <a:t> </a:t>
            </a:r>
            <a:r>
              <a:rPr lang="nl-NL" b="1" dirty="0" err="1"/>
              <a:t>values</a:t>
            </a:r>
            <a:r>
              <a:rPr lang="nl-NL" b="1" dirty="0"/>
              <a:t> </a:t>
            </a:r>
            <a:r>
              <a:rPr lang="nl-NL" b="1" dirty="0" err="1"/>
              <a:t>and</a:t>
            </a:r>
            <a:r>
              <a:rPr lang="nl-NL" b="1" dirty="0"/>
              <a:t> </a:t>
            </a:r>
            <a:r>
              <a:rPr lang="nl-NL" b="1" dirty="0" err="1"/>
              <a:t>value-judgements</a:t>
            </a:r>
            <a:endParaRPr lang="nl-NL" b="1" dirty="0"/>
          </a:p>
        </p:txBody>
      </p:sp>
      <p:sp>
        <p:nvSpPr>
          <p:cNvPr id="3" name="Content Placeholder 2"/>
          <p:cNvSpPr>
            <a:spLocks noGrp="1"/>
          </p:cNvSpPr>
          <p:nvPr>
            <p:ph idx="1"/>
          </p:nvPr>
        </p:nvSpPr>
        <p:spPr/>
        <p:txBody>
          <a:bodyPr>
            <a:noAutofit/>
          </a:bodyPr>
          <a:lstStyle/>
          <a:p>
            <a:r>
              <a:rPr lang="en-GB" sz="2000" dirty="0"/>
              <a:t>Did Weber himself in his own life always lived up to these principles? </a:t>
            </a:r>
            <a:r>
              <a:rPr lang="en-GB" sz="2000" dirty="0">
                <a:sym typeface="Wingdings" panose="05000000000000000000" pitchFamily="2" charset="2"/>
              </a:rPr>
              <a:t>It was difficult for him not to judge on social, political and cultural values.   torn between the world of science and that of politics, which he believed should be kept apart. </a:t>
            </a:r>
          </a:p>
          <a:p>
            <a:r>
              <a:rPr lang="en-GB" sz="2000" dirty="0">
                <a:sym typeface="Wingdings" panose="05000000000000000000" pitchFamily="2" charset="2"/>
              </a:rPr>
              <a:t>In personal life </a:t>
            </a:r>
            <a:r>
              <a:rPr lang="en-GB" sz="2000" dirty="0"/>
              <a:t>tormented by tension between the values to which one can commit oneself in modern society in order to give meaning to life:  oriented to public, economic or professional ambitions requiring order, regularity, self-discipline, practicality and hard work </a:t>
            </a:r>
            <a:r>
              <a:rPr lang="en-GB" sz="2000" dirty="0">
                <a:sym typeface="Wingdings" panose="05000000000000000000" pitchFamily="2" charset="2"/>
              </a:rPr>
              <a:t> priority of the </a:t>
            </a:r>
            <a:r>
              <a:rPr lang="en-GB" sz="2000" dirty="0"/>
              <a:t>personal: emotional dimension of spiritual values, religious belief, love and eroticism, aestheticism and art. </a:t>
            </a:r>
          </a:p>
          <a:p>
            <a:r>
              <a:rPr lang="en-GB" sz="2000" b="1" dirty="0"/>
              <a:t>Tension between diversity of values characteristic of modern condition</a:t>
            </a:r>
            <a:r>
              <a:rPr lang="en-GB" sz="2000" dirty="0"/>
              <a:t>: individual struggle with such choices </a:t>
            </a:r>
            <a:r>
              <a:rPr lang="en-GB" sz="2000" dirty="0">
                <a:sym typeface="Wingdings" panose="05000000000000000000" pitchFamily="2" charset="2"/>
              </a:rPr>
              <a:t> Weber’s very personal motivation for his scholarly work: </a:t>
            </a:r>
            <a:r>
              <a:rPr lang="en-GB" sz="2000" dirty="0"/>
              <a:t>'I want to discover how much I can personally endure.' </a:t>
            </a:r>
            <a:r>
              <a:rPr lang="en-GB" sz="2000" dirty="0">
                <a:sym typeface="Wingdings" panose="05000000000000000000" pitchFamily="2" charset="2"/>
              </a:rPr>
              <a:t> some findings of his studies about modernisation </a:t>
            </a:r>
            <a:r>
              <a:rPr lang="en-GB" sz="2000" dirty="0"/>
              <a:t>gave cause to a rather gloomy outlook on life. </a:t>
            </a:r>
            <a:endParaRPr lang="nl-NL" sz="2000" dirty="0"/>
          </a:p>
        </p:txBody>
      </p:sp>
    </p:spTree>
    <p:extLst>
      <p:ext uri="{BB962C8B-B14F-4D97-AF65-F5344CB8AC3E}">
        <p14:creationId xmlns:p14="http://schemas.microsoft.com/office/powerpoint/2010/main" val="403654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Methodological</a:t>
            </a:r>
            <a:r>
              <a:rPr lang="nl-NL" b="1" dirty="0"/>
              <a:t> </a:t>
            </a:r>
            <a:r>
              <a:rPr lang="nl-NL" b="1" dirty="0" err="1"/>
              <a:t>orientation</a:t>
            </a:r>
            <a:r>
              <a:rPr lang="nl-NL" b="1" dirty="0"/>
              <a:t> of </a:t>
            </a:r>
            <a:r>
              <a:rPr lang="nl-NL" b="1" dirty="0" err="1"/>
              <a:t>sociology</a:t>
            </a:r>
            <a:r>
              <a:rPr lang="nl-NL" b="1" dirty="0"/>
              <a:t> </a:t>
            </a:r>
            <a:r>
              <a:rPr lang="nl-NL" b="1" dirty="0" err="1"/>
              <a:t>towards</a:t>
            </a:r>
            <a:r>
              <a:rPr lang="nl-NL" b="1" dirty="0"/>
              <a:t> </a:t>
            </a:r>
            <a:r>
              <a:rPr lang="nl-NL" b="1" dirty="0" err="1"/>
              <a:t>the</a:t>
            </a:r>
            <a:r>
              <a:rPr lang="nl-NL" b="1" dirty="0"/>
              <a:t> </a:t>
            </a:r>
            <a:r>
              <a:rPr lang="nl-NL" b="1" dirty="0" err="1"/>
              <a:t>humanities</a:t>
            </a:r>
            <a:r>
              <a:rPr lang="nl-NL" b="1" dirty="0"/>
              <a:t> </a:t>
            </a:r>
          </a:p>
        </p:txBody>
      </p:sp>
      <p:sp>
        <p:nvSpPr>
          <p:cNvPr id="3" name="Content Placeholder 2"/>
          <p:cNvSpPr>
            <a:spLocks noGrp="1"/>
          </p:cNvSpPr>
          <p:nvPr>
            <p:ph idx="1"/>
          </p:nvPr>
        </p:nvSpPr>
        <p:spPr/>
        <p:txBody>
          <a:bodyPr>
            <a:normAutofit fontScale="92500"/>
          </a:bodyPr>
          <a:lstStyle/>
          <a:p>
            <a:r>
              <a:rPr lang="nl-NL" dirty="0" err="1"/>
              <a:t>Collective</a:t>
            </a:r>
            <a:r>
              <a:rPr lang="nl-NL" dirty="0"/>
              <a:t> </a:t>
            </a:r>
            <a:r>
              <a:rPr lang="nl-NL" dirty="0" err="1"/>
              <a:t>orientation</a:t>
            </a:r>
            <a:r>
              <a:rPr lang="nl-NL" dirty="0"/>
              <a:t> </a:t>
            </a:r>
            <a:r>
              <a:rPr lang="nl-NL" dirty="0" err="1"/>
              <a:t>towards</a:t>
            </a:r>
            <a:r>
              <a:rPr lang="nl-NL" dirty="0"/>
              <a:t> </a:t>
            </a:r>
            <a:r>
              <a:rPr lang="nl-NL" dirty="0" err="1"/>
              <a:t>cultural</a:t>
            </a:r>
            <a:r>
              <a:rPr lang="nl-NL" dirty="0"/>
              <a:t> </a:t>
            </a:r>
            <a:r>
              <a:rPr lang="nl-NL" dirty="0" err="1"/>
              <a:t>values</a:t>
            </a:r>
            <a:r>
              <a:rPr lang="nl-NL" dirty="0"/>
              <a:t> as </a:t>
            </a:r>
            <a:r>
              <a:rPr lang="nl-NL" dirty="0" err="1"/>
              <a:t>the</a:t>
            </a:r>
            <a:r>
              <a:rPr lang="nl-NL" dirty="0"/>
              <a:t> essence of </a:t>
            </a:r>
            <a:r>
              <a:rPr lang="nl-NL" dirty="0" err="1"/>
              <a:t>social</a:t>
            </a:r>
            <a:r>
              <a:rPr lang="nl-NL" dirty="0"/>
              <a:t> life </a:t>
            </a:r>
            <a:r>
              <a:rPr lang="nl-NL" dirty="0">
                <a:sym typeface="Wingdings" panose="05000000000000000000" pitchFamily="2" charset="2"/>
              </a:rPr>
              <a:t> </a:t>
            </a:r>
            <a:r>
              <a:rPr lang="nl-NL" dirty="0" err="1">
                <a:sym typeface="Wingdings" panose="05000000000000000000" pitchFamily="2" charset="2"/>
              </a:rPr>
              <a:t>sociology’s</a:t>
            </a:r>
            <a:r>
              <a:rPr lang="nl-NL" dirty="0">
                <a:sym typeface="Wingdings" panose="05000000000000000000" pitchFamily="2" charset="2"/>
              </a:rPr>
              <a:t> </a:t>
            </a:r>
            <a:r>
              <a:rPr lang="nl-NL" dirty="0" err="1">
                <a:sym typeface="Wingdings" panose="05000000000000000000" pitchFamily="2" charset="2"/>
              </a:rPr>
              <a:t>methods</a:t>
            </a:r>
            <a:r>
              <a:rPr lang="nl-NL" dirty="0">
                <a:sym typeface="Wingdings" panose="05000000000000000000" pitchFamily="2" charset="2"/>
              </a:rPr>
              <a:t> </a:t>
            </a:r>
            <a:r>
              <a:rPr lang="nl-NL" dirty="0" err="1">
                <a:sym typeface="Wingdings" panose="05000000000000000000" pitchFamily="2" charset="2"/>
              </a:rPr>
              <a:t>similar</a:t>
            </a:r>
            <a:r>
              <a:rPr lang="nl-NL" dirty="0">
                <a:sym typeface="Wingdings" panose="05000000000000000000" pitchFamily="2" charset="2"/>
              </a:rPr>
              <a:t> </a:t>
            </a:r>
            <a:r>
              <a:rPr lang="nl-NL" dirty="0" err="1">
                <a:sym typeface="Wingdings" panose="05000000000000000000" pitchFamily="2" charset="2"/>
              </a:rPr>
              <a:t>to</a:t>
            </a:r>
            <a:r>
              <a:rPr lang="nl-NL" dirty="0">
                <a:sym typeface="Wingdings" panose="05000000000000000000" pitchFamily="2" charset="2"/>
              </a:rPr>
              <a:t> </a:t>
            </a:r>
            <a:r>
              <a:rPr lang="nl-NL" dirty="0" err="1">
                <a:sym typeface="Wingdings" panose="05000000000000000000" pitchFamily="2" charset="2"/>
              </a:rPr>
              <a:t>those</a:t>
            </a:r>
            <a:r>
              <a:rPr lang="nl-NL" dirty="0">
                <a:sym typeface="Wingdings" panose="05000000000000000000" pitchFamily="2" charset="2"/>
              </a:rPr>
              <a:t> of </a:t>
            </a:r>
            <a:r>
              <a:rPr lang="nl-NL" dirty="0" err="1">
                <a:sym typeface="Wingdings" panose="05000000000000000000" pitchFamily="2" charset="2"/>
              </a:rPr>
              <a:t>the</a:t>
            </a:r>
            <a:r>
              <a:rPr lang="nl-NL" dirty="0">
                <a:sym typeface="Wingdings" panose="05000000000000000000" pitchFamily="2" charset="2"/>
              </a:rPr>
              <a:t> </a:t>
            </a:r>
            <a:r>
              <a:rPr lang="nl-NL" dirty="0" err="1">
                <a:sym typeface="Wingdings" panose="05000000000000000000" pitchFamily="2" charset="2"/>
              </a:rPr>
              <a:t>humanities</a:t>
            </a:r>
            <a:r>
              <a:rPr lang="nl-NL" dirty="0">
                <a:sym typeface="Wingdings" panose="05000000000000000000" pitchFamily="2" charset="2"/>
              </a:rPr>
              <a:t> (</a:t>
            </a:r>
            <a:r>
              <a:rPr lang="nl-NL" dirty="0" err="1">
                <a:sym typeface="Wingdings" panose="05000000000000000000" pitchFamily="2" charset="2"/>
              </a:rPr>
              <a:t>history</a:t>
            </a:r>
            <a:r>
              <a:rPr lang="nl-NL" dirty="0">
                <a:sym typeface="Wingdings" panose="05000000000000000000" pitchFamily="2" charset="2"/>
              </a:rPr>
              <a:t>, </a:t>
            </a:r>
            <a:r>
              <a:rPr lang="nl-NL" dirty="0" err="1">
                <a:sym typeface="Wingdings" panose="05000000000000000000" pitchFamily="2" charset="2"/>
              </a:rPr>
              <a:t>cultural</a:t>
            </a:r>
            <a:r>
              <a:rPr lang="nl-NL" dirty="0">
                <a:sym typeface="Wingdings" panose="05000000000000000000" pitchFamily="2" charset="2"/>
              </a:rPr>
              <a:t> </a:t>
            </a:r>
            <a:r>
              <a:rPr lang="nl-NL" dirty="0" err="1">
                <a:sym typeface="Wingdings" panose="05000000000000000000" pitchFamily="2" charset="2"/>
              </a:rPr>
              <a:t>philosophy</a:t>
            </a:r>
            <a:r>
              <a:rPr lang="nl-NL" dirty="0">
                <a:sym typeface="Wingdings" panose="05000000000000000000" pitchFamily="2" charset="2"/>
              </a:rPr>
              <a:t>, art </a:t>
            </a:r>
            <a:r>
              <a:rPr lang="nl-NL" dirty="0" err="1">
                <a:sym typeface="Wingdings" panose="05000000000000000000" pitchFamily="2" charset="2"/>
              </a:rPr>
              <a:t>and</a:t>
            </a:r>
            <a:r>
              <a:rPr lang="nl-NL" dirty="0">
                <a:sym typeface="Wingdings" panose="05000000000000000000" pitchFamily="2" charset="2"/>
              </a:rPr>
              <a:t> </a:t>
            </a:r>
            <a:r>
              <a:rPr lang="nl-NL" dirty="0" err="1">
                <a:sym typeface="Wingdings" panose="05000000000000000000" pitchFamily="2" charset="2"/>
              </a:rPr>
              <a:t>literary</a:t>
            </a:r>
            <a:r>
              <a:rPr lang="nl-NL" dirty="0">
                <a:sym typeface="Wingdings" panose="05000000000000000000" pitchFamily="2" charset="2"/>
              </a:rPr>
              <a:t> studies).</a:t>
            </a:r>
          </a:p>
          <a:p>
            <a:r>
              <a:rPr lang="nl-NL" dirty="0">
                <a:sym typeface="Wingdings" panose="05000000000000000000" pitchFamily="2" charset="2"/>
              </a:rPr>
              <a:t>In line </a:t>
            </a:r>
            <a:r>
              <a:rPr lang="nl-NL" dirty="0" err="1">
                <a:sym typeface="Wingdings" panose="05000000000000000000" pitchFamily="2" charset="2"/>
              </a:rPr>
              <a:t>with</a:t>
            </a:r>
            <a:r>
              <a:rPr lang="nl-NL" dirty="0">
                <a:sym typeface="Wingdings" panose="05000000000000000000" pitchFamily="2" charset="2"/>
              </a:rPr>
              <a:t> </a:t>
            </a:r>
            <a:r>
              <a:rPr lang="nl-NL" dirty="0" err="1">
                <a:sym typeface="Wingdings" panose="05000000000000000000" pitchFamily="2" charset="2"/>
              </a:rPr>
              <a:t>the</a:t>
            </a:r>
            <a:r>
              <a:rPr lang="nl-NL" dirty="0">
                <a:sym typeface="Wingdings" panose="05000000000000000000" pitchFamily="2" charset="2"/>
              </a:rPr>
              <a:t> argument of </a:t>
            </a:r>
            <a:r>
              <a:rPr lang="nl-NL" dirty="0" err="1">
                <a:sym typeface="Wingdings" panose="05000000000000000000" pitchFamily="2" charset="2"/>
              </a:rPr>
              <a:t>some</a:t>
            </a:r>
            <a:r>
              <a:rPr lang="nl-NL" dirty="0">
                <a:sym typeface="Wingdings" panose="05000000000000000000" pitchFamily="2" charset="2"/>
              </a:rPr>
              <a:t> </a:t>
            </a:r>
            <a:r>
              <a:rPr lang="nl-NL" dirty="0" err="1">
                <a:sym typeface="Wingdings" panose="05000000000000000000" pitchFamily="2" charset="2"/>
              </a:rPr>
              <a:t>German</a:t>
            </a:r>
            <a:r>
              <a:rPr lang="nl-NL" dirty="0">
                <a:sym typeface="Wingdings" panose="05000000000000000000" pitchFamily="2" charset="2"/>
              </a:rPr>
              <a:t> </a:t>
            </a:r>
            <a:r>
              <a:rPr lang="nl-NL" dirty="0" err="1">
                <a:sym typeface="Wingdings" panose="05000000000000000000" pitchFamily="2" charset="2"/>
              </a:rPr>
              <a:t>philosophers</a:t>
            </a:r>
            <a:r>
              <a:rPr lang="nl-NL" dirty="0">
                <a:sym typeface="Wingdings" panose="05000000000000000000" pitchFamily="2" charset="2"/>
              </a:rPr>
              <a:t> (</a:t>
            </a:r>
            <a:r>
              <a:rPr lang="nl-NL" dirty="0" err="1">
                <a:sym typeface="Wingdings" panose="05000000000000000000" pitchFamily="2" charset="2"/>
              </a:rPr>
              <a:t>Dilthey</a:t>
            </a:r>
            <a:r>
              <a:rPr lang="nl-NL" dirty="0">
                <a:sym typeface="Wingdings" panose="05000000000000000000" pitchFamily="2" charset="2"/>
              </a:rPr>
              <a:t>, </a:t>
            </a:r>
            <a:r>
              <a:rPr lang="nl-NL" dirty="0" err="1">
                <a:sym typeface="Wingdings" panose="05000000000000000000" pitchFamily="2" charset="2"/>
              </a:rPr>
              <a:t>Rickert</a:t>
            </a:r>
            <a:r>
              <a:rPr lang="nl-NL" dirty="0">
                <a:sym typeface="Wingdings" panose="05000000000000000000" pitchFamily="2" charset="2"/>
              </a:rPr>
              <a:t> and Windelband) </a:t>
            </a:r>
            <a:r>
              <a:rPr lang="nl-NL" dirty="0" err="1">
                <a:sym typeface="Wingdings" panose="05000000000000000000" pitchFamily="2" charset="2"/>
              </a:rPr>
              <a:t>that</a:t>
            </a:r>
            <a:r>
              <a:rPr lang="nl-NL" dirty="0">
                <a:sym typeface="Wingdings" panose="05000000000000000000" pitchFamily="2" charset="2"/>
              </a:rPr>
              <a:t> </a:t>
            </a:r>
            <a:r>
              <a:rPr lang="nl-NL" dirty="0" err="1">
                <a:sym typeface="Wingdings" panose="05000000000000000000" pitchFamily="2" charset="2"/>
              </a:rPr>
              <a:t>the</a:t>
            </a:r>
            <a:r>
              <a:rPr lang="nl-NL" dirty="0">
                <a:sym typeface="Wingdings" panose="05000000000000000000" pitchFamily="2" charset="2"/>
              </a:rPr>
              <a:t> </a:t>
            </a:r>
            <a:r>
              <a:rPr lang="nl-NL" dirty="0" err="1">
                <a:sym typeface="Wingdings" panose="05000000000000000000" pitchFamily="2" charset="2"/>
              </a:rPr>
              <a:t>humanities</a:t>
            </a:r>
            <a:r>
              <a:rPr lang="nl-NL" dirty="0">
                <a:sym typeface="Wingdings" panose="05000000000000000000" pitchFamily="2" charset="2"/>
              </a:rPr>
              <a:t> or </a:t>
            </a:r>
            <a:r>
              <a:rPr lang="nl-NL" dirty="0" err="1">
                <a:sym typeface="Wingdings" panose="05000000000000000000" pitchFamily="2" charset="2"/>
              </a:rPr>
              <a:t>cultural</a:t>
            </a:r>
            <a:r>
              <a:rPr lang="nl-NL" dirty="0">
                <a:sym typeface="Wingdings" panose="05000000000000000000" pitchFamily="2" charset="2"/>
              </a:rPr>
              <a:t> studies are </a:t>
            </a:r>
            <a:r>
              <a:rPr lang="nl-NL" dirty="0" err="1">
                <a:sym typeface="Wingdings" panose="05000000000000000000" pitchFamily="2" charset="2"/>
              </a:rPr>
              <a:t>fundamentally</a:t>
            </a:r>
            <a:r>
              <a:rPr lang="nl-NL" dirty="0">
                <a:sym typeface="Wingdings" panose="05000000000000000000" pitchFamily="2" charset="2"/>
              </a:rPr>
              <a:t> different </a:t>
            </a:r>
            <a:r>
              <a:rPr lang="nl-NL" dirty="0" err="1">
                <a:sym typeface="Wingdings" panose="05000000000000000000" pitchFamily="2" charset="2"/>
              </a:rPr>
              <a:t>from</a:t>
            </a:r>
            <a:r>
              <a:rPr lang="nl-NL" dirty="0">
                <a:sym typeface="Wingdings" panose="05000000000000000000" pitchFamily="2" charset="2"/>
              </a:rPr>
              <a:t> </a:t>
            </a:r>
            <a:r>
              <a:rPr lang="nl-NL" dirty="0" err="1">
                <a:sym typeface="Wingdings" panose="05000000000000000000" pitchFamily="2" charset="2"/>
              </a:rPr>
              <a:t>the</a:t>
            </a:r>
            <a:r>
              <a:rPr lang="nl-NL" dirty="0">
                <a:sym typeface="Wingdings" panose="05000000000000000000" pitchFamily="2" charset="2"/>
              </a:rPr>
              <a:t> </a:t>
            </a:r>
            <a:r>
              <a:rPr lang="nl-NL" dirty="0" err="1">
                <a:sym typeface="Wingdings" panose="05000000000000000000" pitchFamily="2" charset="2"/>
              </a:rPr>
              <a:t>natural</a:t>
            </a:r>
            <a:r>
              <a:rPr lang="nl-NL" dirty="0">
                <a:sym typeface="Wingdings" panose="05000000000000000000" pitchFamily="2" charset="2"/>
              </a:rPr>
              <a:t> </a:t>
            </a:r>
            <a:r>
              <a:rPr lang="nl-NL" dirty="0" err="1">
                <a:sym typeface="Wingdings" panose="05000000000000000000" pitchFamily="2" charset="2"/>
              </a:rPr>
              <a:t>sciences</a:t>
            </a:r>
            <a:r>
              <a:rPr lang="nl-NL" dirty="0">
                <a:sym typeface="Wingdings" panose="05000000000000000000" pitchFamily="2" charset="2"/>
              </a:rPr>
              <a:t> and do </a:t>
            </a:r>
            <a:r>
              <a:rPr lang="nl-NL" dirty="0" err="1">
                <a:sym typeface="Wingdings" panose="05000000000000000000" pitchFamily="2" charset="2"/>
              </a:rPr>
              <a:t>not</a:t>
            </a:r>
            <a:r>
              <a:rPr lang="nl-NL" dirty="0">
                <a:sym typeface="Wingdings" panose="05000000000000000000" pitchFamily="2" charset="2"/>
              </a:rPr>
              <a:t> meet positivist </a:t>
            </a:r>
            <a:r>
              <a:rPr lang="nl-NL" dirty="0" err="1">
                <a:sym typeface="Wingdings" panose="05000000000000000000" pitchFamily="2" charset="2"/>
              </a:rPr>
              <a:t>standards</a:t>
            </a:r>
            <a:r>
              <a:rPr lang="nl-NL" dirty="0">
                <a:sym typeface="Wingdings" panose="05000000000000000000" pitchFamily="2" charset="2"/>
              </a:rPr>
              <a:t>. </a:t>
            </a:r>
            <a:endParaRPr lang="nl-NL" dirty="0"/>
          </a:p>
        </p:txBody>
      </p:sp>
    </p:spTree>
    <p:extLst>
      <p:ext uri="{BB962C8B-B14F-4D97-AF65-F5344CB8AC3E}">
        <p14:creationId xmlns:p14="http://schemas.microsoft.com/office/powerpoint/2010/main" val="1329953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sz="3600" b="1" dirty="0"/>
              <a:t>Natural sciences </a:t>
            </a:r>
            <a:r>
              <a:rPr lang="en-GB" sz="3600" b="1" dirty="0">
                <a:sym typeface="Wingdings"/>
              </a:rPr>
              <a:t></a:t>
            </a:r>
            <a:r>
              <a:rPr lang="en-GB" sz="3600" b="1" dirty="0"/>
              <a:t> Cultural studies</a:t>
            </a:r>
            <a:br>
              <a:rPr lang="nl-NL" sz="2200" dirty="0"/>
            </a:br>
            <a:r>
              <a:rPr lang="nl-NL" sz="2200" b="1" dirty="0"/>
              <a:t>Wilhelm </a:t>
            </a:r>
            <a:r>
              <a:rPr lang="nl-NL" sz="2200" b="1" dirty="0" err="1"/>
              <a:t>Dilthey</a:t>
            </a:r>
            <a:r>
              <a:rPr lang="nl-NL" sz="2200" b="1" dirty="0"/>
              <a:t>, </a:t>
            </a:r>
            <a:r>
              <a:rPr lang="nl-NL" sz="2200" b="1" dirty="0" err="1"/>
              <a:t>Heinrich</a:t>
            </a:r>
            <a:r>
              <a:rPr lang="nl-NL" sz="2200" b="1" dirty="0"/>
              <a:t> </a:t>
            </a:r>
            <a:r>
              <a:rPr lang="nl-NL" sz="2200" b="1" dirty="0" err="1"/>
              <a:t>Rickert</a:t>
            </a:r>
            <a:r>
              <a:rPr lang="nl-NL" sz="2200" b="1" dirty="0"/>
              <a:t>, Wilhelm Windelband:</a:t>
            </a:r>
            <a:endParaRPr lang="nl-NL" sz="2200" dirty="0"/>
          </a:p>
        </p:txBody>
      </p:sp>
      <p:sp>
        <p:nvSpPr>
          <p:cNvPr id="3" name="Content Placeholder 2"/>
          <p:cNvSpPr>
            <a:spLocks noGrp="1"/>
          </p:cNvSpPr>
          <p:nvPr>
            <p:ph idx="1"/>
          </p:nvPr>
        </p:nvSpPr>
        <p:spPr/>
        <p:txBody>
          <a:bodyPr>
            <a:noAutofit/>
          </a:bodyPr>
          <a:lstStyle/>
          <a:p>
            <a:pPr marL="0" indent="0">
              <a:buNone/>
            </a:pPr>
            <a:endParaRPr lang="en-GB" sz="1600" dirty="0"/>
          </a:p>
          <a:p>
            <a:pPr marL="0" indent="0">
              <a:buNone/>
            </a:pPr>
            <a:endParaRPr lang="en-GB" sz="1600" dirty="0"/>
          </a:p>
          <a:p>
            <a:pPr marL="0" indent="0">
              <a:buNone/>
            </a:pPr>
            <a:endParaRPr lang="en-GB" sz="1600" dirty="0"/>
          </a:p>
          <a:p>
            <a:pPr marL="0" indent="0">
              <a:buNone/>
            </a:pPr>
            <a:r>
              <a:rPr lang="en-GB" sz="1600" dirty="0"/>
              <a:t>objective material external world 	</a:t>
            </a:r>
            <a:r>
              <a:rPr lang="en-GB" sz="1600" dirty="0">
                <a:sym typeface="Wingdings"/>
              </a:rPr>
              <a:t></a:t>
            </a:r>
            <a:r>
              <a:rPr lang="en-GB" sz="1600" dirty="0"/>
              <a:t>	subjective </a:t>
            </a:r>
            <a:r>
              <a:rPr lang="nl-NL" sz="1600" dirty="0"/>
              <a:t> </a:t>
            </a:r>
            <a:r>
              <a:rPr lang="en-GB" sz="1600" dirty="0"/>
              <a:t>spiritual inner world </a:t>
            </a:r>
            <a:endParaRPr lang="nl-NL" sz="1600" dirty="0"/>
          </a:p>
          <a:p>
            <a:pPr marL="0" indent="0">
              <a:buNone/>
            </a:pPr>
            <a:r>
              <a:rPr lang="en-GB" sz="1600" dirty="0"/>
              <a:t>mechanistic operation		</a:t>
            </a:r>
            <a:r>
              <a:rPr lang="en-GB" sz="1600" dirty="0">
                <a:sym typeface="Wingdings"/>
              </a:rPr>
              <a:t></a:t>
            </a:r>
            <a:r>
              <a:rPr lang="en-GB" sz="1600" dirty="0"/>
              <a:t>	contents of values</a:t>
            </a:r>
            <a:endParaRPr lang="nl-NL" sz="1600" dirty="0"/>
          </a:p>
          <a:p>
            <a:pPr marL="0" indent="0">
              <a:buNone/>
            </a:pPr>
            <a:r>
              <a:rPr lang="en-GB" sz="1600" dirty="0"/>
              <a:t>causal laws			</a:t>
            </a:r>
            <a:r>
              <a:rPr lang="en-GB" sz="1600" dirty="0">
                <a:sym typeface="Wingdings"/>
              </a:rPr>
              <a:t></a:t>
            </a:r>
            <a:r>
              <a:rPr lang="en-GB" sz="1600" dirty="0"/>
              <a:t>	meaningful relations</a:t>
            </a:r>
            <a:endParaRPr lang="nl-NL" sz="1600" dirty="0"/>
          </a:p>
          <a:p>
            <a:pPr marL="0" indent="0">
              <a:buNone/>
            </a:pPr>
            <a:r>
              <a:rPr lang="en-GB" sz="1600" dirty="0"/>
              <a:t>determinism/predictability		</a:t>
            </a:r>
            <a:r>
              <a:rPr lang="en-GB" sz="1600" dirty="0">
                <a:sym typeface="Wingdings"/>
              </a:rPr>
              <a:t></a:t>
            </a:r>
            <a:r>
              <a:rPr lang="en-GB" sz="1600" dirty="0"/>
              <a:t>	historical approach </a:t>
            </a:r>
            <a:endParaRPr lang="nl-NL" sz="1600" dirty="0"/>
          </a:p>
          <a:p>
            <a:pPr marL="0" indent="0">
              <a:buNone/>
            </a:pPr>
            <a:r>
              <a:rPr lang="en-GB" sz="1600" dirty="0"/>
              <a:t>abstraction			</a:t>
            </a:r>
            <a:r>
              <a:rPr lang="en-GB" sz="1600" dirty="0">
                <a:sym typeface="Wingdings" pitchFamily="2" charset="2"/>
              </a:rPr>
              <a:t>	</a:t>
            </a:r>
            <a:r>
              <a:rPr lang="en-GB" sz="1600" dirty="0"/>
              <a:t>focusing on the unique  </a:t>
            </a:r>
            <a:endParaRPr lang="nl-NL" sz="1600" dirty="0"/>
          </a:p>
          <a:p>
            <a:pPr marL="0" indent="0">
              <a:buNone/>
            </a:pPr>
            <a:r>
              <a:rPr lang="en-GB" sz="1600" dirty="0"/>
              <a:t>generalisation			</a:t>
            </a:r>
            <a:r>
              <a:rPr lang="en-GB" sz="1600" dirty="0">
                <a:sym typeface="Wingdings" pitchFamily="2" charset="2"/>
              </a:rPr>
              <a:t></a:t>
            </a:r>
            <a:r>
              <a:rPr lang="en-GB" sz="1600" dirty="0"/>
              <a:t>	specification</a:t>
            </a:r>
            <a:endParaRPr lang="nl-NL" sz="1600" dirty="0"/>
          </a:p>
          <a:p>
            <a:pPr marL="0" indent="0">
              <a:buNone/>
            </a:pPr>
            <a:r>
              <a:rPr lang="en-GB" sz="1600" dirty="0"/>
              <a:t>quantification			</a:t>
            </a:r>
            <a:r>
              <a:rPr lang="en-GB" sz="1600" dirty="0">
                <a:sym typeface="Wingdings"/>
              </a:rPr>
              <a:t></a:t>
            </a:r>
            <a:r>
              <a:rPr lang="en-GB" sz="1600" dirty="0"/>
              <a:t>	description</a:t>
            </a:r>
            <a:endParaRPr lang="nl-NL" sz="1600" dirty="0"/>
          </a:p>
          <a:p>
            <a:pPr marL="0" indent="0">
              <a:buNone/>
            </a:pPr>
            <a:r>
              <a:rPr lang="en-GB" sz="1600" dirty="0"/>
              <a:t>experimentation			</a:t>
            </a:r>
            <a:r>
              <a:rPr lang="en-GB" sz="1600" dirty="0">
                <a:sym typeface="Wingdings" pitchFamily="2" charset="2"/>
              </a:rPr>
              <a:t></a:t>
            </a:r>
            <a:r>
              <a:rPr lang="en-GB" sz="1600" dirty="0"/>
              <a:t>	introspection</a:t>
            </a:r>
            <a:endParaRPr lang="nl-NL" sz="1600" dirty="0"/>
          </a:p>
          <a:p>
            <a:pPr marL="0" indent="0">
              <a:buNone/>
            </a:pPr>
            <a:r>
              <a:rPr lang="en-GB" sz="1600" dirty="0"/>
              <a:t>analysis				</a:t>
            </a:r>
            <a:r>
              <a:rPr lang="en-GB" sz="1600" dirty="0">
                <a:sym typeface="Wingdings" pitchFamily="2" charset="2"/>
              </a:rPr>
              <a:t></a:t>
            </a:r>
            <a:r>
              <a:rPr lang="en-GB" sz="1600" dirty="0"/>
              <a:t>	understanding</a:t>
            </a:r>
            <a:endParaRPr lang="nl-NL" sz="1600" dirty="0"/>
          </a:p>
          <a:p>
            <a:pPr marL="0" indent="0">
              <a:buNone/>
            </a:pPr>
            <a:r>
              <a:rPr lang="en-GB" sz="1600" b="1" i="1" dirty="0" err="1"/>
              <a:t>erklären</a:t>
            </a:r>
            <a:r>
              <a:rPr lang="en-GB" sz="1600" b="1" i="1" dirty="0"/>
              <a:t>				</a:t>
            </a:r>
            <a:r>
              <a:rPr lang="en-GB" sz="1600" b="1" dirty="0">
                <a:sym typeface="Wingdings"/>
              </a:rPr>
              <a:t></a:t>
            </a:r>
            <a:r>
              <a:rPr lang="en-GB" sz="1600" b="1" dirty="0"/>
              <a:t>	</a:t>
            </a:r>
            <a:r>
              <a:rPr lang="en-GB" sz="1600" b="1" i="1" dirty="0"/>
              <a:t>verstehen </a:t>
            </a:r>
            <a:r>
              <a:rPr lang="en-GB" sz="1600" b="1" dirty="0"/>
              <a:t>(hermeneutics)</a:t>
            </a:r>
            <a:endParaRPr lang="nl-NL" sz="1600" dirty="0"/>
          </a:p>
          <a:p>
            <a:pPr marL="0" indent="0">
              <a:buNone/>
            </a:pPr>
            <a:r>
              <a:rPr lang="en-GB" sz="1600" b="1" dirty="0"/>
              <a:t> </a:t>
            </a:r>
            <a:endParaRPr lang="nl-NL" sz="1600" dirty="0"/>
          </a:p>
          <a:p>
            <a:pPr marL="0" indent="0">
              <a:buNone/>
            </a:pPr>
            <a:endParaRPr lang="nl-NL"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96134" cy="188845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5736" y="4467225"/>
            <a:ext cx="1714500" cy="239077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52320" y="4185644"/>
            <a:ext cx="1694155" cy="2702947"/>
          </a:xfrm>
          <a:prstGeom prst="rect">
            <a:avLst/>
          </a:prstGeom>
        </p:spPr>
      </p:pic>
    </p:spTree>
    <p:extLst>
      <p:ext uri="{BB962C8B-B14F-4D97-AF65-F5344CB8AC3E}">
        <p14:creationId xmlns:p14="http://schemas.microsoft.com/office/powerpoint/2010/main" val="3304797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Weber: sociologists should combine understanding and explaining</a:t>
            </a:r>
            <a:endParaRPr lang="nl-NL" sz="3600" b="1" dirty="0"/>
          </a:p>
        </p:txBody>
      </p:sp>
      <p:sp>
        <p:nvSpPr>
          <p:cNvPr id="3" name="Content Placeholder 2"/>
          <p:cNvSpPr>
            <a:spLocks noGrp="1"/>
          </p:cNvSpPr>
          <p:nvPr>
            <p:ph idx="1"/>
          </p:nvPr>
        </p:nvSpPr>
        <p:spPr/>
        <p:txBody>
          <a:bodyPr>
            <a:noAutofit/>
          </a:bodyPr>
          <a:lstStyle/>
          <a:p>
            <a:r>
              <a:rPr lang="en-GB" sz="1800" b="1" dirty="0"/>
              <a:t>Understanding </a:t>
            </a:r>
            <a:r>
              <a:rPr lang="en-GB" sz="1800" b="1" dirty="0">
                <a:sym typeface="Wingdings" panose="05000000000000000000" pitchFamily="2" charset="2"/>
              </a:rPr>
              <a:t> </a:t>
            </a:r>
            <a:r>
              <a:rPr lang="en-GB" sz="1800" dirty="0"/>
              <a:t>Since cultural and social reality is the product of the meanings and values which people attach to their behaviour, the sociologist can gain knowledge about people as social beings only through interpretation from the inside, with the help of intuition, empathy, identification, and imagination on the basis of their own experience of life. </a:t>
            </a:r>
            <a:r>
              <a:rPr lang="en-GB" sz="1800" dirty="0">
                <a:sym typeface="Wingdings" panose="05000000000000000000" pitchFamily="2" charset="2"/>
              </a:rPr>
              <a:t> </a:t>
            </a:r>
            <a:r>
              <a:rPr lang="en-GB" sz="1800" b="1" dirty="0">
                <a:sym typeface="Wingdings" panose="05000000000000000000" pitchFamily="2" charset="2"/>
              </a:rPr>
              <a:t>H</a:t>
            </a:r>
            <a:r>
              <a:rPr lang="en-GB" sz="1800" b="1" dirty="0"/>
              <a:t>ermeneutic method</a:t>
            </a:r>
            <a:r>
              <a:rPr lang="en-GB" sz="1800" dirty="0"/>
              <a:t>: reconstructing the motives, the intentions and other subjective experiences of social actors and thus understanding how these were related to more generally shared social and cultural values.</a:t>
            </a:r>
          </a:p>
          <a:p>
            <a:r>
              <a:rPr lang="en-GB" sz="1800" b="1" dirty="0"/>
              <a:t>Explaining </a:t>
            </a:r>
            <a:r>
              <a:rPr lang="en-GB" sz="1800" b="1" dirty="0">
                <a:sym typeface="Wingdings" panose="05000000000000000000" pitchFamily="2" charset="2"/>
              </a:rPr>
              <a:t> </a:t>
            </a:r>
            <a:r>
              <a:rPr lang="en-GB" sz="1800" dirty="0"/>
              <a:t>Tracing general patterns and regularities in social and cultural values in order to explain how they are related to each other. Individual meanings and behaviours are not just arbitrary and individually unique. Social actors orient their behaviour towards values within social and cultural settings, in which individuals share basic values and meanings. These shared values and meanings have crystallised in relatively durable and stable social systems, in cultural codes, expectations, arrangements and institutions, which then determine further social interactions. </a:t>
            </a:r>
            <a:r>
              <a:rPr lang="en-GB" sz="1800" dirty="0">
                <a:sym typeface="Wingdings" panose="05000000000000000000" pitchFamily="2" charset="2"/>
              </a:rPr>
              <a:t> </a:t>
            </a:r>
            <a:r>
              <a:rPr lang="en-GB" sz="1800" b="1" dirty="0">
                <a:sym typeface="Wingdings" panose="05000000000000000000" pitchFamily="2" charset="2"/>
              </a:rPr>
              <a:t>G</a:t>
            </a:r>
            <a:r>
              <a:rPr lang="en-GB" sz="1800" b="1" dirty="0"/>
              <a:t>eneralisation and explanation</a:t>
            </a:r>
            <a:r>
              <a:rPr lang="en-GB" sz="1800" dirty="0"/>
              <a:t> are possible because social life is based on the regularity and overall predictability of human behaviour within a certain social and cultural context. </a:t>
            </a:r>
            <a:endParaRPr lang="nl-NL" sz="1800" dirty="0"/>
          </a:p>
        </p:txBody>
      </p:sp>
    </p:spTree>
    <p:extLst>
      <p:ext uri="{BB962C8B-B14F-4D97-AF65-F5344CB8AC3E}">
        <p14:creationId xmlns:p14="http://schemas.microsoft.com/office/powerpoint/2010/main" val="3560614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1805062"/>
          </a:xfrm>
        </p:spPr>
        <p:txBody>
          <a:bodyPr/>
          <a:lstStyle/>
          <a:p>
            <a:r>
              <a:rPr lang="nl-NL" b="1" dirty="0" err="1"/>
              <a:t>Comparison</a:t>
            </a:r>
            <a:r>
              <a:rPr lang="nl-NL" b="1" dirty="0"/>
              <a:t> </a:t>
            </a:r>
            <a:r>
              <a:rPr lang="nl-NL" b="1" dirty="0" err="1"/>
              <a:t>and</a:t>
            </a:r>
            <a:r>
              <a:rPr lang="nl-NL" b="1" dirty="0"/>
              <a:t> </a:t>
            </a:r>
            <a:r>
              <a:rPr lang="nl-NL" b="1" dirty="0" err="1"/>
              <a:t>ideal</a:t>
            </a:r>
            <a:r>
              <a:rPr lang="nl-NL" b="1" dirty="0"/>
              <a:t>-types</a:t>
            </a:r>
          </a:p>
        </p:txBody>
      </p:sp>
      <p:sp>
        <p:nvSpPr>
          <p:cNvPr id="3" name="Content Placeholder 2"/>
          <p:cNvSpPr>
            <a:spLocks noGrp="1"/>
          </p:cNvSpPr>
          <p:nvPr>
            <p:ph idx="1"/>
          </p:nvPr>
        </p:nvSpPr>
        <p:spPr>
          <a:xfrm>
            <a:off x="457200" y="980728"/>
            <a:ext cx="8229600" cy="5145435"/>
          </a:xfrm>
        </p:spPr>
        <p:txBody>
          <a:bodyPr>
            <a:noAutofit/>
          </a:bodyPr>
          <a:lstStyle/>
          <a:p>
            <a:pPr marL="0" indent="0">
              <a:buNone/>
            </a:pPr>
            <a:endParaRPr lang="en-GB" sz="2000" dirty="0"/>
          </a:p>
          <a:p>
            <a:pPr marL="0" indent="0">
              <a:buNone/>
            </a:pPr>
            <a:r>
              <a:rPr lang="en-GB" sz="2000" dirty="0"/>
              <a:t>The sociologist's task: discovering </a:t>
            </a:r>
            <a:r>
              <a:rPr lang="en-GB" sz="2000" b="1" dirty="0"/>
              <a:t>regularities and general patterns</a:t>
            </a:r>
            <a:r>
              <a:rPr lang="en-GB" sz="2000" dirty="0"/>
              <a:t> in great variety of ways human behaviours are oriented towards cultural and social values. </a:t>
            </a:r>
          </a:p>
          <a:p>
            <a:r>
              <a:rPr lang="en-GB" sz="2000" dirty="0"/>
              <a:t>Applying the comparative method: </a:t>
            </a:r>
            <a:r>
              <a:rPr lang="en-GB" sz="2000" b="1" dirty="0"/>
              <a:t>comparing</a:t>
            </a:r>
            <a:r>
              <a:rPr lang="en-GB" sz="2000" dirty="0"/>
              <a:t> human behaviour and institutions in different cultures and in different historical periods </a:t>
            </a:r>
            <a:r>
              <a:rPr lang="en-GB" sz="2000" dirty="0">
                <a:sym typeface="Wingdings" panose="05000000000000000000" pitchFamily="2" charset="2"/>
              </a:rPr>
              <a:t> </a:t>
            </a:r>
            <a:r>
              <a:rPr lang="en-GB" sz="2000" dirty="0"/>
              <a:t>establishing similarities and differences.</a:t>
            </a:r>
          </a:p>
          <a:p>
            <a:r>
              <a:rPr lang="en-GB" sz="2000" dirty="0"/>
              <a:t>Devising specific concepts, the so-called </a:t>
            </a:r>
            <a:r>
              <a:rPr lang="en-GB" sz="2000" b="1" dirty="0"/>
              <a:t>ideal-types </a:t>
            </a:r>
            <a:r>
              <a:rPr lang="en-GB" sz="2000" b="1" dirty="0">
                <a:sym typeface="Wingdings" panose="05000000000000000000" pitchFamily="2" charset="2"/>
              </a:rPr>
              <a:t> </a:t>
            </a:r>
            <a:r>
              <a:rPr lang="en-GB" sz="2000" dirty="0"/>
              <a:t>analytical models that generalise, accentuate and simplify the messy empirical realities and their endless variety: basic sociological conceptual tools which enable an orderly perspective on the social and cultural world. </a:t>
            </a:r>
            <a:endParaRPr lang="nl-NL" sz="2000" dirty="0"/>
          </a:p>
          <a:p>
            <a:pPr marL="0" indent="0">
              <a:buNone/>
            </a:pPr>
            <a:r>
              <a:rPr lang="en-GB" sz="2000" dirty="0"/>
              <a:t> </a:t>
            </a:r>
            <a:endParaRPr lang="nl-NL" sz="2000" dirty="0"/>
          </a:p>
          <a:p>
            <a:pPr marL="0" indent="0">
              <a:buNone/>
            </a:pPr>
            <a:r>
              <a:rPr lang="en-GB" sz="2000" dirty="0"/>
              <a:t>Weber has designed several ideal-types and some of them are well-known. </a:t>
            </a:r>
          </a:p>
          <a:p>
            <a:r>
              <a:rPr lang="en-GB" sz="2000" dirty="0"/>
              <a:t>E.g. </a:t>
            </a:r>
            <a:r>
              <a:rPr lang="en-GB" sz="2000" b="1" dirty="0"/>
              <a:t>charismatic leadership</a:t>
            </a:r>
            <a:r>
              <a:rPr lang="en-GB" sz="2000" dirty="0"/>
              <a:t>: part of Weber's typology of political authority and power, and their legitimation. Next to charismatic authority: traditional and legal-rational authority. </a:t>
            </a:r>
            <a:endParaRPr lang="nl-NL" sz="2000" dirty="0"/>
          </a:p>
        </p:txBody>
      </p:sp>
    </p:spTree>
    <p:extLst>
      <p:ext uri="{BB962C8B-B14F-4D97-AF65-F5344CB8AC3E}">
        <p14:creationId xmlns:p14="http://schemas.microsoft.com/office/powerpoint/2010/main" val="2282231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753856"/>
          </a:xfrm>
        </p:spPr>
        <p:txBody>
          <a:bodyPr>
            <a:normAutofit fontScale="90000"/>
          </a:bodyPr>
          <a:lstStyle/>
          <a:p>
            <a:r>
              <a:rPr lang="en-GB" b="1" dirty="0"/>
              <a:t>IDEAL-TYPES OF SOCIAL ACTION</a:t>
            </a:r>
            <a:br>
              <a:rPr lang="nl-NL" dirty="0"/>
            </a:br>
            <a:r>
              <a:rPr lang="nl-NL" sz="2200" b="1" dirty="0"/>
              <a:t>How </a:t>
            </a:r>
            <a:r>
              <a:rPr lang="nl-NL" sz="2200" b="1" dirty="0" err="1"/>
              <a:t>behavior</a:t>
            </a:r>
            <a:r>
              <a:rPr lang="nl-NL" sz="2200" b="1" dirty="0"/>
              <a:t> is </a:t>
            </a:r>
            <a:r>
              <a:rPr lang="nl-NL" sz="2200" b="1" dirty="0" err="1"/>
              <a:t>oriented</a:t>
            </a:r>
            <a:r>
              <a:rPr lang="nl-NL" sz="2200" b="1" dirty="0"/>
              <a:t> </a:t>
            </a:r>
            <a:r>
              <a:rPr lang="nl-NL" sz="2200" b="1" dirty="0" err="1"/>
              <a:t>towards</a:t>
            </a:r>
            <a:r>
              <a:rPr lang="nl-NL" sz="2200" b="1" dirty="0"/>
              <a:t> dominant </a:t>
            </a:r>
            <a:r>
              <a:rPr lang="nl-NL" sz="2200" b="1" dirty="0" err="1"/>
              <a:t>social</a:t>
            </a:r>
            <a:r>
              <a:rPr lang="nl-NL" sz="2200" b="1" dirty="0"/>
              <a:t>/</a:t>
            </a:r>
            <a:r>
              <a:rPr lang="nl-NL" sz="2200" b="1" dirty="0" err="1"/>
              <a:t>cultural</a:t>
            </a:r>
            <a:r>
              <a:rPr lang="nl-NL" sz="2200" b="1" dirty="0"/>
              <a:t> </a:t>
            </a:r>
            <a:r>
              <a:rPr lang="nl-NL" sz="2200" b="1" dirty="0" err="1"/>
              <a:t>value-patterns</a:t>
            </a:r>
            <a:endParaRPr lang="nl-NL" sz="2200" b="1" dirty="0"/>
          </a:p>
        </p:txBody>
      </p:sp>
      <p:sp>
        <p:nvSpPr>
          <p:cNvPr id="3" name="Content Placeholder 2"/>
          <p:cNvSpPr>
            <a:spLocks noGrp="1"/>
          </p:cNvSpPr>
          <p:nvPr>
            <p:ph idx="1"/>
          </p:nvPr>
        </p:nvSpPr>
        <p:spPr/>
        <p:txBody>
          <a:bodyPr>
            <a:normAutofit fontScale="55000" lnSpcReduction="20000"/>
          </a:bodyPr>
          <a:lstStyle/>
          <a:p>
            <a:pPr lvl="0"/>
            <a:r>
              <a:rPr lang="en-GB" sz="6500" b="1" dirty="0"/>
              <a:t>Traditional action</a:t>
            </a:r>
            <a:endParaRPr lang="nl-NL" sz="6500" dirty="0"/>
          </a:p>
          <a:p>
            <a:pPr marL="0" indent="0">
              <a:buNone/>
            </a:pPr>
            <a:r>
              <a:rPr lang="en-GB" sz="6500" b="1" dirty="0"/>
              <a:t>						   Irrational </a:t>
            </a:r>
            <a:endParaRPr lang="nl-NL" sz="6500" dirty="0"/>
          </a:p>
          <a:p>
            <a:pPr lvl="0"/>
            <a:r>
              <a:rPr lang="en-GB" sz="6500" b="1" dirty="0"/>
              <a:t>Affective/emotional action</a:t>
            </a:r>
            <a:endParaRPr lang="nl-NL" sz="6500" dirty="0"/>
          </a:p>
          <a:p>
            <a:pPr marL="0" indent="0">
              <a:buNone/>
            </a:pPr>
            <a:r>
              <a:rPr lang="en-GB" sz="6500" b="1" dirty="0"/>
              <a:t> </a:t>
            </a:r>
            <a:endParaRPr lang="nl-NL" sz="6500" dirty="0"/>
          </a:p>
          <a:p>
            <a:pPr lvl="0"/>
            <a:r>
              <a:rPr lang="en-GB" sz="6500" b="1" dirty="0"/>
              <a:t>Goal-oriented action</a:t>
            </a:r>
            <a:endParaRPr lang="nl-NL" sz="6500" dirty="0"/>
          </a:p>
          <a:p>
            <a:pPr marL="0" indent="0">
              <a:buNone/>
            </a:pPr>
            <a:r>
              <a:rPr lang="en-GB" sz="6500" b="1" dirty="0"/>
              <a:t> 						   Rational</a:t>
            </a:r>
            <a:endParaRPr lang="nl-NL" sz="6500" dirty="0"/>
          </a:p>
          <a:p>
            <a:pPr lvl="0"/>
            <a:r>
              <a:rPr lang="en-GB" sz="6500" b="1" dirty="0"/>
              <a:t>Value-oriented action</a:t>
            </a:r>
            <a:br>
              <a:rPr lang="en-GB" b="1" dirty="0"/>
            </a:br>
            <a:endParaRPr lang="nl-NL" dirty="0"/>
          </a:p>
        </p:txBody>
      </p:sp>
      <p:sp>
        <p:nvSpPr>
          <p:cNvPr id="4" name="Right Brace 3"/>
          <p:cNvSpPr/>
          <p:nvPr/>
        </p:nvSpPr>
        <p:spPr>
          <a:xfrm>
            <a:off x="6012160" y="1628800"/>
            <a:ext cx="288032" cy="15885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Right Brace 4"/>
          <p:cNvSpPr/>
          <p:nvPr/>
        </p:nvSpPr>
        <p:spPr>
          <a:xfrm>
            <a:off x="6012160" y="3789040"/>
            <a:ext cx="288032" cy="15885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4139248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Traditional and affective action implying irrationality</a:t>
            </a:r>
          </a:p>
        </p:txBody>
      </p:sp>
      <p:sp>
        <p:nvSpPr>
          <p:cNvPr id="3" name="Content Placeholder 2"/>
          <p:cNvSpPr>
            <a:spLocks noGrp="1"/>
          </p:cNvSpPr>
          <p:nvPr>
            <p:ph idx="1"/>
          </p:nvPr>
        </p:nvSpPr>
        <p:spPr/>
        <p:txBody>
          <a:bodyPr>
            <a:noAutofit/>
          </a:bodyPr>
          <a:lstStyle/>
          <a:p>
            <a:pPr lvl="0"/>
            <a:r>
              <a:rPr lang="en-GB" sz="2800" b="1" dirty="0"/>
              <a:t>Traditional action</a:t>
            </a:r>
            <a:r>
              <a:rPr lang="en-GB" sz="2800" dirty="0"/>
              <a:t>: rooted in custom, established conventions and unquestioned authority </a:t>
            </a:r>
            <a:r>
              <a:rPr lang="en-GB" sz="2800" dirty="0">
                <a:sym typeface="Wingdings" panose="05000000000000000000" pitchFamily="2" charset="2"/>
              </a:rPr>
              <a:t> w</a:t>
            </a:r>
            <a:r>
              <a:rPr lang="en-GB" sz="2800" dirty="0"/>
              <a:t>hat always has been done in the past is intrinsically valid and good, and should be respected and maintained, because it is sanctioned by a given divine or supernatural order and religious belief-system. </a:t>
            </a:r>
            <a:endParaRPr lang="nl-NL" sz="2800" dirty="0"/>
          </a:p>
          <a:p>
            <a:pPr lvl="0"/>
            <a:r>
              <a:rPr lang="en-GB" sz="2800" b="1" dirty="0"/>
              <a:t>Affective or emotional action: </a:t>
            </a:r>
            <a:r>
              <a:rPr lang="en-GB" sz="2800" dirty="0"/>
              <a:t>individually</a:t>
            </a:r>
            <a:r>
              <a:rPr lang="en-GB" sz="2800" b="1" dirty="0"/>
              <a:t> </a:t>
            </a:r>
            <a:r>
              <a:rPr lang="en-GB" sz="2800" dirty="0"/>
              <a:t>conditioned by unreflective and more or less uncontrolled impulses, spontaneous responses, emotions, intuitions, feelings and drives.</a:t>
            </a:r>
            <a:endParaRPr lang="nl-NL" sz="2800" dirty="0"/>
          </a:p>
          <a:p>
            <a:endParaRPr lang="en-GB" dirty="0"/>
          </a:p>
        </p:txBody>
      </p:sp>
    </p:spTree>
    <p:extLst>
      <p:ext uri="{BB962C8B-B14F-4D97-AF65-F5344CB8AC3E}">
        <p14:creationId xmlns:p14="http://schemas.microsoft.com/office/powerpoint/2010/main" val="110009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Goal-oriented and value-oriented action</a:t>
            </a:r>
            <a:br>
              <a:rPr lang="en-GB" sz="3600" b="1" dirty="0"/>
            </a:br>
            <a:r>
              <a:rPr lang="en-GB" sz="3600" b="1" dirty="0"/>
              <a:t>implying rational reflection</a:t>
            </a:r>
            <a:r>
              <a:rPr lang="en-GB" sz="3600" dirty="0"/>
              <a:t> </a:t>
            </a:r>
          </a:p>
        </p:txBody>
      </p:sp>
      <p:sp>
        <p:nvSpPr>
          <p:cNvPr id="3" name="Content Placeholder 2"/>
          <p:cNvSpPr>
            <a:spLocks noGrp="1"/>
          </p:cNvSpPr>
          <p:nvPr>
            <p:ph idx="1"/>
          </p:nvPr>
        </p:nvSpPr>
        <p:spPr>
          <a:xfrm>
            <a:off x="457200" y="1484784"/>
            <a:ext cx="8229600" cy="4641379"/>
          </a:xfrm>
        </p:spPr>
        <p:txBody>
          <a:bodyPr>
            <a:noAutofit/>
          </a:bodyPr>
          <a:lstStyle/>
          <a:p>
            <a:pPr lvl="0"/>
            <a:r>
              <a:rPr lang="en-GB" sz="2800" b="1" dirty="0"/>
              <a:t>Goal-oriented rational action</a:t>
            </a:r>
            <a:r>
              <a:rPr lang="en-GB" sz="2800" dirty="0"/>
              <a:t>: deliberate action in which goals and means, costs and benefits, and any effects and side-effects are all carefully considered and balanced </a:t>
            </a:r>
            <a:r>
              <a:rPr lang="en-GB" sz="2800" dirty="0">
                <a:sym typeface="Wingdings" panose="05000000000000000000" pitchFamily="2" charset="2"/>
              </a:rPr>
              <a:t> the</a:t>
            </a:r>
            <a:r>
              <a:rPr lang="en-GB" sz="2800" dirty="0"/>
              <a:t> instrumental adoption of the course of action that is functionally the </a:t>
            </a:r>
            <a:r>
              <a:rPr lang="en-GB" sz="2800" b="1" dirty="0"/>
              <a:t>most efficient to realise a set goal</a:t>
            </a:r>
            <a:r>
              <a:rPr lang="en-GB" sz="2800" dirty="0"/>
              <a:t> and which enhances success and minimizes cost or harm. </a:t>
            </a:r>
            <a:endParaRPr lang="nl-NL" sz="2800" dirty="0"/>
          </a:p>
          <a:p>
            <a:pPr lvl="0"/>
            <a:r>
              <a:rPr lang="en-GB" sz="2800" b="1" dirty="0"/>
              <a:t>Value-oriented rational action:</a:t>
            </a:r>
            <a:r>
              <a:rPr lang="en-GB" sz="2800" dirty="0"/>
              <a:t> realisation of a fixed belief, ideal or conviction prioritized, and rational means to realise them subordinated, without considering possible costs, effects or side-effects </a:t>
            </a:r>
            <a:r>
              <a:rPr lang="en-GB" sz="2800" dirty="0">
                <a:sym typeface="Wingdings" panose="05000000000000000000" pitchFamily="2" charset="2"/>
              </a:rPr>
              <a:t>  </a:t>
            </a:r>
            <a:r>
              <a:rPr lang="en-GB" sz="2800" b="1" dirty="0">
                <a:sym typeface="Wingdings" panose="05000000000000000000" pitchFamily="2" charset="2"/>
              </a:rPr>
              <a:t>T</a:t>
            </a:r>
            <a:r>
              <a:rPr lang="en-GB" sz="2800" b="1" dirty="0"/>
              <a:t>he end justifies the means.</a:t>
            </a:r>
            <a:endParaRPr lang="nl-NL" sz="2800" dirty="0"/>
          </a:p>
          <a:p>
            <a:endParaRPr lang="en-GB" dirty="0"/>
          </a:p>
        </p:txBody>
      </p:sp>
    </p:spTree>
    <p:extLst>
      <p:ext uri="{BB962C8B-B14F-4D97-AF65-F5344CB8AC3E}">
        <p14:creationId xmlns:p14="http://schemas.microsoft.com/office/powerpoint/2010/main" val="3179622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t>Goal-oriented and value-oriented </a:t>
            </a:r>
            <a:br>
              <a:rPr lang="en-GB" sz="3600" b="1" dirty="0"/>
            </a:br>
            <a:r>
              <a:rPr lang="en-GB" sz="3600" b="1" dirty="0"/>
              <a:t>rational action:</a:t>
            </a:r>
            <a:br>
              <a:rPr lang="en-GB" sz="3600" b="1" dirty="0"/>
            </a:br>
            <a:endParaRPr lang="en-GB" sz="3600" dirty="0"/>
          </a:p>
        </p:txBody>
      </p:sp>
      <p:sp>
        <p:nvSpPr>
          <p:cNvPr id="3" name="Content Placeholder 2"/>
          <p:cNvSpPr>
            <a:spLocks noGrp="1"/>
          </p:cNvSpPr>
          <p:nvPr>
            <p:ph idx="1"/>
          </p:nvPr>
        </p:nvSpPr>
        <p:spPr>
          <a:xfrm>
            <a:off x="395536" y="1196752"/>
            <a:ext cx="8291264" cy="4929411"/>
          </a:xfrm>
        </p:spPr>
        <p:txBody>
          <a:bodyPr>
            <a:noAutofit/>
          </a:bodyPr>
          <a:lstStyle/>
          <a:p>
            <a:pPr marL="0" indent="0">
              <a:buNone/>
            </a:pPr>
            <a:r>
              <a:rPr lang="en-GB" sz="2400" b="1" dirty="0"/>
              <a:t>Both typically modern forms of behaviour, but contrasting moral attitudes</a:t>
            </a:r>
            <a:r>
              <a:rPr lang="en-GB" sz="2400" dirty="0"/>
              <a:t>:</a:t>
            </a:r>
          </a:p>
          <a:p>
            <a:endParaRPr lang="en-GB" sz="2400" dirty="0"/>
          </a:p>
          <a:p>
            <a:r>
              <a:rPr lang="en-GB" sz="2400" dirty="0"/>
              <a:t>Goal-oriented rational action: goal not made absolute, but means and ends balanced and adapted to each other. </a:t>
            </a:r>
          </a:p>
          <a:p>
            <a:pPr marL="0" indent="0">
              <a:buNone/>
            </a:pPr>
            <a:r>
              <a:rPr lang="en-GB" sz="2400" dirty="0">
                <a:sym typeface="Wingdings" panose="05000000000000000000" pitchFamily="2" charset="2"/>
              </a:rPr>
              <a:t> P</a:t>
            </a:r>
            <a:r>
              <a:rPr lang="en-GB" sz="2400" dirty="0"/>
              <a:t>racticality, pragmatism, flexibility and compromise and     related to </a:t>
            </a:r>
            <a:r>
              <a:rPr lang="en-GB" sz="2400" b="1" dirty="0"/>
              <a:t>ethics of responsibility</a:t>
            </a:r>
            <a:r>
              <a:rPr lang="en-GB" sz="2400" dirty="0"/>
              <a:t> (</a:t>
            </a:r>
            <a:r>
              <a:rPr lang="en-GB" sz="2400" i="1" dirty="0" err="1"/>
              <a:t>Verantwortungsethik</a:t>
            </a:r>
            <a:r>
              <a:rPr lang="en-GB" sz="2400" dirty="0"/>
              <a:t>).</a:t>
            </a:r>
          </a:p>
          <a:p>
            <a:pPr marL="0" indent="0">
              <a:buNone/>
            </a:pPr>
            <a:r>
              <a:rPr lang="en-GB" sz="2400" dirty="0"/>
              <a:t> </a:t>
            </a:r>
          </a:p>
          <a:p>
            <a:r>
              <a:rPr lang="en-GB" sz="2400" dirty="0"/>
              <a:t>Value-oriented rational action: value (conviction/ideology) to be realised made absolute, whatever costs and consequences; no compromise and flexibility, but rigidity and fanaticism.</a:t>
            </a:r>
          </a:p>
          <a:p>
            <a:pPr marL="0" indent="0">
              <a:buNone/>
            </a:pPr>
            <a:r>
              <a:rPr lang="en-GB" sz="2400" dirty="0">
                <a:sym typeface="Wingdings" panose="05000000000000000000" pitchFamily="2" charset="2"/>
              </a:rPr>
              <a:t> </a:t>
            </a:r>
            <a:r>
              <a:rPr lang="en-GB" sz="2400" dirty="0"/>
              <a:t>The end justifies the means:</a:t>
            </a:r>
            <a:r>
              <a:rPr lang="en-GB" sz="2400" b="1" dirty="0"/>
              <a:t> ethics of conviction </a:t>
            </a:r>
            <a:r>
              <a:rPr lang="en-GB" sz="2400" dirty="0"/>
              <a:t>(</a:t>
            </a:r>
            <a:r>
              <a:rPr lang="en-GB" sz="2400" i="1" dirty="0" err="1"/>
              <a:t>Gesinnungsethik</a:t>
            </a:r>
            <a:r>
              <a:rPr lang="en-GB" sz="2400" dirty="0"/>
              <a:t>).</a:t>
            </a:r>
            <a:endParaRPr lang="nl-NL" sz="2400" dirty="0"/>
          </a:p>
          <a:p>
            <a:endParaRPr lang="en-GB" dirty="0"/>
          </a:p>
        </p:txBody>
      </p:sp>
    </p:spTree>
    <p:extLst>
      <p:ext uri="{BB962C8B-B14F-4D97-AF65-F5344CB8AC3E}">
        <p14:creationId xmlns:p14="http://schemas.microsoft.com/office/powerpoint/2010/main" val="860638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87424"/>
            <a:ext cx="8291264" cy="2088232"/>
          </a:xfrm>
        </p:spPr>
        <p:txBody>
          <a:bodyPr>
            <a:normAutofit fontScale="90000"/>
          </a:bodyPr>
          <a:lstStyle/>
          <a:p>
            <a:br>
              <a:rPr lang="en-GB" b="1" dirty="0"/>
            </a:br>
            <a:br>
              <a:rPr lang="en-GB" b="1" dirty="0"/>
            </a:br>
            <a:r>
              <a:rPr lang="en-GB" b="1" dirty="0"/>
              <a:t>Modernisation as rationalisation:</a:t>
            </a:r>
            <a:br>
              <a:rPr lang="en-GB" b="1" dirty="0"/>
            </a:br>
            <a:br>
              <a:rPr lang="nl-NL" dirty="0"/>
            </a:br>
            <a:endParaRPr lang="en-GB" dirty="0"/>
          </a:p>
        </p:txBody>
      </p:sp>
      <p:sp>
        <p:nvSpPr>
          <p:cNvPr id="3" name="Content Placeholder 2"/>
          <p:cNvSpPr>
            <a:spLocks noGrp="1"/>
          </p:cNvSpPr>
          <p:nvPr>
            <p:ph idx="1"/>
          </p:nvPr>
        </p:nvSpPr>
        <p:spPr>
          <a:xfrm>
            <a:off x="395536" y="1340768"/>
            <a:ext cx="8291264" cy="4785395"/>
          </a:xfrm>
        </p:spPr>
        <p:txBody>
          <a:bodyPr>
            <a:noAutofit/>
          </a:bodyPr>
          <a:lstStyle/>
          <a:p>
            <a:pPr marL="0" indent="0">
              <a:buNone/>
            </a:pPr>
            <a:r>
              <a:rPr lang="en-GB" sz="2400" dirty="0"/>
              <a:t>Historical process: traditional as well as affective action more and more replaced by rational action.</a:t>
            </a:r>
          </a:p>
          <a:p>
            <a:r>
              <a:rPr lang="en-GB" sz="2400" dirty="0"/>
              <a:t>Increasing internalisation and institutionalisation of rational action: </a:t>
            </a:r>
            <a:r>
              <a:rPr lang="en-GB" sz="2400" b="1" dirty="0"/>
              <a:t>rationality not only determines social behaviour, but also social organisation, institutional procedures, technologies, attitudes: all our ways of thinking, knowing and doing</a:t>
            </a:r>
            <a:r>
              <a:rPr lang="en-GB" sz="2400" dirty="0"/>
              <a:t> </a:t>
            </a:r>
            <a:r>
              <a:rPr lang="en-GB" sz="2400" dirty="0">
                <a:sym typeface="Wingdings" panose="05000000000000000000" pitchFamily="2" charset="2"/>
              </a:rPr>
              <a:t> </a:t>
            </a:r>
            <a:r>
              <a:rPr lang="en-GB" sz="2400" dirty="0"/>
              <a:t>spreading in many social spheres: economy, politics, law, administration, science, technology, ethics and even in the arts and religion. </a:t>
            </a:r>
          </a:p>
          <a:p>
            <a:r>
              <a:rPr lang="en-GB" sz="2400" dirty="0"/>
              <a:t>Scale, extension and intensity of rationalisation </a:t>
            </a:r>
            <a:r>
              <a:rPr lang="en-GB" sz="2400" b="1" dirty="0"/>
              <a:t>distinguishes the Western world from the rest </a:t>
            </a:r>
            <a:r>
              <a:rPr lang="en-GB" sz="2400" dirty="0"/>
              <a:t>and explains its success: this mode of action has spread from the West all over de world. </a:t>
            </a:r>
          </a:p>
          <a:p>
            <a:pPr marL="0" indent="0">
              <a:buNone/>
            </a:pPr>
            <a:endParaRPr lang="en-GB" sz="2400" dirty="0"/>
          </a:p>
          <a:p>
            <a:endParaRPr lang="en-GB" sz="2400" dirty="0"/>
          </a:p>
        </p:txBody>
      </p:sp>
    </p:spTree>
    <p:extLst>
      <p:ext uri="{BB962C8B-B14F-4D97-AF65-F5344CB8AC3E}">
        <p14:creationId xmlns:p14="http://schemas.microsoft.com/office/powerpoint/2010/main" val="3999265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59432"/>
            <a:ext cx="8291264" cy="1877070"/>
          </a:xfrm>
        </p:spPr>
        <p:txBody>
          <a:bodyPr/>
          <a:lstStyle/>
          <a:p>
            <a:r>
              <a:rPr lang="nl-NL" dirty="0" err="1"/>
              <a:t>Outline</a:t>
            </a:r>
            <a:r>
              <a:rPr lang="nl-NL" dirty="0"/>
              <a:t> </a:t>
            </a:r>
          </a:p>
        </p:txBody>
      </p:sp>
      <p:sp>
        <p:nvSpPr>
          <p:cNvPr id="3" name="Content Placeholder 2"/>
          <p:cNvSpPr>
            <a:spLocks noGrp="1"/>
          </p:cNvSpPr>
          <p:nvPr>
            <p:ph idx="1"/>
          </p:nvPr>
        </p:nvSpPr>
        <p:spPr>
          <a:xfrm>
            <a:off x="395536" y="1124744"/>
            <a:ext cx="8291264" cy="5001419"/>
          </a:xfrm>
        </p:spPr>
        <p:txBody>
          <a:bodyPr>
            <a:normAutofit/>
          </a:bodyPr>
          <a:lstStyle/>
          <a:p>
            <a:pPr marL="514350" indent="-514350">
              <a:buAutoNum type="arabicPeriod"/>
            </a:pPr>
            <a:r>
              <a:rPr lang="en-GB" sz="3600" b="1" dirty="0"/>
              <a:t>Weber’s personal background </a:t>
            </a:r>
            <a:endParaRPr lang="nl-NL" sz="3600" dirty="0"/>
          </a:p>
          <a:p>
            <a:pPr marL="514350" indent="-514350">
              <a:buAutoNum type="arabicPeriod"/>
            </a:pPr>
            <a:r>
              <a:rPr lang="en-GB" sz="3600" b="1" dirty="0"/>
              <a:t>Tension between science and politics</a:t>
            </a:r>
            <a:endParaRPr lang="nl-NL" sz="3600" dirty="0"/>
          </a:p>
          <a:p>
            <a:pPr marL="514350" indent="-514350">
              <a:buAutoNum type="arabicPeriod"/>
            </a:pPr>
            <a:r>
              <a:rPr lang="en-GB" sz="3600" b="1" dirty="0"/>
              <a:t>Social-historical context of Weber’s work</a:t>
            </a:r>
            <a:endParaRPr lang="nl-NL" sz="3600" dirty="0"/>
          </a:p>
          <a:p>
            <a:pPr marL="514350" indent="-514350">
              <a:buAutoNum type="arabicPeriod"/>
            </a:pPr>
            <a:r>
              <a:rPr lang="en-GB" sz="3600" b="1" dirty="0"/>
              <a:t>Nature of social and cultural sciences</a:t>
            </a:r>
            <a:endParaRPr lang="nl-NL" sz="3600" dirty="0"/>
          </a:p>
          <a:p>
            <a:pPr marL="514350" indent="-514350">
              <a:buAutoNum type="arabicPeriod"/>
            </a:pPr>
            <a:r>
              <a:rPr lang="en-GB" sz="3600" b="1" dirty="0"/>
              <a:t>Modernisation as rationalisation and disenchantment </a:t>
            </a:r>
            <a:r>
              <a:rPr lang="en-GB" sz="3600" b="1" dirty="0">
                <a:sym typeface="Wingdings" panose="05000000000000000000" pitchFamily="2" charset="2"/>
              </a:rPr>
              <a:t> p</a:t>
            </a:r>
            <a:r>
              <a:rPr lang="en-GB" sz="3600" b="1" dirty="0"/>
              <a:t>aradoxical outcomes</a:t>
            </a:r>
            <a:endParaRPr lang="nl-NL" sz="3600" dirty="0"/>
          </a:p>
          <a:p>
            <a:pPr marL="0" indent="0">
              <a:buNone/>
            </a:pPr>
            <a:endParaRPr lang="nl-NL" dirty="0"/>
          </a:p>
        </p:txBody>
      </p:sp>
    </p:spTree>
    <p:extLst>
      <p:ext uri="{BB962C8B-B14F-4D97-AF65-F5344CB8AC3E}">
        <p14:creationId xmlns:p14="http://schemas.microsoft.com/office/powerpoint/2010/main" val="3899551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92AE0C-4366-412C-9D10-4DF3481E5BA6}"/>
              </a:ext>
            </a:extLst>
          </p:cNvPr>
          <p:cNvSpPr>
            <a:spLocks noGrp="1"/>
          </p:cNvSpPr>
          <p:nvPr>
            <p:ph type="title"/>
          </p:nvPr>
        </p:nvSpPr>
        <p:spPr/>
        <p:txBody>
          <a:bodyPr>
            <a:normAutofit fontScale="90000"/>
          </a:bodyPr>
          <a:lstStyle/>
          <a:p>
            <a:r>
              <a:rPr lang="nl-NL" b="1" dirty="0"/>
              <a:t>Traditional and </a:t>
            </a:r>
            <a:r>
              <a:rPr lang="nl-NL" b="1" dirty="0" err="1"/>
              <a:t>affective-emotional</a:t>
            </a:r>
            <a:r>
              <a:rPr lang="nl-NL" b="1" dirty="0"/>
              <a:t> </a:t>
            </a:r>
            <a:r>
              <a:rPr lang="nl-NL" b="1" dirty="0" err="1"/>
              <a:t>behaviour</a:t>
            </a:r>
            <a:r>
              <a:rPr lang="nl-NL" b="1" dirty="0"/>
              <a:t> </a:t>
            </a:r>
            <a:r>
              <a:rPr lang="nl-NL" b="1" dirty="0" err="1"/>
              <a:t>reduced</a:t>
            </a:r>
            <a:endParaRPr lang="nl-NL" b="1" dirty="0"/>
          </a:p>
        </p:txBody>
      </p:sp>
      <p:sp>
        <p:nvSpPr>
          <p:cNvPr id="3" name="Tijdelijke aanduiding voor inhoud 2">
            <a:extLst>
              <a:ext uri="{FF2B5EF4-FFF2-40B4-BE49-F238E27FC236}">
                <a16:creationId xmlns:a16="http://schemas.microsoft.com/office/drawing/2014/main" id="{157A084F-4E94-4DA1-A70D-2B1441097425}"/>
              </a:ext>
            </a:extLst>
          </p:cNvPr>
          <p:cNvSpPr>
            <a:spLocks noGrp="1"/>
          </p:cNvSpPr>
          <p:nvPr>
            <p:ph idx="1"/>
          </p:nvPr>
        </p:nvSpPr>
        <p:spPr>
          <a:xfrm>
            <a:off x="457200" y="1916832"/>
            <a:ext cx="8229600" cy="4209331"/>
          </a:xfrm>
        </p:spPr>
        <p:txBody>
          <a:bodyPr>
            <a:normAutofit fontScale="92500" lnSpcReduction="20000"/>
          </a:bodyPr>
          <a:lstStyle/>
          <a:p>
            <a:pPr marL="0" indent="0">
              <a:buNone/>
            </a:pPr>
            <a:r>
              <a:rPr lang="en-GB" dirty="0"/>
              <a:t>Traditional and affective behaviour not completely disappeared and may still be considered valuable, but significance for public social life reduced. In the public sphere irrational behaviour generally considered as dysfunctional: </a:t>
            </a:r>
          </a:p>
          <a:p>
            <a:pPr marL="0" indent="0">
              <a:buNone/>
            </a:pPr>
            <a:r>
              <a:rPr lang="en-GB" dirty="0">
                <a:sym typeface="Wingdings" panose="05000000000000000000" pitchFamily="2" charset="2"/>
              </a:rPr>
              <a:t> S</a:t>
            </a:r>
            <a:r>
              <a:rPr lang="en-GB" dirty="0"/>
              <a:t>elf-evident respect for the past and custom as guideline for behaviour has dwindled and is mainly only relevant in ritual and folklore. </a:t>
            </a:r>
          </a:p>
          <a:p>
            <a:pPr marL="0" indent="0">
              <a:buNone/>
            </a:pPr>
            <a:r>
              <a:rPr lang="en-GB" dirty="0">
                <a:sym typeface="Wingdings" panose="05000000000000000000" pitchFamily="2" charset="2"/>
              </a:rPr>
              <a:t> </a:t>
            </a:r>
            <a:r>
              <a:rPr lang="en-GB" dirty="0"/>
              <a:t>Affective-emotional behaviour has been pushed back to private sphere. </a:t>
            </a:r>
            <a:endParaRPr lang="nl-NL" dirty="0"/>
          </a:p>
          <a:p>
            <a:endParaRPr lang="nl-NL" dirty="0"/>
          </a:p>
        </p:txBody>
      </p:sp>
    </p:spTree>
    <p:extLst>
      <p:ext uri="{BB962C8B-B14F-4D97-AF65-F5344CB8AC3E}">
        <p14:creationId xmlns:p14="http://schemas.microsoft.com/office/powerpoint/2010/main" val="4153877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800" b="1" dirty="0"/>
              <a:t>Instrumental (not substantial) rationality: about the means (how), not the contents of goals or values pursued (why).</a:t>
            </a:r>
            <a:br>
              <a:rPr lang="en-GB" sz="2800" b="1" dirty="0"/>
            </a:br>
            <a:endParaRPr lang="nl-NL" sz="2800" dirty="0"/>
          </a:p>
        </p:txBody>
      </p:sp>
      <p:sp>
        <p:nvSpPr>
          <p:cNvPr id="3" name="Content Placeholder 2"/>
          <p:cNvSpPr>
            <a:spLocks noGrp="1"/>
          </p:cNvSpPr>
          <p:nvPr>
            <p:ph idx="1"/>
          </p:nvPr>
        </p:nvSpPr>
        <p:spPr>
          <a:xfrm>
            <a:off x="457200" y="1052736"/>
            <a:ext cx="8229600" cy="5073427"/>
          </a:xfrm>
        </p:spPr>
        <p:txBody>
          <a:bodyPr>
            <a:noAutofit/>
          </a:bodyPr>
          <a:lstStyle/>
          <a:p>
            <a:pPr marL="0" indent="0">
              <a:buNone/>
            </a:pPr>
            <a:endParaRPr lang="en-GB" sz="2000" dirty="0"/>
          </a:p>
          <a:p>
            <a:pPr marL="0" indent="0">
              <a:buNone/>
            </a:pPr>
            <a:r>
              <a:rPr lang="en-GB" sz="2000" dirty="0"/>
              <a:t>Choosing rational means not based on some sort of truth or inherent goodness, but on their functional effectiveness or usefulness: they </a:t>
            </a:r>
            <a:r>
              <a:rPr lang="en-GB" sz="2000" b="1" dirty="0"/>
              <a:t>work well</a:t>
            </a:r>
            <a:r>
              <a:rPr lang="en-GB" sz="2000" dirty="0"/>
              <a:t>. </a:t>
            </a:r>
          </a:p>
          <a:p>
            <a:pPr marL="0" indent="0">
              <a:buNone/>
            </a:pPr>
            <a:r>
              <a:rPr lang="en-GB" sz="2000" dirty="0"/>
              <a:t>Rationality: </a:t>
            </a:r>
            <a:r>
              <a:rPr lang="en-GB" sz="2000" dirty="0">
                <a:sym typeface="Wingdings" panose="05000000000000000000" pitchFamily="2" charset="2"/>
              </a:rPr>
              <a:t>the reflective </a:t>
            </a:r>
            <a:r>
              <a:rPr lang="en-GB" sz="2000" dirty="0"/>
              <a:t>selection of the best available </a:t>
            </a:r>
            <a:r>
              <a:rPr lang="en-GB" sz="2000" b="1" dirty="0"/>
              <a:t>means</a:t>
            </a:r>
            <a:r>
              <a:rPr lang="en-GB" sz="2000" dirty="0"/>
              <a:t> to realize goals </a:t>
            </a:r>
            <a:r>
              <a:rPr lang="en-GB" sz="2000" dirty="0">
                <a:sym typeface="Wingdings" panose="05000000000000000000" pitchFamily="2" charset="2"/>
              </a:rPr>
              <a:t> </a:t>
            </a:r>
            <a:r>
              <a:rPr lang="en-GB" sz="2000" dirty="0"/>
              <a:t>not substantial but formal and instrumental: </a:t>
            </a:r>
            <a:r>
              <a:rPr lang="en-GB" sz="2000" b="1" dirty="0"/>
              <a:t>methods and procedures</a:t>
            </a:r>
            <a:r>
              <a:rPr lang="en-GB" sz="2000" dirty="0"/>
              <a:t> that can be applied in a general and universal way in many different situations and contexts.</a:t>
            </a:r>
          </a:p>
          <a:p>
            <a:pPr marL="0" indent="0">
              <a:buNone/>
            </a:pPr>
            <a:endParaRPr lang="nl-NL" sz="2000" dirty="0"/>
          </a:p>
          <a:p>
            <a:pPr lvl="0"/>
            <a:r>
              <a:rPr lang="en-GB" sz="2000" dirty="0"/>
              <a:t>rules/techniques of efficiency, effectiveness, functionalism, practicality</a:t>
            </a:r>
            <a:endParaRPr lang="nl-NL" sz="2000" dirty="0"/>
          </a:p>
          <a:p>
            <a:pPr lvl="0"/>
            <a:r>
              <a:rPr lang="en-GB" sz="2000" dirty="0"/>
              <a:t>calculability, controllability</a:t>
            </a:r>
          </a:p>
          <a:p>
            <a:pPr lvl="0"/>
            <a:r>
              <a:rPr lang="en-GB" sz="2000" dirty="0"/>
              <a:t>coherence, consistency, predictability </a:t>
            </a:r>
            <a:endParaRPr lang="nl-NL" sz="2000" dirty="0"/>
          </a:p>
          <a:p>
            <a:pPr lvl="0"/>
            <a:r>
              <a:rPr lang="en-GB" sz="2000" dirty="0"/>
              <a:t>system, orderliness, regularity </a:t>
            </a:r>
            <a:endParaRPr lang="nl-NL" sz="2000" dirty="0"/>
          </a:p>
          <a:p>
            <a:pPr lvl="0"/>
            <a:r>
              <a:rPr lang="en-GB" sz="2000" dirty="0"/>
              <a:t>standardisation </a:t>
            </a:r>
            <a:endParaRPr lang="nl-NL" sz="2000" dirty="0"/>
          </a:p>
          <a:p>
            <a:pPr lvl="0"/>
            <a:r>
              <a:rPr lang="en-GB" sz="2000" dirty="0"/>
              <a:t>methodical way of working, planning</a:t>
            </a:r>
            <a:endParaRPr lang="nl-NL" sz="2000" dirty="0"/>
          </a:p>
          <a:p>
            <a:pPr marL="0" indent="0">
              <a:buNone/>
            </a:pPr>
            <a:r>
              <a:rPr lang="en-GB" sz="2400" dirty="0"/>
              <a:t> </a:t>
            </a:r>
            <a:endParaRPr lang="nl-NL"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8349" y="4158541"/>
            <a:ext cx="4225651" cy="2716490"/>
          </a:xfrm>
          <a:prstGeom prst="rect">
            <a:avLst/>
          </a:prstGeom>
        </p:spPr>
      </p:pic>
      <p:sp>
        <p:nvSpPr>
          <p:cNvPr id="5" name="Down Arrow 4"/>
          <p:cNvSpPr/>
          <p:nvPr/>
        </p:nvSpPr>
        <p:spPr>
          <a:xfrm>
            <a:off x="4329684" y="3100245"/>
            <a:ext cx="242316" cy="6167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42398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Rationality: about the ‘how’, not about the ‘why’, for what purpose.</a:t>
            </a:r>
          </a:p>
        </p:txBody>
      </p:sp>
      <p:sp>
        <p:nvSpPr>
          <p:cNvPr id="3" name="Content Placeholder 2"/>
          <p:cNvSpPr>
            <a:spLocks noGrp="1"/>
          </p:cNvSpPr>
          <p:nvPr>
            <p:ph idx="1"/>
          </p:nvPr>
        </p:nvSpPr>
        <p:spPr>
          <a:xfrm>
            <a:off x="457200" y="1916832"/>
            <a:ext cx="8229600" cy="4209331"/>
          </a:xfrm>
        </p:spPr>
        <p:txBody>
          <a:bodyPr>
            <a:noAutofit/>
          </a:bodyPr>
          <a:lstStyle/>
          <a:p>
            <a:r>
              <a:rPr lang="en-GB" sz="2400" dirty="0"/>
              <a:t>Rationality does not refer to the contents of goals or values to be realised; these can be completely irrational. </a:t>
            </a:r>
          </a:p>
          <a:p>
            <a:r>
              <a:rPr lang="en-GB" sz="2400" dirty="0"/>
              <a:t>Rationality applies to the criterion of effectiveness, choice between means which will produce the best or optimal results with regard to objective or value that is to be realized. </a:t>
            </a:r>
          </a:p>
          <a:p>
            <a:r>
              <a:rPr lang="en-GB" sz="2400" dirty="0"/>
              <a:t>It does not offer an objective standard with regard to the best choice between various goals, value systems or ideals. That choice will always be an irrational, a political or ethical one. </a:t>
            </a:r>
          </a:p>
          <a:p>
            <a:pPr marL="0" indent="0">
              <a:buNone/>
            </a:pPr>
            <a:endParaRPr lang="en-GB" sz="2400" b="1" dirty="0"/>
          </a:p>
          <a:p>
            <a:pPr marL="0" indent="0">
              <a:buNone/>
            </a:pPr>
            <a:r>
              <a:rPr lang="en-GB" sz="2400" b="1" dirty="0"/>
              <a:t>The ‘eternal struggle between values’ cannot be resolved by (instrumental) rationality.</a:t>
            </a:r>
          </a:p>
        </p:txBody>
      </p:sp>
    </p:spTree>
    <p:extLst>
      <p:ext uri="{BB962C8B-B14F-4D97-AF65-F5344CB8AC3E}">
        <p14:creationId xmlns:p14="http://schemas.microsoft.com/office/powerpoint/2010/main" val="838570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Example of goal-oriented action:</a:t>
            </a:r>
            <a:br>
              <a:rPr lang="en-GB" sz="3600" b="1" dirty="0"/>
            </a:br>
            <a:r>
              <a:rPr lang="en-GB" sz="3600" b="1" dirty="0"/>
              <a:t>industrial capitalism</a:t>
            </a:r>
            <a:endParaRPr lang="en-GB" sz="3600" dirty="0"/>
          </a:p>
        </p:txBody>
      </p:sp>
      <p:sp>
        <p:nvSpPr>
          <p:cNvPr id="3" name="Content Placeholder 2"/>
          <p:cNvSpPr>
            <a:spLocks noGrp="1"/>
          </p:cNvSpPr>
          <p:nvPr>
            <p:ph idx="1"/>
          </p:nvPr>
        </p:nvSpPr>
        <p:spPr>
          <a:xfrm>
            <a:off x="457200" y="1417638"/>
            <a:ext cx="8229600" cy="4708525"/>
          </a:xfrm>
        </p:spPr>
        <p:txBody>
          <a:bodyPr>
            <a:noAutofit/>
          </a:bodyPr>
          <a:lstStyle/>
          <a:p>
            <a:r>
              <a:rPr lang="en-GB" sz="2400" dirty="0"/>
              <a:t>Rational technical and economic methods of industrial-capitalist system </a:t>
            </a:r>
            <a:r>
              <a:rPr lang="en-GB" sz="2400" dirty="0">
                <a:sym typeface="Wingdings" panose="05000000000000000000" pitchFamily="2" charset="2"/>
              </a:rPr>
              <a:t> </a:t>
            </a:r>
            <a:r>
              <a:rPr lang="en-GB" sz="2400" dirty="0"/>
              <a:t>rising living standards and world of plenty. </a:t>
            </a:r>
          </a:p>
          <a:p>
            <a:r>
              <a:rPr lang="en-GB" sz="2400" dirty="0"/>
              <a:t>Does not imply that capitalist value-system in itself (focusing on investing, making profits, and continuously producing and consuming more goods and throwing them away if they are not fashionable any more) is rational </a:t>
            </a:r>
            <a:r>
              <a:rPr lang="en-GB" sz="2400" dirty="0">
                <a:sym typeface="Wingdings" panose="05000000000000000000" pitchFamily="2" charset="2"/>
              </a:rPr>
              <a:t> H</a:t>
            </a:r>
            <a:r>
              <a:rPr lang="en-GB" sz="2400" dirty="0"/>
              <a:t>armful side-effects: increasing social-economic inequalities; one-sided attachment to materialistic values; undermining of social values like social justice, solidarity, and sustainability; environmental pollution, depletion of natural resources and climate change. </a:t>
            </a:r>
          </a:p>
          <a:p>
            <a:r>
              <a:rPr lang="en-GB" sz="2400" dirty="0"/>
              <a:t>Have the pragmatic goals of industrial capitalism (improving material conditions of life) changed into the value-absolutism of limitless economic growth and profit-making without meaningful intrinsic purpose?</a:t>
            </a:r>
            <a:endParaRPr lang="nl-NL" sz="2400" dirty="0"/>
          </a:p>
          <a:p>
            <a:endParaRPr lang="en-GB" dirty="0"/>
          </a:p>
        </p:txBody>
      </p:sp>
    </p:spTree>
    <p:extLst>
      <p:ext uri="{BB962C8B-B14F-4D97-AF65-F5344CB8AC3E}">
        <p14:creationId xmlns:p14="http://schemas.microsoft.com/office/powerpoint/2010/main" val="11743875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t>Example of value-oriented rational action:</a:t>
            </a:r>
            <a:br>
              <a:rPr lang="en-GB" sz="3600" b="1" dirty="0"/>
            </a:br>
            <a:r>
              <a:rPr lang="en-GB" sz="3600" b="1" dirty="0"/>
              <a:t>the Holocaust</a:t>
            </a:r>
            <a:endParaRPr lang="en-GB" sz="3600" dirty="0"/>
          </a:p>
        </p:txBody>
      </p:sp>
      <p:sp>
        <p:nvSpPr>
          <p:cNvPr id="3" name="Content Placeholder 2"/>
          <p:cNvSpPr>
            <a:spLocks noGrp="1"/>
          </p:cNvSpPr>
          <p:nvPr>
            <p:ph idx="1"/>
          </p:nvPr>
        </p:nvSpPr>
        <p:spPr/>
        <p:txBody>
          <a:bodyPr>
            <a:normAutofit fontScale="92500"/>
          </a:bodyPr>
          <a:lstStyle/>
          <a:p>
            <a:r>
              <a:rPr lang="en-GB" dirty="0"/>
              <a:t>Irrational, absolute objective of National Socialists, the extermination of all Jews in Europe on the basis of the value that Jews are harmful and undermining the ‘Aryan race’. </a:t>
            </a:r>
          </a:p>
          <a:p>
            <a:r>
              <a:rPr lang="en-GB" dirty="0"/>
              <a:t>But that does not alter the fact that </a:t>
            </a:r>
            <a:r>
              <a:rPr lang="en-GB" b="1" dirty="0"/>
              <a:t>the means </a:t>
            </a:r>
            <a:r>
              <a:rPr lang="en-GB" dirty="0"/>
              <a:t>used</a:t>
            </a:r>
            <a:r>
              <a:rPr lang="en-GB" b="1" dirty="0"/>
              <a:t> </a:t>
            </a:r>
            <a:r>
              <a:rPr lang="en-GB" dirty="0"/>
              <a:t>to realise this aim (bureaucracy, logistics of the operation, transport systems, orderly organisation of concentration camps and massive, industrial way of killing) were rational. </a:t>
            </a:r>
            <a:endParaRPr lang="nl-NL" dirty="0"/>
          </a:p>
          <a:p>
            <a:pPr marL="0" indent="0">
              <a:buNone/>
            </a:pPr>
            <a:endParaRPr lang="nl-NL" dirty="0"/>
          </a:p>
          <a:p>
            <a:endParaRPr lang="en-GB" dirty="0"/>
          </a:p>
        </p:txBody>
      </p:sp>
    </p:spTree>
    <p:extLst>
      <p:ext uri="{BB962C8B-B14F-4D97-AF65-F5344CB8AC3E}">
        <p14:creationId xmlns:p14="http://schemas.microsoft.com/office/powerpoint/2010/main" val="14733351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Other examples of value-oriented rational action</a:t>
            </a:r>
            <a:r>
              <a:rPr lang="en-GB" dirty="0"/>
              <a:t>: </a:t>
            </a:r>
            <a:r>
              <a:rPr lang="en-GB" b="1" dirty="0"/>
              <a:t>9/11 and IS</a:t>
            </a:r>
          </a:p>
        </p:txBody>
      </p:sp>
      <p:sp>
        <p:nvSpPr>
          <p:cNvPr id="3" name="Content Placeholder 2"/>
          <p:cNvSpPr>
            <a:spLocks noGrp="1"/>
          </p:cNvSpPr>
          <p:nvPr>
            <p:ph idx="1"/>
          </p:nvPr>
        </p:nvSpPr>
        <p:spPr/>
        <p:txBody>
          <a:bodyPr>
            <a:noAutofit/>
          </a:bodyPr>
          <a:lstStyle/>
          <a:p>
            <a:r>
              <a:rPr lang="en-GB" sz="2400" dirty="0"/>
              <a:t>Irrational goal of the terrorist 9/11 attack on the Twin Towers in New York (2001) - spreading death and destruction on the basis of religious conviction or revenge. </a:t>
            </a:r>
          </a:p>
          <a:p>
            <a:r>
              <a:rPr lang="en-GB" sz="2400" dirty="0"/>
              <a:t>But the means used - accurate calculation and planning, operation of modern technology, and skill to navigate an aircraft - were rational. Successful terrorism, not only because of strong religious motivation in itself, but because of skills to use rational methods. </a:t>
            </a:r>
          </a:p>
          <a:p>
            <a:r>
              <a:rPr lang="en-GB" sz="2400" dirty="0"/>
              <a:t>See also terror by Islamic State, employing modern technology, rational administration, internet and effective propaganda-strategies in order to realize religious values that are far from rational.</a:t>
            </a:r>
          </a:p>
        </p:txBody>
      </p:sp>
    </p:spTree>
    <p:extLst>
      <p:ext uri="{BB962C8B-B14F-4D97-AF65-F5344CB8AC3E}">
        <p14:creationId xmlns:p14="http://schemas.microsoft.com/office/powerpoint/2010/main" val="10045025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Rationalisation as a process typical of the Western world</a:t>
            </a:r>
          </a:p>
        </p:txBody>
      </p:sp>
      <p:sp>
        <p:nvSpPr>
          <p:cNvPr id="3" name="Content Placeholder 2"/>
          <p:cNvSpPr>
            <a:spLocks noGrp="1"/>
          </p:cNvSpPr>
          <p:nvPr>
            <p:ph idx="1"/>
          </p:nvPr>
        </p:nvSpPr>
        <p:spPr>
          <a:xfrm>
            <a:off x="457200" y="1628800"/>
            <a:ext cx="8229600" cy="5328592"/>
          </a:xfrm>
        </p:spPr>
        <p:txBody>
          <a:bodyPr>
            <a:normAutofit/>
          </a:bodyPr>
          <a:lstStyle/>
          <a:p>
            <a:r>
              <a:rPr lang="en-GB" dirty="0"/>
              <a:t>In the last four centuries in particular goal-oriented rational means and procedures have become dominant in many social fields and institutions. </a:t>
            </a:r>
          </a:p>
          <a:p>
            <a:r>
              <a:rPr lang="en-GB" dirty="0"/>
              <a:t>Strength of instrumental rationality: formal procedures and practical methods which can be detached from specific social and cultural settings and universally applied in many contexts </a:t>
            </a:r>
            <a:r>
              <a:rPr lang="en-GB" dirty="0">
                <a:sym typeface="Wingdings" panose="05000000000000000000" pitchFamily="2" charset="2"/>
              </a:rPr>
              <a:t> increasing efficiency and effectiveness, progress in many fields</a:t>
            </a:r>
            <a:r>
              <a:rPr lang="en-GB" dirty="0"/>
              <a:t>.</a:t>
            </a:r>
          </a:p>
        </p:txBody>
      </p:sp>
    </p:spTree>
    <p:extLst>
      <p:ext uri="{BB962C8B-B14F-4D97-AF65-F5344CB8AC3E}">
        <p14:creationId xmlns:p14="http://schemas.microsoft.com/office/powerpoint/2010/main" val="3904453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Science and technology</a:t>
            </a:r>
          </a:p>
        </p:txBody>
      </p:sp>
      <p:sp>
        <p:nvSpPr>
          <p:cNvPr id="3" name="Content Placeholder 2"/>
          <p:cNvSpPr>
            <a:spLocks noGrp="1"/>
          </p:cNvSpPr>
          <p:nvPr>
            <p:ph idx="1"/>
          </p:nvPr>
        </p:nvSpPr>
        <p:spPr/>
        <p:txBody>
          <a:bodyPr>
            <a:normAutofit fontScale="92500" lnSpcReduction="10000"/>
          </a:bodyPr>
          <a:lstStyle/>
          <a:p>
            <a:pPr marL="0" lvl="0" indent="0">
              <a:buNone/>
            </a:pPr>
            <a:r>
              <a:rPr lang="en-GB" dirty="0"/>
              <a:t>Since the Scientific Revolution, systematic knowledge striving for predictability and the dominion and manipulation of nature by means of mathematics, mechanistic thinking, and experimentation.</a:t>
            </a:r>
          </a:p>
          <a:p>
            <a:pPr marL="0" lvl="0" indent="0">
              <a:buNone/>
            </a:pPr>
            <a:endParaRPr lang="en-GB" dirty="0"/>
          </a:p>
          <a:p>
            <a:pPr marL="0" lvl="0" indent="0">
              <a:buNone/>
            </a:pPr>
            <a:r>
              <a:rPr lang="en-GB" dirty="0"/>
              <a:t>(Science as the activity/domain in which rationality is not only instrumental, but also substantial in the sense that the values of science refer to rationality  in itself.) </a:t>
            </a:r>
          </a:p>
        </p:txBody>
      </p:sp>
    </p:spTree>
    <p:extLst>
      <p:ext uri="{BB962C8B-B14F-4D97-AF65-F5344CB8AC3E}">
        <p14:creationId xmlns:p14="http://schemas.microsoft.com/office/powerpoint/2010/main" val="965717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Capitalism and industrial production</a:t>
            </a:r>
            <a:br>
              <a:rPr lang="nl-NL" b="1" dirty="0"/>
            </a:br>
            <a:endParaRPr lang="en-GB" b="1" dirty="0"/>
          </a:p>
        </p:txBody>
      </p:sp>
      <p:sp>
        <p:nvSpPr>
          <p:cNvPr id="3" name="Content Placeholder 2"/>
          <p:cNvSpPr>
            <a:spLocks noGrp="1"/>
          </p:cNvSpPr>
          <p:nvPr>
            <p:ph idx="1"/>
          </p:nvPr>
        </p:nvSpPr>
        <p:spPr/>
        <p:txBody>
          <a:bodyPr>
            <a:noAutofit/>
          </a:bodyPr>
          <a:lstStyle/>
          <a:p>
            <a:pPr marL="0" lvl="0" indent="0">
              <a:buNone/>
            </a:pPr>
            <a:r>
              <a:rPr lang="en-GB" sz="2400" dirty="0"/>
              <a:t>Rationalisation of production and distribution of goods, realized by carefully balancing of ends (regular profits) and means (investment), planning, calculating costs and benefits, functional efficiency, the (Protestant) work ethic (work as an end in itself), utilitarian thinking, rational bookkeeping, formal accounting procedures, standardised contracts, and a separation of objectified business interests and subjective private life. </a:t>
            </a:r>
          </a:p>
          <a:p>
            <a:pPr marL="0" lvl="0" indent="0">
              <a:buNone/>
            </a:pPr>
            <a:endParaRPr lang="en-GB" sz="2400" dirty="0"/>
          </a:p>
          <a:p>
            <a:pPr marL="0" lvl="0" indent="0">
              <a:buNone/>
            </a:pPr>
            <a:r>
              <a:rPr lang="en-GB" sz="2400" dirty="0"/>
              <a:t>And related to capitalism </a:t>
            </a:r>
            <a:r>
              <a:rPr lang="en-GB" sz="2400" dirty="0">
                <a:sym typeface="Wingdings" panose="05000000000000000000" pitchFamily="2" charset="2"/>
              </a:rPr>
              <a:t> I</a:t>
            </a:r>
            <a:r>
              <a:rPr lang="en-GB" sz="2400" dirty="0"/>
              <a:t>ndustrial production on the basis of  extensive division of labour, mechanisation, systematisation and standardisation of work-processes in large-scale and carefully  organized factories.</a:t>
            </a:r>
            <a:endParaRPr lang="nl-NL" sz="2400" dirty="0"/>
          </a:p>
          <a:p>
            <a:endParaRPr lang="en-GB" dirty="0"/>
          </a:p>
        </p:txBody>
      </p:sp>
    </p:spTree>
    <p:extLst>
      <p:ext uri="{BB962C8B-B14F-4D97-AF65-F5344CB8AC3E}">
        <p14:creationId xmlns:p14="http://schemas.microsoft.com/office/powerpoint/2010/main" val="763495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br>
              <a:rPr lang="en-GB" sz="4000" b="1" dirty="0"/>
            </a:br>
            <a:r>
              <a:rPr lang="en-GB" sz="4000" b="1" dirty="0"/>
              <a:t>European law system </a:t>
            </a:r>
            <a:br>
              <a:rPr lang="nl-NL" sz="4000" b="1" dirty="0"/>
            </a:br>
            <a:br>
              <a:rPr lang="nl-NL" sz="4000" dirty="0"/>
            </a:br>
            <a:endParaRPr lang="nl-NL" sz="4000" dirty="0"/>
          </a:p>
        </p:txBody>
      </p:sp>
      <p:sp>
        <p:nvSpPr>
          <p:cNvPr id="3" name="Content Placeholder 2"/>
          <p:cNvSpPr>
            <a:spLocks noGrp="1"/>
          </p:cNvSpPr>
          <p:nvPr>
            <p:ph idx="1"/>
          </p:nvPr>
        </p:nvSpPr>
        <p:spPr/>
        <p:txBody>
          <a:bodyPr>
            <a:normAutofit lnSpcReduction="10000"/>
          </a:bodyPr>
          <a:lstStyle/>
          <a:p>
            <a:pPr marL="0" lvl="0" indent="0">
              <a:buNone/>
            </a:pPr>
            <a:r>
              <a:rPr lang="en-GB" b="1" dirty="0"/>
              <a:t>Legal codes </a:t>
            </a:r>
            <a:r>
              <a:rPr lang="en-GB" dirty="0"/>
              <a:t>based on Roman law and later on Napoleon's </a:t>
            </a:r>
            <a:r>
              <a:rPr lang="en-US" i="1" dirty="0"/>
              <a:t>Code </a:t>
            </a:r>
            <a:r>
              <a:rPr lang="en-US" i="1" dirty="0" err="1"/>
              <a:t>Pénal</a:t>
            </a:r>
            <a:r>
              <a:rPr lang="en-US" i="1" dirty="0"/>
              <a:t> </a:t>
            </a:r>
            <a:r>
              <a:rPr lang="en-US" dirty="0" err="1"/>
              <a:t>en</a:t>
            </a:r>
            <a:r>
              <a:rPr lang="en-US" dirty="0"/>
              <a:t> </a:t>
            </a:r>
            <a:r>
              <a:rPr lang="en-US" i="1" dirty="0"/>
              <a:t>Code Civil</a:t>
            </a:r>
            <a:r>
              <a:rPr lang="en-US" dirty="0"/>
              <a:t> </a:t>
            </a:r>
            <a:r>
              <a:rPr lang="en-US" dirty="0">
                <a:sym typeface="Wingdings" panose="05000000000000000000" pitchFamily="2" charset="2"/>
              </a:rPr>
              <a:t></a:t>
            </a:r>
            <a:r>
              <a:rPr lang="en-GB" dirty="0"/>
              <a:t>logical, consistent, calculable and predictable systems of rules and procedures, in which particular rules are deduced from more general rules, in which </a:t>
            </a:r>
            <a:r>
              <a:rPr lang="en-US" dirty="0"/>
              <a:t>punishment is proportional to the seriousness of crime and the degree of guilt, in which disputes can be solved by a careful balancing of interests, and which guarantees transparency and predictability</a:t>
            </a:r>
            <a:r>
              <a:rPr lang="en-GB" dirty="0"/>
              <a:t>.</a:t>
            </a:r>
            <a:endParaRPr lang="nl-NL" dirty="0"/>
          </a:p>
          <a:p>
            <a:pPr marL="0" indent="0">
              <a:buNone/>
            </a:pPr>
            <a:endParaRPr lang="nl-NL" dirty="0"/>
          </a:p>
          <a:p>
            <a:endParaRPr lang="nl-NL" dirty="0"/>
          </a:p>
        </p:txBody>
      </p:sp>
    </p:spTree>
    <p:extLst>
      <p:ext uri="{BB962C8B-B14F-4D97-AF65-F5344CB8AC3E}">
        <p14:creationId xmlns:p14="http://schemas.microsoft.com/office/powerpoint/2010/main" val="3414744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Personal background  </a:t>
            </a:r>
            <a:br>
              <a:rPr lang="nl-NL" dirty="0"/>
            </a:br>
            <a:endParaRPr lang="nl-NL" dirty="0"/>
          </a:p>
        </p:txBody>
      </p:sp>
      <p:sp>
        <p:nvSpPr>
          <p:cNvPr id="3" name="Content Placeholder 2"/>
          <p:cNvSpPr>
            <a:spLocks noGrp="1"/>
          </p:cNvSpPr>
          <p:nvPr>
            <p:ph idx="1"/>
          </p:nvPr>
        </p:nvSpPr>
        <p:spPr/>
        <p:txBody>
          <a:bodyPr>
            <a:noAutofit/>
          </a:bodyPr>
          <a:lstStyle/>
          <a:p>
            <a:pPr marL="0" indent="0">
              <a:buNone/>
            </a:pPr>
            <a:r>
              <a:rPr lang="en-GB" sz="2000" dirty="0"/>
              <a:t>Born in 1864 in a </a:t>
            </a:r>
            <a:r>
              <a:rPr lang="en-GB" sz="2000" b="1" dirty="0"/>
              <a:t>bourgeois-patrician family</a:t>
            </a:r>
          </a:p>
          <a:p>
            <a:pPr>
              <a:buFontTx/>
              <a:buChar char="-"/>
            </a:pPr>
            <a:r>
              <a:rPr lang="en-GB" sz="2000" dirty="0"/>
              <a:t>Father: a prominent lawyer and politician in Berlin </a:t>
            </a:r>
            <a:r>
              <a:rPr lang="en-GB" sz="2000" dirty="0">
                <a:sym typeface="Wingdings" panose="05000000000000000000" pitchFamily="2" charset="2"/>
              </a:rPr>
              <a:t> </a:t>
            </a:r>
            <a:r>
              <a:rPr lang="en-GB" sz="2000" dirty="0"/>
              <a:t>young Max in contact with leading politicians and scholars. </a:t>
            </a:r>
          </a:p>
          <a:p>
            <a:pPr>
              <a:buFontTx/>
              <a:buChar char="-"/>
            </a:pPr>
            <a:r>
              <a:rPr lang="en-GB" sz="2000" dirty="0"/>
              <a:t>Mother: rich protestant family of </a:t>
            </a:r>
            <a:r>
              <a:rPr lang="en-GB" sz="2000" b="1" dirty="0"/>
              <a:t>capitalist entrepreneurs </a:t>
            </a:r>
            <a:r>
              <a:rPr lang="en-GB" sz="2000" dirty="0"/>
              <a:t>from the Rhineland; protestant and engaged in philanthropy and social work. </a:t>
            </a:r>
          </a:p>
          <a:p>
            <a:pPr marL="0" indent="0">
              <a:buNone/>
            </a:pPr>
            <a:endParaRPr lang="en-GB" sz="2000" dirty="0"/>
          </a:p>
          <a:p>
            <a:pPr marL="0" indent="0">
              <a:buNone/>
            </a:pPr>
            <a:endParaRPr lang="en-GB" sz="2000" b="1" dirty="0"/>
          </a:p>
          <a:p>
            <a:pPr marL="0" indent="0">
              <a:buNone/>
            </a:pPr>
            <a:r>
              <a:rPr lang="en-GB" sz="2000" b="1" dirty="0"/>
              <a:t>Social background: </a:t>
            </a:r>
          </a:p>
          <a:p>
            <a:pPr marL="0" indent="0">
              <a:buNone/>
            </a:pPr>
            <a:r>
              <a:rPr lang="en-GB" sz="2000" i="1" dirty="0" err="1"/>
              <a:t>Bildungsbürgertum</a:t>
            </a:r>
            <a:r>
              <a:rPr lang="en-GB" sz="2000" dirty="0"/>
              <a:t>  </a:t>
            </a:r>
            <a:r>
              <a:rPr lang="en-GB" sz="2000" dirty="0">
                <a:sym typeface="Wingdings" panose="05000000000000000000" pitchFamily="2" charset="2"/>
              </a:rPr>
              <a:t> </a:t>
            </a:r>
            <a:r>
              <a:rPr lang="en-GB" sz="2000" dirty="0"/>
              <a:t>the German upper middle class distinguishing itself by 			education and an interest in culture and the arts.</a:t>
            </a:r>
            <a:endParaRPr lang="nl-NL" sz="2000" dirty="0"/>
          </a:p>
          <a:p>
            <a:pPr marL="0" indent="0">
              <a:buNone/>
            </a:pPr>
            <a:endParaRPr lang="nl-NL" sz="2000" dirty="0"/>
          </a:p>
          <a:p>
            <a:pPr marL="0" indent="0">
              <a:buNone/>
            </a:pPr>
            <a:r>
              <a:rPr lang="en-GB" sz="2000" i="1" dirty="0" err="1">
                <a:sym typeface="Wingdings" panose="05000000000000000000" pitchFamily="2" charset="2"/>
              </a:rPr>
              <a:t>Wirtschaftsbürgertum</a:t>
            </a:r>
            <a:r>
              <a:rPr lang="en-GB" sz="2000" i="1" dirty="0">
                <a:sym typeface="Wingdings" panose="05000000000000000000" pitchFamily="2" charset="2"/>
              </a:rPr>
              <a:t> </a:t>
            </a:r>
            <a:r>
              <a:rPr lang="en-GB" sz="2000" dirty="0">
                <a:sym typeface="Wingdings" panose="05000000000000000000" pitchFamily="2" charset="2"/>
              </a:rPr>
              <a:t> </a:t>
            </a:r>
            <a:r>
              <a:rPr lang="en-GB" sz="2000" dirty="0"/>
              <a:t>capitalist bourgeoisie: no-nonsense values of 			enterprise, practicality, discipline and hard work.</a:t>
            </a:r>
          </a:p>
          <a:p>
            <a:pPr marL="0" indent="0">
              <a:buNone/>
            </a:pPr>
            <a:r>
              <a:rPr lang="en-GB" sz="1600" b="1" dirty="0"/>
              <a:t> </a:t>
            </a:r>
            <a:endParaRPr lang="nl-NL" sz="1600" dirty="0"/>
          </a:p>
          <a:p>
            <a:pPr marL="0" indent="0">
              <a:buNone/>
            </a:pPr>
            <a:endParaRPr lang="nl-NL" sz="1600" dirty="0"/>
          </a:p>
        </p:txBody>
      </p:sp>
      <p:sp>
        <p:nvSpPr>
          <p:cNvPr id="4" name="Curved Right Arrow 3"/>
          <p:cNvSpPr/>
          <p:nvPr/>
        </p:nvSpPr>
        <p:spPr>
          <a:xfrm>
            <a:off x="101784" y="2276872"/>
            <a:ext cx="437768" cy="273630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5" name="Curved Left Arrow 4"/>
          <p:cNvSpPr/>
          <p:nvPr/>
        </p:nvSpPr>
        <p:spPr>
          <a:xfrm>
            <a:off x="8299216" y="3140968"/>
            <a:ext cx="731520" cy="25922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21987608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91480"/>
            <a:ext cx="8291264" cy="2309118"/>
          </a:xfrm>
        </p:spPr>
        <p:txBody>
          <a:bodyPr>
            <a:noAutofit/>
          </a:bodyPr>
          <a:lstStyle/>
          <a:p>
            <a:pPr lvl="0"/>
            <a:br>
              <a:rPr lang="en-GB" sz="5400" b="1" dirty="0"/>
            </a:br>
            <a:r>
              <a:rPr lang="en-GB" b="1" dirty="0"/>
              <a:t>Modern state and bureaucracy</a:t>
            </a:r>
            <a:r>
              <a:rPr lang="en-GB" sz="4000" b="1" dirty="0"/>
              <a:t> </a:t>
            </a:r>
            <a:br>
              <a:rPr lang="nl-NL" sz="4000" b="1" dirty="0"/>
            </a:br>
            <a:endParaRPr lang="en-GB" sz="4000" b="1" dirty="0"/>
          </a:p>
        </p:txBody>
      </p:sp>
      <p:sp>
        <p:nvSpPr>
          <p:cNvPr id="3" name="Content Placeholder 2"/>
          <p:cNvSpPr>
            <a:spLocks noGrp="1"/>
          </p:cNvSpPr>
          <p:nvPr>
            <p:ph idx="1"/>
          </p:nvPr>
        </p:nvSpPr>
        <p:spPr>
          <a:xfrm>
            <a:off x="395536" y="1052736"/>
            <a:ext cx="8291264" cy="5073427"/>
          </a:xfrm>
        </p:spPr>
        <p:txBody>
          <a:bodyPr>
            <a:normAutofit fontScale="85000" lnSpcReduction="10000"/>
          </a:bodyPr>
          <a:lstStyle/>
          <a:p>
            <a:r>
              <a:rPr lang="en-GB" b="1" dirty="0"/>
              <a:t>Modern state</a:t>
            </a:r>
            <a:r>
              <a:rPr lang="en-GB" dirty="0"/>
              <a:t>, which came into being on the basis of  monopolisation of violence, introduction of uniform and rational systems of law and taxation, of bureaucratic administration, co-ordination and planning, and rationally organised armies. Centralised bureaucratic state the rational institution par excellence, which, through its policies of social planning, advanced rationalisation in the rest of society. </a:t>
            </a:r>
          </a:p>
          <a:p>
            <a:pPr lvl="0"/>
            <a:r>
              <a:rPr lang="en-GB" b="1" dirty="0"/>
              <a:t>Bureaucracy: </a:t>
            </a:r>
            <a:r>
              <a:rPr lang="en-GB" dirty="0"/>
              <a:t>objective and standardised treatment of individual persons and cases in order to organise and administer institutions in a systematic, transparent and predictable way and to exclude uncertainty, arbitrariness, favouritism and unequal treatment.</a:t>
            </a:r>
          </a:p>
          <a:p>
            <a:endParaRPr lang="en-GB" dirty="0"/>
          </a:p>
        </p:txBody>
      </p:sp>
    </p:spTree>
    <p:extLst>
      <p:ext uri="{BB962C8B-B14F-4D97-AF65-F5344CB8AC3E}">
        <p14:creationId xmlns:p14="http://schemas.microsoft.com/office/powerpoint/2010/main" val="13199964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a:t>Modern time regimes and insurance</a:t>
            </a:r>
            <a:br>
              <a:rPr lang="en-GB" b="1" dirty="0"/>
            </a:br>
            <a:endParaRPr lang="en-GB" b="1" dirty="0"/>
          </a:p>
        </p:txBody>
      </p:sp>
      <p:sp>
        <p:nvSpPr>
          <p:cNvPr id="3" name="Content Placeholder 2"/>
          <p:cNvSpPr>
            <a:spLocks noGrp="1"/>
          </p:cNvSpPr>
          <p:nvPr>
            <p:ph idx="1"/>
          </p:nvPr>
        </p:nvSpPr>
        <p:spPr>
          <a:xfrm>
            <a:off x="323528" y="1196752"/>
            <a:ext cx="8363272" cy="4929411"/>
          </a:xfrm>
        </p:spPr>
        <p:txBody>
          <a:bodyPr>
            <a:noAutofit/>
          </a:bodyPr>
          <a:lstStyle/>
          <a:p>
            <a:pPr marL="0" lvl="0" indent="0">
              <a:buNone/>
            </a:pPr>
            <a:r>
              <a:rPr lang="en-GB" sz="2000" dirty="0"/>
              <a:t>Ubiquity of clocks, watches and pocket-calendars and how modern man uses </a:t>
            </a:r>
            <a:r>
              <a:rPr lang="en-GB" sz="2000" b="1" dirty="0"/>
              <a:t>time as an efficient means</a:t>
            </a:r>
            <a:r>
              <a:rPr lang="en-GB" sz="2000" dirty="0"/>
              <a:t>: living by fixed time schedules, separating times for work and leisure, planning and managing time in an economic way as if it is a precious good. </a:t>
            </a:r>
          </a:p>
          <a:p>
            <a:pPr marL="0" lvl="0" indent="0">
              <a:buNone/>
            </a:pPr>
            <a:r>
              <a:rPr lang="en-GB" sz="2000" dirty="0">
                <a:sym typeface="Wingdings" panose="05000000000000000000" pitchFamily="2" charset="2"/>
              </a:rPr>
              <a:t>	 </a:t>
            </a:r>
            <a:r>
              <a:rPr lang="en-GB" sz="2000" dirty="0"/>
              <a:t>'time is money'; </a:t>
            </a:r>
          </a:p>
          <a:p>
            <a:pPr marL="0" lvl="0" indent="0">
              <a:buNone/>
            </a:pPr>
            <a:r>
              <a:rPr lang="en-GB" sz="2000" dirty="0">
                <a:sym typeface="Wingdings" panose="05000000000000000000" pitchFamily="2" charset="2"/>
              </a:rPr>
              <a:t>	 </a:t>
            </a:r>
            <a:r>
              <a:rPr lang="en-GB" sz="2000" dirty="0"/>
              <a:t>'don't waste time'; </a:t>
            </a:r>
          </a:p>
          <a:p>
            <a:pPr marL="0" lvl="0" indent="0">
              <a:buNone/>
            </a:pPr>
            <a:r>
              <a:rPr lang="en-GB" sz="2000" dirty="0">
                <a:sym typeface="Wingdings" panose="05000000000000000000" pitchFamily="2" charset="2"/>
              </a:rPr>
              <a:t>	 </a:t>
            </a:r>
            <a:r>
              <a:rPr lang="en-GB" sz="2000" dirty="0"/>
              <a:t>'use your time in a useful way'; </a:t>
            </a:r>
          </a:p>
          <a:p>
            <a:pPr marL="0" lvl="0" indent="0">
              <a:buNone/>
            </a:pPr>
            <a:r>
              <a:rPr lang="en-GB" sz="2000" dirty="0">
                <a:sym typeface="Wingdings" panose="05000000000000000000" pitchFamily="2" charset="2"/>
              </a:rPr>
              <a:t>	 </a:t>
            </a:r>
            <a:r>
              <a:rPr lang="en-GB" sz="2000" dirty="0"/>
              <a:t>'invest time in your study'. </a:t>
            </a:r>
          </a:p>
          <a:p>
            <a:pPr marL="0" lvl="0" indent="0">
              <a:buNone/>
            </a:pPr>
            <a:endParaRPr lang="en-GB" sz="2000" dirty="0"/>
          </a:p>
          <a:p>
            <a:pPr marL="0" lvl="0" indent="0">
              <a:buNone/>
            </a:pPr>
            <a:r>
              <a:rPr lang="en-GB" sz="2000" dirty="0"/>
              <a:t>Calculated experience of time as scarce good that has to be used optimally, far from self-evident in traditional society and still not in other cultures.</a:t>
            </a:r>
          </a:p>
          <a:p>
            <a:pPr marL="0" lvl="0" indent="0">
              <a:buNone/>
            </a:pPr>
            <a:endParaRPr lang="en-GB" sz="2000" dirty="0"/>
          </a:p>
          <a:p>
            <a:pPr marL="0" indent="0">
              <a:buNone/>
            </a:pPr>
            <a:r>
              <a:rPr lang="en-GB" sz="2000" b="1" dirty="0"/>
              <a:t>Insurance</a:t>
            </a:r>
            <a:r>
              <a:rPr lang="en-GB" sz="2000" dirty="0"/>
              <a:t>: mastering uncertainty and fate through the calculation of probability and risk, and their costs </a:t>
            </a:r>
            <a:r>
              <a:rPr lang="en-GB" sz="2000" dirty="0">
                <a:sym typeface="Wingdings" panose="05000000000000000000" pitchFamily="2" charset="2"/>
              </a:rPr>
              <a:t> </a:t>
            </a:r>
            <a:r>
              <a:rPr lang="en-GB" sz="2000" dirty="0"/>
              <a:t>insurance is the endeavour to calculate and control what may happen in the future.</a:t>
            </a:r>
            <a:endParaRPr lang="nl-NL" sz="2000" dirty="0"/>
          </a:p>
          <a:p>
            <a:pPr marL="0" lvl="0" indent="0">
              <a:buNone/>
            </a:pPr>
            <a:r>
              <a:rPr lang="en-GB" dirty="0"/>
              <a:t> </a:t>
            </a:r>
          </a:p>
          <a:p>
            <a:pPr marL="0" lvl="0" indent="0">
              <a:buNone/>
            </a:pPr>
            <a:endParaRPr lang="en-GB" dirty="0"/>
          </a:p>
        </p:txBody>
      </p:sp>
    </p:spTree>
    <p:extLst>
      <p:ext uri="{BB962C8B-B14F-4D97-AF65-F5344CB8AC3E}">
        <p14:creationId xmlns:p14="http://schemas.microsoft.com/office/powerpoint/2010/main" val="927900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517030"/>
          </a:xfrm>
        </p:spPr>
        <p:txBody>
          <a:bodyPr/>
          <a:lstStyle/>
          <a:p>
            <a:r>
              <a:rPr lang="en-GB" b="1" dirty="0"/>
              <a:t>Monotheistic religion</a:t>
            </a:r>
            <a:endParaRPr lang="en-GB" dirty="0"/>
          </a:p>
        </p:txBody>
      </p:sp>
      <p:sp>
        <p:nvSpPr>
          <p:cNvPr id="3" name="Content Placeholder 2"/>
          <p:cNvSpPr>
            <a:spLocks noGrp="1"/>
          </p:cNvSpPr>
          <p:nvPr>
            <p:ph idx="1"/>
          </p:nvPr>
        </p:nvSpPr>
        <p:spPr>
          <a:xfrm>
            <a:off x="457200" y="1052736"/>
            <a:ext cx="8229600" cy="5073427"/>
          </a:xfrm>
        </p:spPr>
        <p:txBody>
          <a:bodyPr>
            <a:noAutofit/>
          </a:bodyPr>
          <a:lstStyle/>
          <a:p>
            <a:pPr>
              <a:buFontTx/>
              <a:buChar char="-"/>
            </a:pPr>
            <a:r>
              <a:rPr lang="en-GB" sz="2400" dirty="0"/>
              <a:t>Judaism, Christianity, and Islam encouraged rationalisation </a:t>
            </a:r>
            <a:r>
              <a:rPr lang="en-GB" sz="2400" dirty="0">
                <a:sym typeface="Wingdings" panose="05000000000000000000" pitchFamily="2" charset="2"/>
              </a:rPr>
              <a:t> break </a:t>
            </a:r>
            <a:r>
              <a:rPr lang="en-GB" sz="2400" dirty="0"/>
              <a:t>with animism and magical thinking (belief that all of nature is inhabited and moved by erratic spirits). </a:t>
            </a:r>
          </a:p>
          <a:p>
            <a:pPr>
              <a:buFontTx/>
              <a:buChar char="-"/>
            </a:pPr>
            <a:r>
              <a:rPr lang="en-GB" sz="2400" dirty="0"/>
              <a:t>In Catholicism rationalisation in monastic tradition </a:t>
            </a:r>
            <a:r>
              <a:rPr lang="en-GB" sz="2400" dirty="0">
                <a:sym typeface="Wingdings" panose="05000000000000000000" pitchFamily="2" charset="2"/>
              </a:rPr>
              <a:t> </a:t>
            </a:r>
            <a:r>
              <a:rPr lang="en-GB" sz="2400" dirty="0"/>
              <a:t> systematically organised practice of believing, methodologically working and living according to ascetic rules. </a:t>
            </a:r>
          </a:p>
          <a:p>
            <a:pPr>
              <a:buFontTx/>
              <a:buChar char="-"/>
            </a:pPr>
            <a:r>
              <a:rPr lang="en-GB" sz="2400" dirty="0"/>
              <a:t>Protestantism, Calvinism in particular: further disenchantment by banning magical elements of Catholicism, (rituals, sacraments, belief in miracles and worship of saints) </a:t>
            </a:r>
            <a:r>
              <a:rPr lang="en-GB" sz="2400" dirty="0">
                <a:sym typeface="Wingdings" panose="05000000000000000000" pitchFamily="2" charset="2"/>
              </a:rPr>
              <a:t> P</a:t>
            </a:r>
            <a:r>
              <a:rPr lang="en-GB" sz="2400" dirty="0"/>
              <a:t>rotestant belief that God possesses absolute sovereignty, but without direct intervention in the world like a magician. Instead: obeying God’s will by systematically following certain rules of good conduct in daily life and methodically organizing your life in line with his prescriptions.</a:t>
            </a:r>
          </a:p>
          <a:p>
            <a:endParaRPr lang="en-GB" dirty="0"/>
          </a:p>
        </p:txBody>
      </p:sp>
    </p:spTree>
    <p:extLst>
      <p:ext uri="{BB962C8B-B14F-4D97-AF65-F5344CB8AC3E}">
        <p14:creationId xmlns:p14="http://schemas.microsoft.com/office/powerpoint/2010/main" val="21300142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75456"/>
            <a:ext cx="8291264" cy="2093094"/>
          </a:xfrm>
        </p:spPr>
        <p:txBody>
          <a:bodyPr/>
          <a:lstStyle/>
          <a:p>
            <a:r>
              <a:rPr lang="en-GB" b="1" dirty="0"/>
              <a:t>Rationalisation</a:t>
            </a:r>
            <a:r>
              <a:rPr lang="en-GB" b="1" dirty="0">
                <a:sym typeface="Wingdings" panose="05000000000000000000" pitchFamily="2" charset="2"/>
              </a:rPr>
              <a:t> Disenchantment</a:t>
            </a:r>
            <a:endParaRPr lang="en-GB" b="1" dirty="0"/>
          </a:p>
        </p:txBody>
      </p:sp>
      <p:sp>
        <p:nvSpPr>
          <p:cNvPr id="3" name="Content Placeholder 2"/>
          <p:cNvSpPr>
            <a:spLocks noGrp="1"/>
          </p:cNvSpPr>
          <p:nvPr>
            <p:ph idx="1"/>
          </p:nvPr>
        </p:nvSpPr>
        <p:spPr>
          <a:xfrm>
            <a:off x="323528" y="692696"/>
            <a:ext cx="8363272" cy="5433467"/>
          </a:xfrm>
        </p:spPr>
        <p:txBody>
          <a:bodyPr>
            <a:noAutofit/>
          </a:bodyPr>
          <a:lstStyle/>
          <a:p>
            <a:pPr marL="0" indent="0">
              <a:buNone/>
            </a:pPr>
            <a:r>
              <a:rPr lang="en-GB" sz="2400" b="1" dirty="0"/>
              <a:t>Disenchantment</a:t>
            </a:r>
            <a:r>
              <a:rPr lang="en-GB" sz="2400" dirty="0"/>
              <a:t>: world more and more stripped of magical meanings </a:t>
            </a:r>
            <a:r>
              <a:rPr lang="en-GB" sz="2400" dirty="0">
                <a:sym typeface="Wingdings" panose="05000000000000000000" pitchFamily="2" charset="2"/>
              </a:rPr>
              <a:t> undermining b</a:t>
            </a:r>
            <a:r>
              <a:rPr lang="en-GB" sz="2400" dirty="0"/>
              <a:t>elief in supernatural, unpredictable and uncontrollable forces. </a:t>
            </a:r>
          </a:p>
          <a:p>
            <a:pPr marL="0" indent="0">
              <a:buNone/>
            </a:pPr>
            <a:r>
              <a:rPr lang="en-GB" sz="2400" dirty="0"/>
              <a:t>Weber's </a:t>
            </a:r>
            <a:r>
              <a:rPr lang="en-GB" sz="2400" b="1" dirty="0"/>
              <a:t>ambivalent assessment</a:t>
            </a:r>
            <a:r>
              <a:rPr lang="en-GB" sz="2400" dirty="0"/>
              <a:t> of rationalisation and disenchantment: </a:t>
            </a:r>
          </a:p>
          <a:p>
            <a:r>
              <a:rPr lang="en-GB" sz="2400" dirty="0">
                <a:sym typeface="Wingdings" panose="05000000000000000000" pitchFamily="2" charset="2"/>
              </a:rPr>
              <a:t>I</a:t>
            </a:r>
            <a:r>
              <a:rPr lang="en-GB" sz="2400" dirty="0"/>
              <a:t>nstrumental rationality source of substantial achievements of modern Western civilisation </a:t>
            </a:r>
            <a:r>
              <a:rPr lang="en-GB" sz="2400" dirty="0">
                <a:sym typeface="Wingdings" panose="05000000000000000000" pitchFamily="2" charset="2"/>
              </a:rPr>
              <a:t> </a:t>
            </a:r>
            <a:r>
              <a:rPr lang="en-GB" sz="2400" dirty="0"/>
              <a:t>most effective means to realise practical goals and to realize a better life (control over nature, banning all kinds of dangers and risks, high standard of living, fair systems of justice, the functioning of large-scale democracies, of which bureaucracy is part and parcel). </a:t>
            </a:r>
          </a:p>
          <a:p>
            <a:r>
              <a:rPr lang="en-GB" sz="2400" dirty="0"/>
              <a:t>Downside: rationalisation, because of practical success, creates its own dynamic and tends to become an end in itself instead of just serving as a means to substantial ends </a:t>
            </a:r>
            <a:r>
              <a:rPr lang="en-GB" sz="2400" dirty="0">
                <a:sym typeface="Wingdings" panose="05000000000000000000" pitchFamily="2" charset="2"/>
              </a:rPr>
              <a:t> </a:t>
            </a:r>
            <a:r>
              <a:rPr lang="en-GB" sz="2400" b="1" dirty="0"/>
              <a:t>unintended problematical side-effects.</a:t>
            </a:r>
            <a:r>
              <a:rPr lang="en-GB" sz="2400" b="1" dirty="0">
                <a:sym typeface="Wingdings" panose="05000000000000000000" pitchFamily="2" charset="2"/>
              </a:rPr>
              <a:t> </a:t>
            </a:r>
            <a:endParaRPr lang="en-GB" sz="2400" dirty="0"/>
          </a:p>
        </p:txBody>
      </p:sp>
    </p:spTree>
    <p:extLst>
      <p:ext uri="{BB962C8B-B14F-4D97-AF65-F5344CB8AC3E}">
        <p14:creationId xmlns:p14="http://schemas.microsoft.com/office/powerpoint/2010/main" val="42832615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Problematic consequences of rationalisation and disenchantment</a:t>
            </a:r>
            <a:endParaRPr lang="nl-NL" dirty="0"/>
          </a:p>
        </p:txBody>
      </p:sp>
      <p:sp>
        <p:nvSpPr>
          <p:cNvPr id="3" name="Content Placeholder 2"/>
          <p:cNvSpPr>
            <a:spLocks noGrp="1"/>
          </p:cNvSpPr>
          <p:nvPr>
            <p:ph idx="1"/>
          </p:nvPr>
        </p:nvSpPr>
        <p:spPr>
          <a:xfrm>
            <a:off x="457200" y="1700808"/>
            <a:ext cx="8229600" cy="4425355"/>
          </a:xfrm>
        </p:spPr>
        <p:txBody>
          <a:bodyPr>
            <a:noAutofit/>
          </a:bodyPr>
          <a:lstStyle/>
          <a:p>
            <a:pPr lvl="0"/>
            <a:r>
              <a:rPr lang="en-GB" sz="2800" dirty="0"/>
              <a:t>Undermining of certain value-orientations: modern life is 'soulless‘, encapsulated in the 'iron cage‘.</a:t>
            </a:r>
            <a:endParaRPr lang="nl-NL" sz="2800" dirty="0"/>
          </a:p>
          <a:p>
            <a:pPr marL="0" indent="0">
              <a:buNone/>
            </a:pPr>
            <a:r>
              <a:rPr lang="en-GB" sz="2800" dirty="0"/>
              <a:t> </a:t>
            </a:r>
            <a:endParaRPr lang="nl-NL" sz="2800" dirty="0"/>
          </a:p>
          <a:p>
            <a:pPr lvl="0"/>
            <a:r>
              <a:rPr lang="en-GB" sz="2800" dirty="0"/>
              <a:t>Loss of the certainty </a:t>
            </a:r>
          </a:p>
          <a:p>
            <a:pPr marL="0" lvl="0" indent="0">
              <a:buNone/>
            </a:pPr>
            <a:r>
              <a:rPr lang="en-GB" sz="2800" dirty="0"/>
              <a:t>    about purpose and meaning </a:t>
            </a:r>
          </a:p>
          <a:p>
            <a:pPr marL="0" lvl="0" indent="0">
              <a:buNone/>
            </a:pPr>
            <a:r>
              <a:rPr lang="en-GB" sz="2800" dirty="0"/>
              <a:t>    in/of human life.</a:t>
            </a:r>
            <a:endParaRPr lang="nl-NL" sz="2800" dirty="0"/>
          </a:p>
          <a:p>
            <a:pPr marL="0" indent="0">
              <a:buNone/>
            </a:pPr>
            <a:r>
              <a:rPr lang="en-GB" sz="2800" dirty="0"/>
              <a:t> </a:t>
            </a:r>
            <a:endParaRPr lang="nl-NL" sz="2800" dirty="0"/>
          </a:p>
          <a:p>
            <a:pPr lvl="0"/>
            <a:r>
              <a:rPr lang="en-GB" sz="2800" dirty="0"/>
              <a:t>Irresolvable tension of rational means versus irrational values.</a:t>
            </a:r>
            <a:endParaRPr lang="nl-NL" sz="2800" dirty="0"/>
          </a:p>
          <a:p>
            <a:pPr marL="0" indent="0">
              <a:buNone/>
            </a:pPr>
            <a:endParaRPr lang="nl-NL"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4248" y="2636912"/>
            <a:ext cx="2194560" cy="2743200"/>
          </a:xfrm>
          <a:prstGeom prst="rect">
            <a:avLst/>
          </a:prstGeom>
        </p:spPr>
      </p:pic>
    </p:spTree>
    <p:extLst>
      <p:ext uri="{BB962C8B-B14F-4D97-AF65-F5344CB8AC3E}">
        <p14:creationId xmlns:p14="http://schemas.microsoft.com/office/powerpoint/2010/main" val="1766227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517030"/>
          </a:xfrm>
        </p:spPr>
        <p:txBody>
          <a:bodyPr>
            <a:normAutofit/>
          </a:bodyPr>
          <a:lstStyle/>
          <a:p>
            <a:r>
              <a:rPr lang="en-GB" sz="2800" b="1" dirty="0"/>
              <a:t>1. Rationalisation may undermine value-orientations, which partly belong to the very nature of modernity</a:t>
            </a:r>
          </a:p>
        </p:txBody>
      </p:sp>
      <p:sp>
        <p:nvSpPr>
          <p:cNvPr id="3" name="Content Placeholder 2"/>
          <p:cNvSpPr>
            <a:spLocks noGrp="1"/>
          </p:cNvSpPr>
          <p:nvPr>
            <p:ph idx="1"/>
          </p:nvPr>
        </p:nvSpPr>
        <p:spPr>
          <a:xfrm>
            <a:off x="457200" y="1268760"/>
            <a:ext cx="8229600" cy="4857403"/>
          </a:xfrm>
        </p:spPr>
        <p:txBody>
          <a:bodyPr>
            <a:noAutofit/>
          </a:bodyPr>
          <a:lstStyle/>
          <a:p>
            <a:r>
              <a:rPr lang="en-GB" sz="2400" dirty="0"/>
              <a:t>Instrumental rationality penetrating in more and more areas of life and social institutions </a:t>
            </a:r>
            <a:r>
              <a:rPr lang="en-GB" sz="2400" dirty="0">
                <a:sym typeface="Wingdings" panose="05000000000000000000" pitchFamily="2" charset="2"/>
              </a:rPr>
              <a:t> </a:t>
            </a:r>
            <a:r>
              <a:rPr lang="en-GB" sz="2400" dirty="0"/>
              <a:t>man increasingly trapped in a web of formal rules, technical expertise, expert management, administrative and bureaucratic procedures and routines entailing uniformity, conformity and standardisation of behaviour </a:t>
            </a:r>
            <a:r>
              <a:rPr lang="en-GB" sz="2400" dirty="0">
                <a:sym typeface="Wingdings" panose="05000000000000000000" pitchFamily="2" charset="2"/>
              </a:rPr>
              <a:t></a:t>
            </a:r>
            <a:r>
              <a:rPr lang="en-GB" sz="2400" dirty="0"/>
              <a:t> Characterisation of modern life </a:t>
            </a:r>
            <a:r>
              <a:rPr lang="en-GB" sz="2400" b="1" dirty="0"/>
              <a:t>as 'soulless', as being caught in an 'iron cage‘, </a:t>
            </a:r>
            <a:r>
              <a:rPr lang="en-GB" sz="2400" dirty="0">
                <a:sym typeface="Wingdings" panose="05000000000000000000" pitchFamily="2" charset="2"/>
              </a:rPr>
              <a:t>undermining the values of </a:t>
            </a:r>
            <a:r>
              <a:rPr lang="en-GB" sz="2400" dirty="0"/>
              <a:t>human freedom, individuality, initiative, responsibility, creativity, imagination, and risk-taking. </a:t>
            </a:r>
          </a:p>
          <a:p>
            <a:r>
              <a:rPr lang="en-GB" sz="2400" dirty="0"/>
              <a:t>Calculated rationalized behaviour entailing depersonalisation </a:t>
            </a:r>
            <a:r>
              <a:rPr lang="en-GB" sz="2400" dirty="0">
                <a:sym typeface="Wingdings" panose="05000000000000000000" pitchFamily="2" charset="2"/>
              </a:rPr>
              <a:t> </a:t>
            </a:r>
            <a:r>
              <a:rPr lang="en-GB" sz="2400" dirty="0"/>
              <a:t>treating others in an objectified way, making them into means for our purposes </a:t>
            </a:r>
            <a:r>
              <a:rPr lang="en-GB" sz="2400" dirty="0">
                <a:sym typeface="Wingdings" panose="05000000000000000000" pitchFamily="2" charset="2"/>
              </a:rPr>
              <a:t> </a:t>
            </a:r>
            <a:r>
              <a:rPr lang="en-GB" sz="2400" dirty="0"/>
              <a:t>Kantian moral imperative (that we should never treat other people just as means) and basic democratic values.</a:t>
            </a:r>
            <a:endParaRPr lang="nl-NL" sz="2400" dirty="0"/>
          </a:p>
          <a:p>
            <a:endParaRPr lang="en-GB" dirty="0"/>
          </a:p>
        </p:txBody>
      </p:sp>
    </p:spTree>
    <p:extLst>
      <p:ext uri="{BB962C8B-B14F-4D97-AF65-F5344CB8AC3E}">
        <p14:creationId xmlns:p14="http://schemas.microsoft.com/office/powerpoint/2010/main" val="9053882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t>2.</a:t>
            </a:r>
            <a:r>
              <a:rPr lang="en-GB" b="1" dirty="0"/>
              <a:t> </a:t>
            </a:r>
            <a:r>
              <a:rPr lang="en-GB" sz="3600" b="1" dirty="0"/>
              <a:t>Loss of certainty about the purpose and meaning of human life</a:t>
            </a:r>
            <a:endParaRPr lang="en-GB" sz="3600" dirty="0"/>
          </a:p>
        </p:txBody>
      </p:sp>
      <p:sp>
        <p:nvSpPr>
          <p:cNvPr id="3" name="Content Placeholder 2"/>
          <p:cNvSpPr>
            <a:spLocks noGrp="1"/>
          </p:cNvSpPr>
          <p:nvPr>
            <p:ph idx="1"/>
          </p:nvPr>
        </p:nvSpPr>
        <p:spPr>
          <a:xfrm>
            <a:off x="457200" y="1417638"/>
            <a:ext cx="8229600" cy="4708525"/>
          </a:xfrm>
        </p:spPr>
        <p:txBody>
          <a:bodyPr>
            <a:noAutofit/>
          </a:bodyPr>
          <a:lstStyle/>
          <a:p>
            <a:pPr marL="0" indent="0">
              <a:buNone/>
            </a:pPr>
            <a:r>
              <a:rPr lang="en-GB" sz="1800" dirty="0"/>
              <a:t>Disenchantment: continuing unmasking of certainties and given values as untenable myths and illusions </a:t>
            </a:r>
            <a:r>
              <a:rPr lang="en-GB" sz="1800" dirty="0">
                <a:sym typeface="Wingdings" panose="05000000000000000000" pitchFamily="2" charset="2"/>
              </a:rPr>
              <a:t> undermining fixed values </a:t>
            </a:r>
            <a:r>
              <a:rPr lang="en-GB" sz="1800" dirty="0"/>
              <a:t>as guideline and orientation in life. </a:t>
            </a:r>
          </a:p>
          <a:p>
            <a:r>
              <a:rPr lang="en-GB" sz="1800" dirty="0"/>
              <a:t>Science: nature operates blindly and mechanically and religious and spiritual beliefs are not sacred truths but human projections that are historically and sociologically explainable. (See Darwin's theory of evolution, Marx’ historical materialism and Freud’s psychoanalysis). </a:t>
            </a:r>
          </a:p>
          <a:p>
            <a:r>
              <a:rPr lang="en-GB" sz="1800" dirty="0"/>
              <a:t>Secularisation: Christianity as overarching meaning-system questioned (Nietzsche: ‘God is dead’ = there are no given meanings and purposes in life; we should find out on our own what makes life worth while) </a:t>
            </a:r>
          </a:p>
          <a:p>
            <a:r>
              <a:rPr lang="en-GB" sz="1800" dirty="0"/>
              <a:t>Post-modernity: criticism of modern, enlightened belief in progress.</a:t>
            </a:r>
          </a:p>
          <a:p>
            <a:pPr marL="0" indent="0">
              <a:buNone/>
            </a:pPr>
            <a:endParaRPr lang="en-GB" sz="1800" b="1" dirty="0"/>
          </a:p>
          <a:p>
            <a:pPr marL="0" indent="0">
              <a:buNone/>
            </a:pPr>
            <a:r>
              <a:rPr lang="en-GB" sz="1800" b="1" dirty="0"/>
              <a:t>What can we believe? What is the purpose of life? </a:t>
            </a:r>
            <a:r>
              <a:rPr lang="en-GB" sz="1800" b="1" dirty="0">
                <a:sym typeface="Wingdings" panose="05000000000000000000" pitchFamily="2" charset="2"/>
              </a:rPr>
              <a:t> R</a:t>
            </a:r>
            <a:r>
              <a:rPr lang="en-GB" sz="1800" b="1" dirty="0"/>
              <a:t>ational or scientific answer  not possible</a:t>
            </a:r>
            <a:r>
              <a:rPr lang="en-GB" sz="1800" dirty="0"/>
              <a:t> </a:t>
            </a:r>
            <a:r>
              <a:rPr lang="en-GB" sz="1800" dirty="0">
                <a:sym typeface="Wingdings" panose="05000000000000000000" pitchFamily="2" charset="2"/>
              </a:rPr>
              <a:t> Disillusionment and permanent doubt; i</a:t>
            </a:r>
            <a:r>
              <a:rPr lang="en-GB" sz="1800" dirty="0"/>
              <a:t>ndividuals more and more thrown back on themselves and struggling with existential issues on their own. </a:t>
            </a:r>
          </a:p>
          <a:p>
            <a:pPr marL="0" indent="0">
              <a:buNone/>
            </a:pPr>
            <a:r>
              <a:rPr lang="en-GB" sz="1800" b="1" dirty="0"/>
              <a:t>Modern man facing that there are no given and definite values any more </a:t>
            </a:r>
            <a:r>
              <a:rPr lang="en-GB" sz="1800" dirty="0">
                <a:sym typeface="Wingdings" panose="05000000000000000000" pitchFamily="2" charset="2"/>
              </a:rPr>
              <a:t> Individual task of </a:t>
            </a:r>
            <a:r>
              <a:rPr lang="en-GB" sz="1800" dirty="0"/>
              <a:t>finding way amidst a plethora of (religious, ethical, economic, social, political, and aesthetic) value-systems, and individual responsibility for any choice made.</a:t>
            </a:r>
            <a:r>
              <a:rPr lang="nl-NL" sz="1800" dirty="0"/>
              <a:t> </a:t>
            </a:r>
          </a:p>
          <a:p>
            <a:endParaRPr lang="en-GB" dirty="0"/>
          </a:p>
        </p:txBody>
      </p:sp>
      <p:sp>
        <p:nvSpPr>
          <p:cNvPr id="4" name="Down Arrow 3"/>
          <p:cNvSpPr/>
          <p:nvPr/>
        </p:nvSpPr>
        <p:spPr>
          <a:xfrm>
            <a:off x="251520" y="2564904"/>
            <a:ext cx="340616" cy="2232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029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7840"/>
            <a:ext cx="8291264" cy="1645478"/>
          </a:xfrm>
        </p:spPr>
        <p:txBody>
          <a:bodyPr>
            <a:noAutofit/>
          </a:bodyPr>
          <a:lstStyle/>
          <a:p>
            <a:r>
              <a:rPr lang="en-GB" sz="3200" b="1" dirty="0"/>
              <a:t>3. Irresolvable tension of rational means versus irrational values</a:t>
            </a:r>
            <a:endParaRPr lang="en-GB" sz="3200" dirty="0"/>
          </a:p>
        </p:txBody>
      </p:sp>
      <p:sp>
        <p:nvSpPr>
          <p:cNvPr id="3" name="Content Placeholder 2"/>
          <p:cNvSpPr>
            <a:spLocks noGrp="1"/>
          </p:cNvSpPr>
          <p:nvPr>
            <p:ph idx="1"/>
          </p:nvPr>
        </p:nvSpPr>
        <p:spPr>
          <a:xfrm>
            <a:off x="467544" y="1268760"/>
            <a:ext cx="8219256" cy="4857403"/>
          </a:xfrm>
        </p:spPr>
        <p:txBody>
          <a:bodyPr>
            <a:noAutofit/>
          </a:bodyPr>
          <a:lstStyle/>
          <a:p>
            <a:pPr marL="0" indent="0">
              <a:buNone/>
            </a:pPr>
            <a:r>
              <a:rPr lang="en-GB" sz="2000" dirty="0"/>
              <a:t>Modern society dominated by instrumental rationality </a:t>
            </a:r>
          </a:p>
          <a:p>
            <a:pPr marL="0" indent="0">
              <a:buNone/>
            </a:pPr>
            <a:endParaRPr lang="en-GB" sz="2000" dirty="0"/>
          </a:p>
          <a:p>
            <a:pPr marL="0" indent="0">
              <a:buNone/>
            </a:pPr>
            <a:endParaRPr lang="en-GB" sz="2000" dirty="0"/>
          </a:p>
          <a:p>
            <a:pPr marL="0" indent="0">
              <a:buNone/>
            </a:pPr>
            <a:r>
              <a:rPr lang="en-GB" sz="2000" dirty="0"/>
              <a:t>Choice for rational means and the goals to be realised through them cannot be rationally founded: they are based on effectiveness through which irrational value-orientations, convictions and ideals (the domain of culture, ethics and politics) can be realized. </a:t>
            </a:r>
          </a:p>
          <a:p>
            <a:pPr marL="0" indent="0">
              <a:buNone/>
            </a:pPr>
            <a:endParaRPr lang="en-GB" sz="2000" dirty="0"/>
          </a:p>
          <a:p>
            <a:pPr marL="0" indent="0">
              <a:buNone/>
            </a:pPr>
            <a:r>
              <a:rPr lang="en-GB" sz="2000" dirty="0"/>
              <a:t>Continuous struggle between value-orientations </a:t>
            </a:r>
            <a:r>
              <a:rPr lang="en-GB" sz="2000" dirty="0">
                <a:sym typeface="Wingdings" panose="05000000000000000000" pitchFamily="2" charset="2"/>
              </a:rPr>
              <a:t> </a:t>
            </a:r>
            <a:r>
              <a:rPr lang="en-GB" sz="2000" dirty="0"/>
              <a:t>'the eternal demonic war of competing gods' without any perspective of a definitive agreement that can be rationally justified. </a:t>
            </a:r>
            <a:r>
              <a:rPr lang="en-GB" sz="2000" dirty="0">
                <a:sym typeface="Wingdings" panose="05000000000000000000" pitchFamily="2" charset="2"/>
              </a:rPr>
              <a:t> </a:t>
            </a:r>
            <a:r>
              <a:rPr lang="en-GB" sz="2000" b="1" dirty="0">
                <a:sym typeface="Wingdings" panose="05000000000000000000" pitchFamily="2" charset="2"/>
              </a:rPr>
              <a:t>C</a:t>
            </a:r>
            <a:r>
              <a:rPr lang="en-GB" sz="2000" b="1" dirty="0"/>
              <a:t>hoice for rational means has become paramount, not because they are true or good, but because of their functional effectiveness. </a:t>
            </a:r>
          </a:p>
          <a:p>
            <a:pPr marL="0" indent="0">
              <a:buNone/>
            </a:pPr>
            <a:r>
              <a:rPr lang="en-GB" sz="2000" dirty="0">
                <a:sym typeface="Wingdings" panose="05000000000000000000" pitchFamily="2" charset="2"/>
              </a:rPr>
              <a:t> </a:t>
            </a:r>
            <a:r>
              <a:rPr lang="en-GB" sz="2000" dirty="0"/>
              <a:t>But functional and effective for what purpose? </a:t>
            </a:r>
            <a:r>
              <a:rPr lang="en-GB" sz="2000" dirty="0">
                <a:sym typeface="Wingdings" panose="05000000000000000000" pitchFamily="2" charset="2"/>
              </a:rPr>
              <a:t> No rational answer possible: the values and purposes of </a:t>
            </a:r>
            <a:r>
              <a:rPr lang="en-GB" sz="2000" dirty="0"/>
              <a:t>the human world are and will remain fundamentally irrational.</a:t>
            </a:r>
          </a:p>
          <a:p>
            <a:endParaRPr lang="en-GB" dirty="0"/>
          </a:p>
        </p:txBody>
      </p:sp>
      <p:sp>
        <p:nvSpPr>
          <p:cNvPr id="6" name="Up-Down Arrow 5"/>
          <p:cNvSpPr/>
          <p:nvPr/>
        </p:nvSpPr>
        <p:spPr>
          <a:xfrm>
            <a:off x="3590180" y="1700808"/>
            <a:ext cx="242316" cy="6080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Down Arrow 6"/>
          <p:cNvSpPr/>
          <p:nvPr/>
        </p:nvSpPr>
        <p:spPr>
          <a:xfrm>
            <a:off x="4139952" y="3504511"/>
            <a:ext cx="242316" cy="5810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818927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err="1"/>
              <a:t>Weber’s</a:t>
            </a:r>
            <a:r>
              <a:rPr lang="nl-NL" b="1" dirty="0"/>
              <a:t> anti-</a:t>
            </a:r>
            <a:r>
              <a:rPr lang="nl-NL" b="1" dirty="0" err="1"/>
              <a:t>utopian</a:t>
            </a:r>
            <a:r>
              <a:rPr lang="nl-NL" b="1" dirty="0"/>
              <a:t> stand</a:t>
            </a:r>
          </a:p>
        </p:txBody>
      </p:sp>
      <p:sp>
        <p:nvSpPr>
          <p:cNvPr id="3" name="Content Placeholder 2"/>
          <p:cNvSpPr>
            <a:spLocks noGrp="1"/>
          </p:cNvSpPr>
          <p:nvPr>
            <p:ph idx="1"/>
          </p:nvPr>
        </p:nvSpPr>
        <p:spPr/>
        <p:txBody>
          <a:bodyPr>
            <a:noAutofit/>
          </a:bodyPr>
          <a:lstStyle/>
          <a:p>
            <a:pPr marL="0" indent="0">
              <a:buNone/>
            </a:pPr>
            <a:r>
              <a:rPr lang="en-GB" sz="2000" dirty="0">
                <a:sym typeface="Wingdings" panose="05000000000000000000" pitchFamily="2" charset="2"/>
              </a:rPr>
              <a:t>H</a:t>
            </a:r>
            <a:r>
              <a:rPr lang="en-GB" sz="2000" dirty="0"/>
              <a:t>istory as ongoing conflict, competition and struggle for power in order to realize (irrational) values without any pre-ordained direction and destination or any promise of ultimate rational harmony. </a:t>
            </a:r>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Hegel and Marx believing that political ideals could overlap with substantial rationality on the basis of their vision of history as a logical and predetermined process, in which a rational purpose unfolded itself and would be eventually realized: </a:t>
            </a:r>
          </a:p>
          <a:p>
            <a:pPr marL="0" indent="0">
              <a:buNone/>
            </a:pPr>
            <a:r>
              <a:rPr lang="en-GB" sz="2000" dirty="0"/>
              <a:t>Hegel </a:t>
            </a:r>
            <a:r>
              <a:rPr lang="en-GB" sz="2000" dirty="0">
                <a:sym typeface="Wingdings" panose="05000000000000000000" pitchFamily="2" charset="2"/>
              </a:rPr>
              <a:t> </a:t>
            </a:r>
            <a:r>
              <a:rPr lang="en-GB" sz="2000" dirty="0"/>
              <a:t>the conflation of reason and reality in the perfectly enlightened state. </a:t>
            </a:r>
          </a:p>
          <a:p>
            <a:pPr marL="0" indent="0">
              <a:buNone/>
            </a:pPr>
            <a:r>
              <a:rPr lang="en-GB" sz="2000" dirty="0"/>
              <a:t>Marx </a:t>
            </a:r>
            <a:r>
              <a:rPr lang="en-GB" sz="2000" dirty="0">
                <a:sym typeface="Wingdings" panose="05000000000000000000" pitchFamily="2" charset="2"/>
              </a:rPr>
              <a:t> </a:t>
            </a:r>
            <a:r>
              <a:rPr lang="en-GB" sz="2000" dirty="0"/>
              <a:t>the removal of social and economic inequality and the realisation of a classless society in communism.</a:t>
            </a:r>
            <a:r>
              <a:rPr lang="en-US" sz="2000" dirty="0"/>
              <a:t> </a:t>
            </a:r>
            <a:endParaRPr lang="nl-NL" sz="2000" dirty="0"/>
          </a:p>
          <a:p>
            <a:endParaRPr lang="nl-NL" dirty="0"/>
          </a:p>
        </p:txBody>
      </p:sp>
      <p:sp>
        <p:nvSpPr>
          <p:cNvPr id="5" name="Up-Down Arrow 4"/>
          <p:cNvSpPr/>
          <p:nvPr/>
        </p:nvSpPr>
        <p:spPr>
          <a:xfrm>
            <a:off x="4143386" y="2636912"/>
            <a:ext cx="242316" cy="100811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0080984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Weber’s personal struggle with disenchantment</a:t>
            </a:r>
          </a:p>
        </p:txBody>
      </p:sp>
      <p:sp>
        <p:nvSpPr>
          <p:cNvPr id="3" name="Content Placeholder 2"/>
          <p:cNvSpPr>
            <a:spLocks noGrp="1"/>
          </p:cNvSpPr>
          <p:nvPr>
            <p:ph idx="1"/>
          </p:nvPr>
        </p:nvSpPr>
        <p:spPr>
          <a:xfrm>
            <a:off x="457200" y="1988840"/>
            <a:ext cx="8229600" cy="4137323"/>
          </a:xfrm>
        </p:spPr>
        <p:txBody>
          <a:bodyPr>
            <a:noAutofit/>
          </a:bodyPr>
          <a:lstStyle/>
          <a:p>
            <a:r>
              <a:rPr lang="en-GB" sz="2400" dirty="0"/>
              <a:t>Worrying consequences of rationalisation not mere theoretical, abstract problems. </a:t>
            </a:r>
            <a:r>
              <a:rPr lang="en-GB" sz="2400" dirty="0">
                <a:sym typeface="Wingdings" panose="05000000000000000000" pitchFamily="2" charset="2"/>
              </a:rPr>
              <a:t> in his own life (</a:t>
            </a:r>
            <a:r>
              <a:rPr lang="en-GB" sz="2400" dirty="0"/>
              <a:t>troubled personality and mental crisis) </a:t>
            </a:r>
            <a:r>
              <a:rPr lang="en-GB" sz="2400" dirty="0">
                <a:sym typeface="Wingdings" panose="05000000000000000000" pitchFamily="2" charset="2"/>
              </a:rPr>
              <a:t>e</a:t>
            </a:r>
            <a:r>
              <a:rPr lang="en-GB" sz="2400" dirty="0"/>
              <a:t>xistential doubts and conflicts about meaning-giving values. </a:t>
            </a:r>
          </a:p>
          <a:p>
            <a:r>
              <a:rPr lang="en-GB" sz="2400" dirty="0"/>
              <a:t>With all of his ambiguities of his personality and his ideas, and also with his pessimistic and tragic view of the world, Weber more realistic than many other social and political thinkers, who cherished utopian ideals about a better world. </a:t>
            </a:r>
          </a:p>
          <a:p>
            <a:r>
              <a:rPr lang="en-GB" sz="2400" dirty="0"/>
              <a:t>Weber's work in our disillusioned world of today </a:t>
            </a:r>
            <a:r>
              <a:rPr lang="en-GB" sz="2400" dirty="0">
                <a:sym typeface="Wingdings" panose="05000000000000000000" pitchFamily="2" charset="2"/>
              </a:rPr>
              <a:t> B</a:t>
            </a:r>
            <a:r>
              <a:rPr lang="en-GB" sz="2400" dirty="0"/>
              <a:t>asic dilemma's and problems that Weber articulated, are issues  which are still here with us. </a:t>
            </a:r>
          </a:p>
        </p:txBody>
      </p:sp>
    </p:spTree>
    <p:extLst>
      <p:ext uri="{BB962C8B-B14F-4D97-AF65-F5344CB8AC3E}">
        <p14:creationId xmlns:p14="http://schemas.microsoft.com/office/powerpoint/2010/main" val="2116834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Broad</a:t>
            </a:r>
            <a:r>
              <a:rPr lang="nl-NL" b="1" dirty="0"/>
              <a:t> </a:t>
            </a:r>
            <a:r>
              <a:rPr lang="nl-NL" b="1" dirty="0" err="1"/>
              <a:t>intellectual</a:t>
            </a:r>
            <a:r>
              <a:rPr lang="nl-NL" b="1" dirty="0"/>
              <a:t> </a:t>
            </a:r>
            <a:r>
              <a:rPr lang="nl-NL" b="1" dirty="0" err="1"/>
              <a:t>and</a:t>
            </a:r>
            <a:r>
              <a:rPr lang="nl-NL" b="1" dirty="0"/>
              <a:t> </a:t>
            </a:r>
            <a:br>
              <a:rPr lang="nl-NL" b="1" dirty="0"/>
            </a:br>
            <a:r>
              <a:rPr lang="nl-NL" b="1" dirty="0" err="1"/>
              <a:t>disciplinary</a:t>
            </a:r>
            <a:r>
              <a:rPr lang="nl-NL" b="1" dirty="0"/>
              <a:t> background</a:t>
            </a:r>
          </a:p>
        </p:txBody>
      </p:sp>
      <p:sp>
        <p:nvSpPr>
          <p:cNvPr id="3" name="Content Placeholder 2"/>
          <p:cNvSpPr>
            <a:spLocks noGrp="1"/>
          </p:cNvSpPr>
          <p:nvPr>
            <p:ph idx="1"/>
          </p:nvPr>
        </p:nvSpPr>
        <p:spPr/>
        <p:txBody>
          <a:bodyPr>
            <a:noAutofit/>
          </a:bodyPr>
          <a:lstStyle/>
          <a:p>
            <a:pPr marL="0" indent="0">
              <a:buNone/>
            </a:pPr>
            <a:endParaRPr lang="en-GB" sz="2400" b="1" dirty="0"/>
          </a:p>
          <a:p>
            <a:pPr marL="0" indent="0">
              <a:buNone/>
            </a:pPr>
            <a:r>
              <a:rPr lang="en-GB" sz="2400" b="1" dirty="0"/>
              <a:t>Studies: </a:t>
            </a:r>
            <a:r>
              <a:rPr lang="en-GB" sz="2400" dirty="0"/>
              <a:t>economy,  law, history, philosophy</a:t>
            </a:r>
          </a:p>
          <a:p>
            <a:pPr marL="0" indent="0">
              <a:buNone/>
            </a:pPr>
            <a:endParaRPr lang="en-GB" sz="2400" b="1" dirty="0"/>
          </a:p>
          <a:p>
            <a:pPr marL="0" indent="0">
              <a:buNone/>
            </a:pPr>
            <a:r>
              <a:rPr lang="en-GB" sz="2400" dirty="0"/>
              <a:t>More than 200 publications </a:t>
            </a:r>
            <a:r>
              <a:rPr lang="en-GB" sz="2400" dirty="0">
                <a:sym typeface="Wingdings" panose="05000000000000000000" pitchFamily="2" charset="2"/>
              </a:rPr>
              <a:t> i</a:t>
            </a:r>
            <a:r>
              <a:rPr lang="en-GB" sz="2400" b="1" dirty="0"/>
              <a:t>nterdisciplinary sociological studies: 	</a:t>
            </a:r>
          </a:p>
          <a:p>
            <a:pPr>
              <a:buFontTx/>
              <a:buChar char="-"/>
            </a:pPr>
            <a:r>
              <a:rPr lang="en-GB" sz="2400" dirty="0"/>
              <a:t>social-economic history, </a:t>
            </a:r>
          </a:p>
          <a:p>
            <a:pPr>
              <a:buFontTx/>
              <a:buChar char="-"/>
            </a:pPr>
            <a:r>
              <a:rPr lang="en-GB" sz="2400" dirty="0"/>
              <a:t>history of law,</a:t>
            </a:r>
          </a:p>
          <a:p>
            <a:pPr>
              <a:buFontTx/>
              <a:buChar char="-"/>
            </a:pPr>
            <a:r>
              <a:rPr lang="en-GB" sz="2400" dirty="0"/>
              <a:t>sociology of religion, </a:t>
            </a:r>
          </a:p>
          <a:p>
            <a:pPr>
              <a:buFontTx/>
              <a:buChar char="-"/>
            </a:pPr>
            <a:r>
              <a:rPr lang="en-GB" sz="2400" dirty="0"/>
              <a:t>relations between economy - law, religion, and politics</a:t>
            </a:r>
          </a:p>
          <a:p>
            <a:pPr marL="0" indent="0">
              <a:buNone/>
            </a:pPr>
            <a:endParaRPr lang="nl-NL" sz="2400" dirty="0"/>
          </a:p>
          <a:p>
            <a:pPr marL="0" indent="0">
              <a:buNone/>
            </a:pPr>
            <a:r>
              <a:rPr lang="en-GB" sz="2400" b="1" dirty="0"/>
              <a:t>Political essays</a:t>
            </a:r>
            <a:endParaRPr lang="nl-NL" sz="2400" b="1" dirty="0"/>
          </a:p>
          <a:p>
            <a:pPr marL="0" indent="0">
              <a:buNone/>
            </a:pPr>
            <a:r>
              <a:rPr lang="en-GB" sz="2400" b="1" dirty="0"/>
              <a:t> </a:t>
            </a:r>
            <a:endParaRPr lang="nl-NL" sz="2400" dirty="0"/>
          </a:p>
          <a:p>
            <a:endParaRPr lang="nl-NL" dirty="0"/>
          </a:p>
        </p:txBody>
      </p:sp>
    </p:spTree>
    <p:extLst>
      <p:ext uri="{BB962C8B-B14F-4D97-AF65-F5344CB8AC3E}">
        <p14:creationId xmlns:p14="http://schemas.microsoft.com/office/powerpoint/2010/main" val="1564738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91264" cy="1417638"/>
          </a:xfrm>
        </p:spPr>
        <p:txBody>
          <a:bodyPr>
            <a:normAutofit fontScale="90000"/>
          </a:bodyPr>
          <a:lstStyle/>
          <a:p>
            <a:br>
              <a:rPr lang="en-GB" b="1" dirty="0"/>
            </a:br>
            <a:br>
              <a:rPr lang="en-GB" b="1" dirty="0"/>
            </a:br>
            <a:r>
              <a:rPr lang="en-GB" b="1" dirty="0"/>
              <a:t>Undermining belief in rational nature of man: parallel Weber and Freud</a:t>
            </a:r>
            <a:br>
              <a:rPr lang="nl-NL" dirty="0"/>
            </a:br>
            <a:r>
              <a:rPr lang="en-GB" dirty="0"/>
              <a:t> </a:t>
            </a:r>
            <a:br>
              <a:rPr lang="nl-NL" dirty="0"/>
            </a:br>
            <a:endParaRPr lang="nl-NL" dirty="0"/>
          </a:p>
        </p:txBody>
      </p:sp>
      <p:sp>
        <p:nvSpPr>
          <p:cNvPr id="3" name="Content Placeholder 2"/>
          <p:cNvSpPr>
            <a:spLocks noGrp="1"/>
          </p:cNvSpPr>
          <p:nvPr>
            <p:ph idx="1"/>
          </p:nvPr>
        </p:nvSpPr>
        <p:spPr>
          <a:xfrm>
            <a:off x="395536" y="1417638"/>
            <a:ext cx="8291264" cy="4708525"/>
          </a:xfrm>
        </p:spPr>
        <p:txBody>
          <a:bodyPr>
            <a:noAutofit/>
          </a:bodyPr>
          <a:lstStyle/>
          <a:p>
            <a:pPr marL="0" indent="0">
              <a:buNone/>
            </a:pPr>
            <a:r>
              <a:rPr lang="en-GB" sz="1800" b="1" dirty="0"/>
              <a:t>Freud</a:t>
            </a:r>
            <a:r>
              <a:rPr lang="en-GB" sz="1800" dirty="0"/>
              <a:t>: man is a torn being, determined by inevitable and irresolvable tensions:</a:t>
            </a:r>
            <a:endParaRPr lang="nl-NL" sz="1800" dirty="0"/>
          </a:p>
          <a:p>
            <a:r>
              <a:rPr lang="en-GB" sz="1800" dirty="0"/>
              <a:t>in himself between opposite instinctual drives (</a:t>
            </a:r>
            <a:r>
              <a:rPr lang="en-GB" sz="1800" i="1" dirty="0"/>
              <a:t>Eros, Thanatos</a:t>
            </a:r>
            <a:r>
              <a:rPr lang="en-GB" sz="1800" dirty="0"/>
              <a:t>) and between instincts and the ‘superego’ (moral consciousness);</a:t>
            </a:r>
            <a:endParaRPr lang="nl-NL" sz="1800" dirty="0"/>
          </a:p>
          <a:p>
            <a:r>
              <a:rPr lang="en-GB" sz="1800" dirty="0"/>
              <a:t>between himself and the demands of civilisation.</a:t>
            </a:r>
            <a:endParaRPr lang="nl-NL" sz="1800" dirty="0"/>
          </a:p>
          <a:p>
            <a:pPr marL="0" indent="0">
              <a:buNone/>
            </a:pPr>
            <a:r>
              <a:rPr lang="en-GB" sz="1800" dirty="0"/>
              <a:t>Man can never be in harmony with himself and with the world in which (s)he lives </a:t>
            </a:r>
            <a:r>
              <a:rPr lang="en-GB" sz="1800" dirty="0">
                <a:sym typeface="Wingdings"/>
              </a:rPr>
              <a:t></a:t>
            </a:r>
            <a:r>
              <a:rPr lang="en-GB" sz="1800" dirty="0"/>
              <a:t> Man caught in an unending struggle between deep-seated inclinations </a:t>
            </a:r>
            <a:r>
              <a:rPr lang="en-GB" sz="1800"/>
              <a:t>and need </a:t>
            </a:r>
            <a:r>
              <a:rPr lang="en-GB" sz="1800" dirty="0"/>
              <a:t>to tame them―human happiness will for ever be an illusion. </a:t>
            </a:r>
            <a:endParaRPr lang="nl-NL" sz="1800" dirty="0"/>
          </a:p>
          <a:p>
            <a:pPr marL="0" indent="0">
              <a:buNone/>
            </a:pPr>
            <a:endParaRPr lang="en-GB" sz="1800" dirty="0"/>
          </a:p>
          <a:p>
            <a:pPr marL="0" indent="0">
              <a:buNone/>
            </a:pPr>
            <a:r>
              <a:rPr lang="en-GB" sz="1800" b="1" dirty="0"/>
              <a:t>Demystification of man’s self-understanding as a rational being</a:t>
            </a:r>
            <a:r>
              <a:rPr lang="en-GB" sz="1800" dirty="0"/>
              <a:t> who is in control of the world, part of a longer trend: </a:t>
            </a:r>
          </a:p>
          <a:p>
            <a:pPr marL="0" indent="0">
              <a:buNone/>
            </a:pPr>
            <a:r>
              <a:rPr lang="en-GB" sz="1800" dirty="0">
                <a:sym typeface="Wingdings" panose="05000000000000000000" pitchFamily="2" charset="2"/>
              </a:rPr>
              <a:t>	</a:t>
            </a:r>
            <a:r>
              <a:rPr lang="en-GB" sz="1800" dirty="0"/>
              <a:t> Coperni­cus: the earth is not the centre of the universe. </a:t>
            </a:r>
          </a:p>
          <a:p>
            <a:pPr marL="0" indent="0">
              <a:buNone/>
            </a:pPr>
            <a:r>
              <a:rPr lang="en-GB" sz="1800" dirty="0">
                <a:sym typeface="Wingdings" panose="05000000000000000000" pitchFamily="2" charset="2"/>
              </a:rPr>
              <a:t>	 </a:t>
            </a:r>
            <a:r>
              <a:rPr lang="en-GB" sz="1800" dirty="0"/>
              <a:t>Darwin: human beings are, just like other organisms, the outcome of 	blind natural forces. </a:t>
            </a:r>
          </a:p>
          <a:p>
            <a:pPr marL="0" indent="0">
              <a:buNone/>
            </a:pPr>
            <a:r>
              <a:rPr lang="en-GB" sz="1800" dirty="0">
                <a:sym typeface="Wingdings" panose="05000000000000000000" pitchFamily="2" charset="2"/>
              </a:rPr>
              <a:t>	 </a:t>
            </a:r>
            <a:r>
              <a:rPr lang="en-GB" sz="1800" dirty="0"/>
              <a:t>Freud: the conscious ego is not the rational supervisor, but rather the 	servant of unconscious instinctual drives and desires. </a:t>
            </a:r>
          </a:p>
          <a:p>
            <a:pPr marL="0" indent="0">
              <a:buNone/>
            </a:pPr>
            <a:r>
              <a:rPr lang="en-GB" sz="1800" dirty="0">
                <a:sym typeface="Wingdings" panose="05000000000000000000" pitchFamily="2" charset="2"/>
              </a:rPr>
              <a:t>	 </a:t>
            </a:r>
            <a:r>
              <a:rPr lang="en-GB" sz="1800" dirty="0"/>
              <a:t>Nietzsche and Weber: man is driven by an irrational will for power.</a:t>
            </a:r>
            <a:endParaRPr lang="nl-NL" sz="1800" dirty="0"/>
          </a:p>
          <a:p>
            <a:endParaRPr lang="nl-NL" dirty="0"/>
          </a:p>
          <a:p>
            <a:endParaRPr lang="nl-NL" dirty="0"/>
          </a:p>
        </p:txBody>
      </p:sp>
    </p:spTree>
    <p:extLst>
      <p:ext uri="{BB962C8B-B14F-4D97-AF65-F5344CB8AC3E}">
        <p14:creationId xmlns:p14="http://schemas.microsoft.com/office/powerpoint/2010/main" val="679741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507288" cy="836712"/>
          </a:xfrm>
        </p:spPr>
        <p:txBody>
          <a:bodyPr>
            <a:normAutofit fontScale="90000"/>
          </a:bodyPr>
          <a:lstStyle/>
          <a:p>
            <a:r>
              <a:rPr lang="nl-NL" sz="3200" b="1" dirty="0"/>
              <a:t>Weber </a:t>
            </a:r>
            <a:r>
              <a:rPr lang="nl-NL" sz="3200" b="1" dirty="0">
                <a:sym typeface="Wingdings" panose="05000000000000000000" pitchFamily="2" charset="2"/>
              </a:rPr>
              <a:t> Marx:</a:t>
            </a:r>
            <a:br>
              <a:rPr lang="nl-NL" b="1" dirty="0">
                <a:sym typeface="Wingdings" panose="05000000000000000000" pitchFamily="2" charset="2"/>
              </a:rPr>
            </a:br>
            <a:r>
              <a:rPr lang="nl-NL" sz="2700" b="1" dirty="0" err="1">
                <a:sym typeface="Wingdings" panose="05000000000000000000" pitchFamily="2" charset="2"/>
              </a:rPr>
              <a:t>same</a:t>
            </a:r>
            <a:r>
              <a:rPr lang="nl-NL" sz="2700" b="1" dirty="0">
                <a:sym typeface="Wingdings" panose="05000000000000000000" pitchFamily="2" charset="2"/>
              </a:rPr>
              <a:t> </a:t>
            </a:r>
            <a:r>
              <a:rPr lang="nl-NL" sz="2700" b="1" dirty="0" err="1">
                <a:sym typeface="Wingdings" panose="05000000000000000000" pitchFamily="2" charset="2"/>
              </a:rPr>
              <a:t>wide-ranging</a:t>
            </a:r>
            <a:r>
              <a:rPr lang="nl-NL" sz="2700" b="1" dirty="0">
                <a:sym typeface="Wingdings" panose="05000000000000000000" pitchFamily="2" charset="2"/>
              </a:rPr>
              <a:t> </a:t>
            </a:r>
            <a:r>
              <a:rPr lang="nl-NL" sz="2700" b="1" dirty="0" err="1">
                <a:sym typeface="Wingdings" panose="05000000000000000000" pitchFamily="2" charset="2"/>
              </a:rPr>
              <a:t>ambition</a:t>
            </a:r>
            <a:r>
              <a:rPr lang="nl-NL" sz="2700" b="1" dirty="0">
                <a:sym typeface="Wingdings" panose="05000000000000000000" pitchFamily="2" charset="2"/>
              </a:rPr>
              <a:t> but different approaches</a:t>
            </a:r>
            <a:endParaRPr lang="nl-NL" sz="2700" b="1" dirty="0"/>
          </a:p>
        </p:txBody>
      </p:sp>
      <p:sp>
        <p:nvSpPr>
          <p:cNvPr id="3" name="Content Placeholder 2"/>
          <p:cNvSpPr>
            <a:spLocks noGrp="1"/>
          </p:cNvSpPr>
          <p:nvPr>
            <p:ph idx="1"/>
          </p:nvPr>
        </p:nvSpPr>
        <p:spPr>
          <a:xfrm>
            <a:off x="287524" y="908720"/>
            <a:ext cx="8291264" cy="5217443"/>
          </a:xfrm>
        </p:spPr>
        <p:txBody>
          <a:bodyPr>
            <a:noAutofit/>
          </a:bodyPr>
          <a:lstStyle/>
          <a:p>
            <a:pPr marL="0" indent="0">
              <a:buNone/>
            </a:pPr>
            <a:r>
              <a:rPr lang="en-GB" sz="2000" dirty="0"/>
              <a:t>Weber and Marx: interrelating various domains of social life (economy, social relations, politics, culture, ethics), but different ways of explaining. </a:t>
            </a:r>
          </a:p>
          <a:p>
            <a:r>
              <a:rPr lang="en-GB" sz="2000" dirty="0"/>
              <a:t>Marx’s historical materialism:  economy and technology (</a:t>
            </a:r>
            <a:r>
              <a:rPr lang="en-GB" sz="2000" i="1" dirty="0"/>
              <a:t>substructure</a:t>
            </a:r>
            <a:r>
              <a:rPr lang="en-GB" sz="2000" dirty="0"/>
              <a:t>) comes first and determines ethical, intellectual, social and political life (</a:t>
            </a:r>
            <a:r>
              <a:rPr lang="en-GB" sz="2000" i="1" dirty="0"/>
              <a:t>superstructure</a:t>
            </a:r>
            <a:r>
              <a:rPr lang="en-GB" sz="2000" dirty="0"/>
              <a:t>). </a:t>
            </a:r>
          </a:p>
          <a:p>
            <a:r>
              <a:rPr lang="en-GB" sz="2000" dirty="0"/>
              <a:t>Weber’s criticism of Marx: one-sided reductionism </a:t>
            </a:r>
            <a:r>
              <a:rPr lang="en-GB" sz="2000" dirty="0">
                <a:sym typeface="Wingdings" panose="05000000000000000000" pitchFamily="2" charset="2"/>
              </a:rPr>
              <a:t> </a:t>
            </a:r>
            <a:r>
              <a:rPr lang="en-GB" sz="2000" dirty="0"/>
              <a:t>relations between different fields (e.g. economy/politics or religion) and between ideas and material factors, are complex and mutually influence each other </a:t>
            </a:r>
            <a:r>
              <a:rPr lang="en-GB" sz="2000" dirty="0">
                <a:sym typeface="Wingdings" panose="05000000000000000000" pitchFamily="2" charset="2"/>
              </a:rPr>
              <a:t> </a:t>
            </a:r>
            <a:r>
              <a:rPr lang="en-GB" sz="2000" dirty="0"/>
              <a:t>In explaining sociocultural phenomenon, material factors should not be prioritized over ideas, religion or political power, or the other way around.</a:t>
            </a:r>
            <a:r>
              <a:rPr lang="nl-NL" sz="2000" dirty="0"/>
              <a:t> </a:t>
            </a:r>
          </a:p>
          <a:p>
            <a:endParaRPr lang="en-GB" sz="2000" dirty="0">
              <a:sym typeface="Wingdings" panose="05000000000000000000" pitchFamily="2" charset="2"/>
            </a:endParaRPr>
          </a:p>
          <a:p>
            <a:pPr marL="0" indent="0">
              <a:buNone/>
            </a:pPr>
            <a:r>
              <a:rPr lang="en-GB" sz="2000" i="1" dirty="0"/>
              <a:t>The Protestant Ethic and the Spirit of Capitalism </a:t>
            </a:r>
            <a:r>
              <a:rPr lang="en-GB" sz="2000" dirty="0"/>
              <a:t>(1904/05): rise of capitalism not explained only on the basis of developments in technology and changing means of production. Capitalism also advanced by certain way of thinking, believing and behaving, which originated in branch of Protestantism, Calvinism </a:t>
            </a:r>
            <a:r>
              <a:rPr lang="en-GB" sz="2000" dirty="0">
                <a:sym typeface="Wingdings" panose="05000000000000000000" pitchFamily="2" charset="2"/>
              </a:rPr>
              <a:t> C</a:t>
            </a:r>
            <a:r>
              <a:rPr lang="en-GB" sz="2000" dirty="0"/>
              <a:t>apitalism partly a product of religion </a:t>
            </a:r>
            <a:r>
              <a:rPr lang="en-GB" sz="2000" dirty="0">
                <a:sym typeface="Wingdings" panose="05000000000000000000" pitchFamily="2" charset="2"/>
              </a:rPr>
              <a:t> </a:t>
            </a:r>
            <a:r>
              <a:rPr lang="en-GB" sz="2000" dirty="0"/>
              <a:t>Marx: capitalism product of material (technological and economic) causes and Protestantism as the justifying ideology of material realities of capitalism. </a:t>
            </a:r>
          </a:p>
          <a:p>
            <a:endParaRPr lang="nl-NL" dirty="0"/>
          </a:p>
        </p:txBody>
      </p:sp>
      <p:sp>
        <p:nvSpPr>
          <p:cNvPr id="4" name="Up-Down Arrow 3"/>
          <p:cNvSpPr/>
          <p:nvPr/>
        </p:nvSpPr>
        <p:spPr>
          <a:xfrm>
            <a:off x="8028384" y="1988840"/>
            <a:ext cx="316529" cy="66921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3869972" y="4140079"/>
            <a:ext cx="27832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2639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5456"/>
            <a:ext cx="8229600" cy="2093094"/>
          </a:xfrm>
        </p:spPr>
        <p:txBody>
          <a:bodyPr>
            <a:normAutofit/>
          </a:bodyPr>
          <a:lstStyle/>
          <a:p>
            <a:r>
              <a:rPr lang="nl-NL" sz="3200" b="1" dirty="0" err="1"/>
              <a:t>Weber’s</a:t>
            </a:r>
            <a:r>
              <a:rPr lang="nl-NL" sz="3200" b="1" dirty="0"/>
              <a:t> </a:t>
            </a:r>
            <a:r>
              <a:rPr lang="nl-NL" sz="3200" b="1" dirty="0" err="1"/>
              <a:t>existential</a:t>
            </a:r>
            <a:r>
              <a:rPr lang="nl-NL" sz="3200" b="1" dirty="0"/>
              <a:t> crisis</a:t>
            </a:r>
          </a:p>
        </p:txBody>
      </p:sp>
      <p:sp>
        <p:nvSpPr>
          <p:cNvPr id="3" name="Content Placeholder 2"/>
          <p:cNvSpPr>
            <a:spLocks noGrp="1"/>
          </p:cNvSpPr>
          <p:nvPr>
            <p:ph idx="1"/>
          </p:nvPr>
        </p:nvSpPr>
        <p:spPr>
          <a:xfrm>
            <a:off x="457200" y="908720"/>
            <a:ext cx="8229600" cy="5217443"/>
          </a:xfrm>
        </p:spPr>
        <p:txBody>
          <a:bodyPr>
            <a:noAutofit/>
          </a:bodyPr>
          <a:lstStyle/>
          <a:p>
            <a:pPr marL="0" indent="0">
              <a:buNone/>
            </a:pPr>
            <a:r>
              <a:rPr lang="en-GB" sz="2000" dirty="0"/>
              <a:t>Troubled man + chronic psychosomatic ailments (‘neurasthenia’?) </a:t>
            </a:r>
            <a:r>
              <a:rPr lang="en-GB" sz="2000" dirty="0">
                <a:sym typeface="Wingdings" panose="05000000000000000000" pitchFamily="2" charset="2"/>
              </a:rPr>
              <a:t> </a:t>
            </a:r>
            <a:r>
              <a:rPr lang="en-GB" sz="2000" dirty="0"/>
              <a:t>1898-1902:</a:t>
            </a:r>
            <a:r>
              <a:rPr lang="en-GB" sz="2000" b="1" dirty="0"/>
              <a:t> </a:t>
            </a:r>
            <a:r>
              <a:rPr lang="en-GB" sz="2000" dirty="0"/>
              <a:t>mental crisis: depression, unable to work.</a:t>
            </a:r>
          </a:p>
          <a:p>
            <a:pPr marL="0" indent="0">
              <a:buNone/>
            </a:pPr>
            <a:endParaRPr lang="nl-NL" sz="2000" dirty="0"/>
          </a:p>
          <a:p>
            <a:pPr marL="0" indent="0">
              <a:buNone/>
            </a:pPr>
            <a:r>
              <a:rPr lang="en-GB" sz="2000" dirty="0">
                <a:sym typeface="Wingdings" panose="05000000000000000000" pitchFamily="2" charset="2"/>
              </a:rPr>
              <a:t>Background: c</a:t>
            </a:r>
            <a:r>
              <a:rPr lang="en-GB" sz="2000" dirty="0"/>
              <a:t>ontradictions and tensions in his personality and doubts about the true purpose of his life: </a:t>
            </a:r>
            <a:r>
              <a:rPr lang="en-GB" sz="2000" b="1" dirty="0">
                <a:sym typeface="Wingdings" panose="05000000000000000000" pitchFamily="2" charset="2"/>
              </a:rPr>
              <a:t>P</a:t>
            </a:r>
            <a:r>
              <a:rPr lang="en-GB" sz="2000" b="1" dirty="0"/>
              <a:t>assion for politics </a:t>
            </a:r>
            <a:r>
              <a:rPr lang="en-GB" sz="2000" b="1" dirty="0">
                <a:sym typeface="Wingdings" panose="05000000000000000000" pitchFamily="2" charset="2"/>
              </a:rPr>
              <a:t> </a:t>
            </a:r>
            <a:r>
              <a:rPr lang="en-GB" sz="2000" b="1" dirty="0"/>
              <a:t>passion for scientific knowledge. </a:t>
            </a:r>
            <a:endParaRPr lang="en-GB" sz="2000" dirty="0"/>
          </a:p>
          <a:p>
            <a:pPr marL="0" indent="0">
              <a:buNone/>
            </a:pPr>
            <a:endParaRPr lang="en-GB" sz="2000" dirty="0"/>
          </a:p>
          <a:p>
            <a:pPr marL="0" indent="0">
              <a:buNone/>
            </a:pPr>
            <a:r>
              <a:rPr lang="en-GB" sz="2000" b="1" dirty="0"/>
              <a:t>Strong political and social convictions</a:t>
            </a:r>
            <a:r>
              <a:rPr lang="en-GB" sz="2000" dirty="0"/>
              <a:t>, concerned about the development of modern society and about the fate of the German state and nation </a:t>
            </a:r>
            <a:r>
              <a:rPr lang="en-GB" sz="2000" dirty="0">
                <a:sym typeface="Wingdings" panose="05000000000000000000" pitchFamily="2" charset="2"/>
              </a:rPr>
              <a:t> politics implied </a:t>
            </a:r>
            <a:r>
              <a:rPr lang="en-GB" sz="2000" dirty="0"/>
              <a:t>ideological commitment as well as action and power-play. </a:t>
            </a:r>
          </a:p>
          <a:p>
            <a:pPr marL="0" indent="0">
              <a:buNone/>
            </a:pPr>
            <a:endParaRPr lang="en-GB" sz="2000" dirty="0"/>
          </a:p>
          <a:p>
            <a:pPr marL="0" indent="0">
              <a:buNone/>
            </a:pPr>
            <a:r>
              <a:rPr lang="en-GB" sz="2000" dirty="0"/>
              <a:t>Sociological analysis requires </a:t>
            </a:r>
            <a:r>
              <a:rPr lang="en-GB" sz="2000" b="1" dirty="0"/>
              <a:t>a distanced, more objective approach</a:t>
            </a:r>
            <a:r>
              <a:rPr lang="en-GB" sz="2000" dirty="0"/>
              <a:t>. </a:t>
            </a:r>
          </a:p>
          <a:p>
            <a:pPr marL="0" indent="0">
              <a:buNone/>
            </a:pPr>
            <a:endParaRPr lang="en-GB" sz="2000" dirty="0"/>
          </a:p>
          <a:p>
            <a:pPr marL="0" indent="0">
              <a:buNone/>
            </a:pPr>
            <a:r>
              <a:rPr lang="en-GB" sz="2000" dirty="0"/>
              <a:t>Health problems </a:t>
            </a:r>
            <a:r>
              <a:rPr lang="en-GB" sz="2000" dirty="0">
                <a:sym typeface="Wingdings" panose="05000000000000000000" pitchFamily="2" charset="2"/>
              </a:rPr>
              <a:t> a</a:t>
            </a:r>
            <a:r>
              <a:rPr lang="en-GB" sz="2000" dirty="0"/>
              <a:t>bandoning (stressful) political career and opting for scholarship, although regular writings about politics and delivered political speeches. (Involved in politics after First World War and possibly political role in Weimar Republic, had he not died in 1920 at 56.)</a:t>
            </a:r>
            <a:endParaRPr lang="nl-NL" sz="2000" dirty="0"/>
          </a:p>
        </p:txBody>
      </p:sp>
      <p:sp>
        <p:nvSpPr>
          <p:cNvPr id="4" name="Up-Down Arrow 3"/>
          <p:cNvSpPr/>
          <p:nvPr/>
        </p:nvSpPr>
        <p:spPr>
          <a:xfrm>
            <a:off x="3779912" y="4269336"/>
            <a:ext cx="242316" cy="43204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Curved Left Arrow 4"/>
          <p:cNvSpPr/>
          <p:nvPr/>
        </p:nvSpPr>
        <p:spPr>
          <a:xfrm>
            <a:off x="8172400" y="1417638"/>
            <a:ext cx="731520" cy="432048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6" name="Down Arrow 5"/>
          <p:cNvSpPr/>
          <p:nvPr/>
        </p:nvSpPr>
        <p:spPr>
          <a:xfrm>
            <a:off x="3779912" y="2735475"/>
            <a:ext cx="2423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120919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b="1" dirty="0"/>
            </a:br>
            <a:r>
              <a:rPr lang="en-GB" sz="4000" b="1" dirty="0"/>
              <a:t>Weber’s anti-utopian realism: power as the driving force in human life and politics</a:t>
            </a:r>
            <a:br>
              <a:rPr lang="nl-NL" sz="4000" dirty="0"/>
            </a:br>
            <a:endParaRPr lang="nl-NL" sz="4000" dirty="0"/>
          </a:p>
        </p:txBody>
      </p:sp>
      <p:sp>
        <p:nvSpPr>
          <p:cNvPr id="3" name="Content Placeholder 2"/>
          <p:cNvSpPr>
            <a:spLocks noGrp="1"/>
          </p:cNvSpPr>
          <p:nvPr>
            <p:ph idx="1"/>
          </p:nvPr>
        </p:nvSpPr>
        <p:spPr/>
        <p:txBody>
          <a:bodyPr>
            <a:noAutofit/>
          </a:bodyPr>
          <a:lstStyle/>
          <a:p>
            <a:pPr>
              <a:buFontTx/>
              <a:buChar char="-"/>
            </a:pPr>
            <a:r>
              <a:rPr lang="en-GB" sz="2400" dirty="0"/>
              <a:t>Human beings are inevitably committed to variety of interests, ideals, values and purposes (‘</a:t>
            </a:r>
            <a:r>
              <a:rPr lang="en-GB" sz="2400" i="1" dirty="0"/>
              <a:t>eternally warring gods and demons</a:t>
            </a:r>
            <a:r>
              <a:rPr lang="en-GB" sz="2400" dirty="0"/>
              <a:t>’) </a:t>
            </a:r>
            <a:r>
              <a:rPr lang="en-GB" sz="2400" dirty="0">
                <a:sym typeface="Wingdings" panose="05000000000000000000" pitchFamily="2" charset="2"/>
              </a:rPr>
              <a:t> </a:t>
            </a:r>
            <a:r>
              <a:rPr lang="en-GB" sz="2400" dirty="0"/>
              <a:t>Life and politics involves ongoing conflict and struggle (parallel with Nietzsche).</a:t>
            </a:r>
          </a:p>
          <a:p>
            <a:pPr>
              <a:buFontTx/>
              <a:buChar char="-"/>
            </a:pPr>
            <a:r>
              <a:rPr lang="en-GB" sz="2400" dirty="0"/>
              <a:t>No objective, rational way to decide which interest, ideal, value or purpose is intrinsically true or good </a:t>
            </a:r>
            <a:r>
              <a:rPr lang="en-GB" sz="2400" dirty="0">
                <a:sym typeface="Wingdings" panose="05000000000000000000" pitchFamily="2" charset="2"/>
              </a:rPr>
              <a:t> w</a:t>
            </a:r>
            <a:r>
              <a:rPr lang="en-GB" sz="2400" dirty="0"/>
              <a:t>hich of these will dominate depends on the exercise of power and coercion:  predominance of some wills, choices and values over others is inevitable and essential in politics.</a:t>
            </a:r>
          </a:p>
          <a:p>
            <a:pPr>
              <a:buFontTx/>
              <a:buChar char="-"/>
            </a:pPr>
            <a:r>
              <a:rPr lang="en-GB" sz="2400" dirty="0"/>
              <a:t>Politics/democracy may be driven by ideals and ideologies, but in order to realize them power-play is indispensable. </a:t>
            </a:r>
          </a:p>
          <a:p>
            <a:pPr>
              <a:buFontTx/>
              <a:buChar char="-"/>
            </a:pPr>
            <a:r>
              <a:rPr lang="en-GB" sz="2400" dirty="0"/>
              <a:t>The realization of a perfect/harmonious society through politics/democracy (Rousseau, Hegel, Marx) is a chimera.   </a:t>
            </a:r>
            <a:endParaRPr lang="nl-NL" sz="2400" dirty="0"/>
          </a:p>
        </p:txBody>
      </p:sp>
    </p:spTree>
    <p:extLst>
      <p:ext uri="{BB962C8B-B14F-4D97-AF65-F5344CB8AC3E}">
        <p14:creationId xmlns:p14="http://schemas.microsoft.com/office/powerpoint/2010/main" val="105331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b="1" dirty="0" err="1"/>
              <a:t>Disenchanted</a:t>
            </a:r>
            <a:r>
              <a:rPr lang="nl-NL" b="1" dirty="0"/>
              <a:t> outlook on life</a:t>
            </a:r>
          </a:p>
        </p:txBody>
      </p:sp>
      <p:sp>
        <p:nvSpPr>
          <p:cNvPr id="3" name="Content Placeholder 2"/>
          <p:cNvSpPr>
            <a:spLocks noGrp="1"/>
          </p:cNvSpPr>
          <p:nvPr>
            <p:ph idx="1"/>
          </p:nvPr>
        </p:nvSpPr>
        <p:spPr/>
        <p:txBody>
          <a:bodyPr>
            <a:normAutofit/>
          </a:bodyPr>
          <a:lstStyle/>
          <a:p>
            <a:pPr marL="0" indent="0">
              <a:buNone/>
            </a:pPr>
            <a:r>
              <a:rPr lang="en-GB" sz="2800" i="1" dirty="0"/>
              <a:t>“Not summer’s bloom lies ahead of us, but rather a polar night of icy darkness and hardness.”</a:t>
            </a:r>
            <a:r>
              <a:rPr lang="en-GB" sz="2800" dirty="0"/>
              <a:t> (Max Weber)</a:t>
            </a:r>
          </a:p>
          <a:p>
            <a:pPr marL="0" indent="0">
              <a:buNone/>
            </a:pPr>
            <a:endParaRPr lang="nl-NL" sz="2800" i="1" dirty="0"/>
          </a:p>
          <a:p>
            <a:pPr marL="0" indent="0">
              <a:buNone/>
            </a:pPr>
            <a:r>
              <a:rPr lang="nl-NL" sz="2800" i="1" dirty="0"/>
              <a:t>“</a:t>
            </a:r>
            <a:r>
              <a:rPr lang="nl-NL" sz="2800" i="1" dirty="0" err="1"/>
              <a:t>Sometimes</a:t>
            </a:r>
            <a:r>
              <a:rPr lang="nl-NL" sz="2800" i="1" dirty="0"/>
              <a:t> we escape </a:t>
            </a:r>
            <a:r>
              <a:rPr lang="nl-NL" sz="2800" i="1" dirty="0" err="1"/>
              <a:t>from</a:t>
            </a:r>
            <a:r>
              <a:rPr lang="nl-NL" sz="2800" i="1" dirty="0"/>
              <a:t> </a:t>
            </a:r>
            <a:r>
              <a:rPr lang="nl-NL" sz="2800" i="1" dirty="0" err="1"/>
              <a:t>solitariness</a:t>
            </a:r>
            <a:r>
              <a:rPr lang="nl-NL" sz="2800" i="1" dirty="0"/>
              <a:t> </a:t>
            </a:r>
            <a:r>
              <a:rPr lang="nl-NL" sz="2800" i="1" dirty="0" err="1"/>
              <a:t>through</a:t>
            </a:r>
            <a:r>
              <a:rPr lang="nl-NL" sz="2800" i="1" dirty="0"/>
              <a:t> love or </a:t>
            </a:r>
            <a:r>
              <a:rPr lang="nl-NL" sz="2800" i="1" dirty="0" err="1"/>
              <a:t>affection</a:t>
            </a:r>
            <a:r>
              <a:rPr lang="nl-NL" sz="2800" i="1" dirty="0"/>
              <a:t> or </a:t>
            </a:r>
            <a:r>
              <a:rPr lang="nl-NL" sz="2800" i="1" dirty="0" err="1"/>
              <a:t>perhaps</a:t>
            </a:r>
            <a:r>
              <a:rPr lang="nl-NL" sz="2800" i="1" dirty="0"/>
              <a:t> </a:t>
            </a:r>
            <a:r>
              <a:rPr lang="nl-NL" sz="2800" i="1" dirty="0" err="1"/>
              <a:t>creative</a:t>
            </a:r>
            <a:r>
              <a:rPr lang="nl-NL" sz="2800" i="1" dirty="0"/>
              <a:t> </a:t>
            </a:r>
            <a:r>
              <a:rPr lang="nl-NL" sz="2800" i="1" dirty="0" err="1"/>
              <a:t>moments</a:t>
            </a:r>
            <a:r>
              <a:rPr lang="nl-NL" sz="2800" i="1" dirty="0"/>
              <a:t>, but </a:t>
            </a:r>
            <a:r>
              <a:rPr lang="nl-NL" sz="2800" i="1" dirty="0" err="1"/>
              <a:t>those</a:t>
            </a:r>
            <a:r>
              <a:rPr lang="nl-NL" sz="2800" i="1" dirty="0"/>
              <a:t> </a:t>
            </a:r>
            <a:r>
              <a:rPr lang="nl-NL" sz="2800" i="1" dirty="0" err="1"/>
              <a:t>triumphs</a:t>
            </a:r>
            <a:r>
              <a:rPr lang="nl-NL" sz="2800" i="1" dirty="0"/>
              <a:t> of life are pools of light we make </a:t>
            </a:r>
            <a:r>
              <a:rPr lang="nl-NL" sz="2800" i="1" dirty="0" err="1"/>
              <a:t>for</a:t>
            </a:r>
            <a:r>
              <a:rPr lang="nl-NL" sz="2800" i="1" dirty="0"/>
              <a:t> </a:t>
            </a:r>
            <a:r>
              <a:rPr lang="nl-NL" sz="2800" i="1" dirty="0" err="1"/>
              <a:t>ourselves</a:t>
            </a:r>
            <a:r>
              <a:rPr lang="nl-NL" sz="2800" i="1" dirty="0"/>
              <a:t> </a:t>
            </a:r>
            <a:r>
              <a:rPr lang="nl-NL" sz="2800" i="1" dirty="0" err="1"/>
              <a:t>while</a:t>
            </a:r>
            <a:r>
              <a:rPr lang="nl-NL" sz="2800" i="1" dirty="0"/>
              <a:t> the </a:t>
            </a:r>
            <a:r>
              <a:rPr lang="nl-NL" sz="2800" i="1" dirty="0" err="1"/>
              <a:t>edge</a:t>
            </a:r>
            <a:r>
              <a:rPr lang="nl-NL" sz="2800" i="1" dirty="0"/>
              <a:t> of the </a:t>
            </a:r>
            <a:r>
              <a:rPr lang="nl-NL" sz="2800" i="1" dirty="0" err="1"/>
              <a:t>road</a:t>
            </a:r>
            <a:r>
              <a:rPr lang="nl-NL" sz="2800" i="1" dirty="0"/>
              <a:t> is black: </a:t>
            </a:r>
            <a:r>
              <a:rPr lang="nl-NL" sz="2800" i="1" dirty="0" err="1"/>
              <a:t>each</a:t>
            </a:r>
            <a:r>
              <a:rPr lang="nl-NL" sz="2800" i="1" dirty="0"/>
              <a:t> of </a:t>
            </a:r>
            <a:r>
              <a:rPr lang="nl-NL" sz="2800" i="1" dirty="0" err="1"/>
              <a:t>us</a:t>
            </a:r>
            <a:r>
              <a:rPr lang="nl-NL" sz="2800" i="1" dirty="0"/>
              <a:t> dies </a:t>
            </a:r>
            <a:r>
              <a:rPr lang="nl-NL" sz="2800" i="1" dirty="0" err="1"/>
              <a:t>alone</a:t>
            </a:r>
            <a:r>
              <a:rPr lang="nl-NL" sz="2800" i="1" dirty="0"/>
              <a:t>.”  </a:t>
            </a:r>
            <a:r>
              <a:rPr lang="nl-NL" sz="2800" dirty="0"/>
              <a:t>(C.P. </a:t>
            </a:r>
            <a:r>
              <a:rPr lang="nl-NL" sz="2800" dirty="0" err="1"/>
              <a:t>Snow</a:t>
            </a:r>
            <a:r>
              <a:rPr lang="nl-NL" sz="2800" dirty="0"/>
              <a:t>)</a:t>
            </a:r>
            <a:endParaRPr lang="nl-NL" sz="28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9504" y="4757061"/>
            <a:ext cx="4464496" cy="2100939"/>
          </a:xfrm>
          <a:prstGeom prst="rect">
            <a:avLst/>
          </a:prstGeom>
        </p:spPr>
      </p:pic>
    </p:spTree>
    <p:extLst>
      <p:ext uri="{BB962C8B-B14F-4D97-AF65-F5344CB8AC3E}">
        <p14:creationId xmlns:p14="http://schemas.microsoft.com/office/powerpoint/2010/main" val="342513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1937</TotalTime>
  <Words>5886</Words>
  <Application>Microsoft Office PowerPoint</Application>
  <PresentationFormat>On-screen Show (4:3)</PresentationFormat>
  <Paragraphs>316</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Max Weber  Modernity as rationalisation</vt:lpstr>
      <vt:lpstr>Significance of Weber</vt:lpstr>
      <vt:lpstr>Outline </vt:lpstr>
      <vt:lpstr> Personal background   </vt:lpstr>
      <vt:lpstr>Broad intellectual and  disciplinary background</vt:lpstr>
      <vt:lpstr>Weber  Marx: same wide-ranging ambition but different approaches</vt:lpstr>
      <vt:lpstr>Weber’s existential crisis</vt:lpstr>
      <vt:lpstr> Weber’s anti-utopian realism: power as the driving force in human life and politics </vt:lpstr>
      <vt:lpstr>Disenchanted outlook on life</vt:lpstr>
      <vt:lpstr>Weber’s passion for politics:  problems of new Germany</vt:lpstr>
      <vt:lpstr>Problems of modern Germany </vt:lpstr>
      <vt:lpstr>Weber’s political orientation: nationalism, liberalism, social-democracy</vt:lpstr>
      <vt:lpstr>Sociology/cultural science  in Weber’s view</vt:lpstr>
      <vt:lpstr>Social and cultural values: answers to fundamental questions about human existence </vt:lpstr>
      <vt:lpstr>Value-relativism</vt:lpstr>
      <vt:lpstr> Values  Weber’s strict separation of science and politics   </vt:lpstr>
      <vt:lpstr>Relation between sociology/cultural sciences and values/value-judgements</vt:lpstr>
      <vt:lpstr>Social and cultural scholarship: inspired by values and studying values, but without evaluating these values</vt:lpstr>
      <vt:lpstr>Cultural and social science: no answer to questions about the good life or the best society</vt:lpstr>
      <vt:lpstr>Weber’s struggle with values and value-judgements</vt:lpstr>
      <vt:lpstr>Methodological orientation of sociology towards the humanities </vt:lpstr>
      <vt:lpstr> Natural sciences  Cultural studies Wilhelm Dilthey, Heinrich Rickert, Wilhelm Windelband:</vt:lpstr>
      <vt:lpstr>Weber: sociologists should combine understanding and explaining</vt:lpstr>
      <vt:lpstr>Comparison and ideal-types</vt:lpstr>
      <vt:lpstr>IDEAL-TYPES OF SOCIAL ACTION How behavior is oriented towards dominant social/cultural value-patterns</vt:lpstr>
      <vt:lpstr>Traditional and affective action implying irrationality</vt:lpstr>
      <vt:lpstr>Goal-oriented and value-oriented action implying rational reflection </vt:lpstr>
      <vt:lpstr>Goal-oriented and value-oriented  rational action: </vt:lpstr>
      <vt:lpstr>  Modernisation as rationalisation:  </vt:lpstr>
      <vt:lpstr>Traditional and affective-emotional behaviour reduced</vt:lpstr>
      <vt:lpstr>Instrumental (not substantial) rationality: about the means (how), not the contents of goals or values pursued (why). </vt:lpstr>
      <vt:lpstr>Rationality: about the ‘how’, not about the ‘why’, for what purpose.</vt:lpstr>
      <vt:lpstr>Example of goal-oriented action: industrial capitalism</vt:lpstr>
      <vt:lpstr>Example of value-oriented rational action: the Holocaust</vt:lpstr>
      <vt:lpstr>Other examples of value-oriented rational action: 9/11 and IS</vt:lpstr>
      <vt:lpstr>Rationalisation as a process typical of the Western world</vt:lpstr>
      <vt:lpstr>Science and technology</vt:lpstr>
      <vt:lpstr>Capitalism and industrial production </vt:lpstr>
      <vt:lpstr> European law system   </vt:lpstr>
      <vt:lpstr> Modern state and bureaucracy  </vt:lpstr>
      <vt:lpstr>Modern time regimes and insurance </vt:lpstr>
      <vt:lpstr>Monotheistic religion</vt:lpstr>
      <vt:lpstr>Rationalisation Disenchantment</vt:lpstr>
      <vt:lpstr>Problematic consequences of rationalisation and disenchantment</vt:lpstr>
      <vt:lpstr>1. Rationalisation may undermine value-orientations, which partly belong to the very nature of modernity</vt:lpstr>
      <vt:lpstr>2. Loss of certainty about the purpose and meaning of human life</vt:lpstr>
      <vt:lpstr>3. Irresolvable tension of rational means versus irrational values</vt:lpstr>
      <vt:lpstr>Weber’s anti-utopian stand</vt:lpstr>
      <vt:lpstr>Weber’s personal struggle with disenchantment</vt:lpstr>
      <vt:lpstr>  Undermining belief in rational nature of man: parallel Weber and Freud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 Weber  and sociology as Arts and Culture</dc:title>
  <dc:creator>Oosterhuis Harry (HISTORY)</dc:creator>
  <cp:lastModifiedBy>Oosterhuis, Harry (HISTORY)</cp:lastModifiedBy>
  <cp:revision>146</cp:revision>
  <cp:lastPrinted>2017-03-08T15:24:48Z</cp:lastPrinted>
  <dcterms:created xsi:type="dcterms:W3CDTF">2013-01-24T18:57:17Z</dcterms:created>
  <dcterms:modified xsi:type="dcterms:W3CDTF">2024-12-29T14:31:45Z</dcterms:modified>
</cp:coreProperties>
</file>