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305" r:id="rId5"/>
    <p:sldId id="274" r:id="rId6"/>
    <p:sldId id="261" r:id="rId7"/>
    <p:sldId id="302" r:id="rId8"/>
    <p:sldId id="275" r:id="rId9"/>
    <p:sldId id="276" r:id="rId10"/>
    <p:sldId id="299" r:id="rId11"/>
    <p:sldId id="300" r:id="rId12"/>
    <p:sldId id="277" r:id="rId13"/>
    <p:sldId id="278" r:id="rId14"/>
    <p:sldId id="279" r:id="rId15"/>
    <p:sldId id="280" r:id="rId16"/>
    <p:sldId id="282" r:id="rId17"/>
    <p:sldId id="303" r:id="rId18"/>
    <p:sldId id="283" r:id="rId19"/>
    <p:sldId id="284" r:id="rId20"/>
    <p:sldId id="286" r:id="rId21"/>
    <p:sldId id="301" r:id="rId22"/>
    <p:sldId id="287" r:id="rId23"/>
    <p:sldId id="288" r:id="rId24"/>
    <p:sldId id="304" r:id="rId25"/>
    <p:sldId id="285" r:id="rId26"/>
    <p:sldId id="270" r:id="rId27"/>
    <p:sldId id="271" r:id="rId28"/>
    <p:sldId id="258" r:id="rId29"/>
    <p:sldId id="272" r:id="rId30"/>
    <p:sldId id="273" r:id="rId31"/>
    <p:sldId id="289" r:id="rId32"/>
    <p:sldId id="290" r:id="rId33"/>
    <p:sldId id="291" r:id="rId34"/>
    <p:sldId id="292" r:id="rId35"/>
    <p:sldId id="293" r:id="rId36"/>
    <p:sldId id="294" r:id="rId37"/>
    <p:sldId id="295" r:id="rId38"/>
    <p:sldId id="296" r:id="rId39"/>
    <p:sldId id="297" r:id="rId4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l-NL"/>
          </a:p>
        </p:txBody>
      </p:sp>
      <p:sp>
        <p:nvSpPr>
          <p:cNvPr id="4" name="Date Placeholder 3"/>
          <p:cNvSpPr>
            <a:spLocks noGrp="1"/>
          </p:cNvSpPr>
          <p:nvPr>
            <p:ph type="dt" sz="half" idx="10"/>
          </p:nvPr>
        </p:nvSpPr>
        <p:spPr/>
        <p:txBody>
          <a:bodyPr/>
          <a:lstStyle/>
          <a:p>
            <a:fld id="{5A9A12EC-24DF-449C-8183-23BB5D9E267F}"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C218AF4-123A-4E9B-914F-347D63ECB4C0}" type="slidenum">
              <a:rPr lang="nl-NL" smtClean="0"/>
              <a:t>‹#›</a:t>
            </a:fld>
            <a:endParaRPr lang="nl-NL"/>
          </a:p>
        </p:txBody>
      </p:sp>
    </p:spTree>
    <p:extLst>
      <p:ext uri="{BB962C8B-B14F-4D97-AF65-F5344CB8AC3E}">
        <p14:creationId xmlns:p14="http://schemas.microsoft.com/office/powerpoint/2010/main" val="1612404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5A9A12EC-24DF-449C-8183-23BB5D9E267F}"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C218AF4-123A-4E9B-914F-347D63ECB4C0}" type="slidenum">
              <a:rPr lang="nl-NL" smtClean="0"/>
              <a:t>‹#›</a:t>
            </a:fld>
            <a:endParaRPr lang="nl-NL"/>
          </a:p>
        </p:txBody>
      </p:sp>
    </p:spTree>
    <p:extLst>
      <p:ext uri="{BB962C8B-B14F-4D97-AF65-F5344CB8AC3E}">
        <p14:creationId xmlns:p14="http://schemas.microsoft.com/office/powerpoint/2010/main" val="2352716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5A9A12EC-24DF-449C-8183-23BB5D9E267F}"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C218AF4-123A-4E9B-914F-347D63ECB4C0}" type="slidenum">
              <a:rPr lang="nl-NL" smtClean="0"/>
              <a:t>‹#›</a:t>
            </a:fld>
            <a:endParaRPr lang="nl-NL"/>
          </a:p>
        </p:txBody>
      </p:sp>
    </p:spTree>
    <p:extLst>
      <p:ext uri="{BB962C8B-B14F-4D97-AF65-F5344CB8AC3E}">
        <p14:creationId xmlns:p14="http://schemas.microsoft.com/office/powerpoint/2010/main" val="3459858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5A9A12EC-24DF-449C-8183-23BB5D9E267F}"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C218AF4-123A-4E9B-914F-347D63ECB4C0}" type="slidenum">
              <a:rPr lang="nl-NL" smtClean="0"/>
              <a:t>‹#›</a:t>
            </a:fld>
            <a:endParaRPr lang="nl-NL"/>
          </a:p>
        </p:txBody>
      </p:sp>
    </p:spTree>
    <p:extLst>
      <p:ext uri="{BB962C8B-B14F-4D97-AF65-F5344CB8AC3E}">
        <p14:creationId xmlns:p14="http://schemas.microsoft.com/office/powerpoint/2010/main" val="3860695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9A12EC-24DF-449C-8183-23BB5D9E267F}"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C218AF4-123A-4E9B-914F-347D63ECB4C0}" type="slidenum">
              <a:rPr lang="nl-NL" smtClean="0"/>
              <a:t>‹#›</a:t>
            </a:fld>
            <a:endParaRPr lang="nl-NL"/>
          </a:p>
        </p:txBody>
      </p:sp>
    </p:spTree>
    <p:extLst>
      <p:ext uri="{BB962C8B-B14F-4D97-AF65-F5344CB8AC3E}">
        <p14:creationId xmlns:p14="http://schemas.microsoft.com/office/powerpoint/2010/main" val="1228098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5A9A12EC-24DF-449C-8183-23BB5D9E267F}" type="datetimeFigureOut">
              <a:rPr lang="nl-NL" smtClean="0"/>
              <a:t>30-12-2024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C218AF4-123A-4E9B-914F-347D63ECB4C0}" type="slidenum">
              <a:rPr lang="nl-NL" smtClean="0"/>
              <a:t>‹#›</a:t>
            </a:fld>
            <a:endParaRPr lang="nl-NL"/>
          </a:p>
        </p:txBody>
      </p:sp>
    </p:spTree>
    <p:extLst>
      <p:ext uri="{BB962C8B-B14F-4D97-AF65-F5344CB8AC3E}">
        <p14:creationId xmlns:p14="http://schemas.microsoft.com/office/powerpoint/2010/main" val="2365701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p>
            <a:fld id="{5A9A12EC-24DF-449C-8183-23BB5D9E267F}" type="datetimeFigureOut">
              <a:rPr lang="nl-NL" smtClean="0"/>
              <a:t>30-12-2024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C218AF4-123A-4E9B-914F-347D63ECB4C0}" type="slidenum">
              <a:rPr lang="nl-NL" smtClean="0"/>
              <a:t>‹#›</a:t>
            </a:fld>
            <a:endParaRPr lang="nl-NL"/>
          </a:p>
        </p:txBody>
      </p:sp>
    </p:spTree>
    <p:extLst>
      <p:ext uri="{BB962C8B-B14F-4D97-AF65-F5344CB8AC3E}">
        <p14:creationId xmlns:p14="http://schemas.microsoft.com/office/powerpoint/2010/main" val="975128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5A9A12EC-24DF-449C-8183-23BB5D9E267F}" type="datetimeFigureOut">
              <a:rPr lang="nl-NL" smtClean="0"/>
              <a:t>30-12-2024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C218AF4-123A-4E9B-914F-347D63ECB4C0}" type="slidenum">
              <a:rPr lang="nl-NL" smtClean="0"/>
              <a:t>‹#›</a:t>
            </a:fld>
            <a:endParaRPr lang="nl-NL"/>
          </a:p>
        </p:txBody>
      </p:sp>
    </p:spTree>
    <p:extLst>
      <p:ext uri="{BB962C8B-B14F-4D97-AF65-F5344CB8AC3E}">
        <p14:creationId xmlns:p14="http://schemas.microsoft.com/office/powerpoint/2010/main" val="2021529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9A12EC-24DF-449C-8183-23BB5D9E267F}" type="datetimeFigureOut">
              <a:rPr lang="nl-NL" smtClean="0"/>
              <a:t>30-12-2024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5C218AF4-123A-4E9B-914F-347D63ECB4C0}" type="slidenum">
              <a:rPr lang="nl-NL" smtClean="0"/>
              <a:t>‹#›</a:t>
            </a:fld>
            <a:endParaRPr lang="nl-NL"/>
          </a:p>
        </p:txBody>
      </p:sp>
    </p:spTree>
    <p:extLst>
      <p:ext uri="{BB962C8B-B14F-4D97-AF65-F5344CB8AC3E}">
        <p14:creationId xmlns:p14="http://schemas.microsoft.com/office/powerpoint/2010/main" val="3174929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9A12EC-24DF-449C-8183-23BB5D9E267F}" type="datetimeFigureOut">
              <a:rPr lang="nl-NL" smtClean="0"/>
              <a:t>30-12-2024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C218AF4-123A-4E9B-914F-347D63ECB4C0}" type="slidenum">
              <a:rPr lang="nl-NL" smtClean="0"/>
              <a:t>‹#›</a:t>
            </a:fld>
            <a:endParaRPr lang="nl-NL"/>
          </a:p>
        </p:txBody>
      </p:sp>
    </p:spTree>
    <p:extLst>
      <p:ext uri="{BB962C8B-B14F-4D97-AF65-F5344CB8AC3E}">
        <p14:creationId xmlns:p14="http://schemas.microsoft.com/office/powerpoint/2010/main" val="819987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9A12EC-24DF-449C-8183-23BB5D9E267F}" type="datetimeFigureOut">
              <a:rPr lang="nl-NL" smtClean="0"/>
              <a:t>30-12-2024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C218AF4-123A-4E9B-914F-347D63ECB4C0}" type="slidenum">
              <a:rPr lang="nl-NL" smtClean="0"/>
              <a:t>‹#›</a:t>
            </a:fld>
            <a:endParaRPr lang="nl-NL"/>
          </a:p>
        </p:txBody>
      </p:sp>
    </p:spTree>
    <p:extLst>
      <p:ext uri="{BB962C8B-B14F-4D97-AF65-F5344CB8AC3E}">
        <p14:creationId xmlns:p14="http://schemas.microsoft.com/office/powerpoint/2010/main" val="3746289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9A12EC-24DF-449C-8183-23BB5D9E267F}" type="datetimeFigureOut">
              <a:rPr lang="nl-NL" smtClean="0"/>
              <a:t>30-12-2024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218AF4-123A-4E9B-914F-347D63ECB4C0}" type="slidenum">
              <a:rPr lang="nl-NL" smtClean="0"/>
              <a:t>‹#›</a:t>
            </a:fld>
            <a:endParaRPr lang="nl-NL"/>
          </a:p>
        </p:txBody>
      </p:sp>
    </p:spTree>
    <p:extLst>
      <p:ext uri="{BB962C8B-B14F-4D97-AF65-F5344CB8AC3E}">
        <p14:creationId xmlns:p14="http://schemas.microsoft.com/office/powerpoint/2010/main" val="4284747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b="1" dirty="0"/>
              <a:t>M</a:t>
            </a:r>
            <a:r>
              <a:rPr lang="nl-NL" sz="3600" b="1" dirty="0" err="1"/>
              <a:t>edicine</a:t>
            </a:r>
            <a:r>
              <a:rPr lang="nl-NL" sz="3600" b="1" dirty="0"/>
              <a:t> in </a:t>
            </a:r>
            <a:r>
              <a:rPr lang="nl-NL" sz="3600" b="1" dirty="0" err="1"/>
              <a:t>the</a:t>
            </a:r>
            <a:r>
              <a:rPr lang="nl-NL" sz="3600" b="1" dirty="0"/>
              <a:t> 19</a:t>
            </a:r>
            <a:r>
              <a:rPr lang="nl-NL" sz="3600" b="1" baseline="30000" dirty="0"/>
              <a:t>th</a:t>
            </a:r>
            <a:r>
              <a:rPr lang="nl-NL" sz="3600" b="1" dirty="0"/>
              <a:t> and 20</a:t>
            </a:r>
            <a:r>
              <a:rPr lang="nl-NL" sz="3600" b="1" baseline="30000" dirty="0"/>
              <a:t>th</a:t>
            </a:r>
            <a:r>
              <a:rPr lang="nl-NL" sz="3600" b="1" dirty="0"/>
              <a:t> </a:t>
            </a:r>
            <a:r>
              <a:rPr lang="nl-NL" sz="3600" b="1" dirty="0" err="1"/>
              <a:t>century</a:t>
            </a:r>
            <a:endParaRPr lang="nl-NL" sz="3600" b="1" dirty="0"/>
          </a:p>
        </p:txBody>
      </p:sp>
      <p:sp>
        <p:nvSpPr>
          <p:cNvPr id="3" name="Subtitle 2"/>
          <p:cNvSpPr>
            <a:spLocks noGrp="1"/>
          </p:cNvSpPr>
          <p:nvPr>
            <p:ph type="subTitle" idx="1"/>
          </p:nvPr>
        </p:nvSpPr>
        <p:spPr/>
        <p:txBody>
          <a:bodyPr>
            <a:noAutofit/>
          </a:bodyPr>
          <a:lstStyle/>
          <a:p>
            <a:endParaRPr lang="en-US" dirty="0"/>
          </a:p>
          <a:p>
            <a:r>
              <a:rPr lang="nl-NL" dirty="0"/>
              <a:t>Harry Oosterhuis</a:t>
            </a:r>
          </a:p>
        </p:txBody>
      </p:sp>
    </p:spTree>
    <p:extLst>
      <p:ext uri="{BB962C8B-B14F-4D97-AF65-F5344CB8AC3E}">
        <p14:creationId xmlns:p14="http://schemas.microsoft.com/office/powerpoint/2010/main" val="1586271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Clinical understanding and treatment of illness </a:t>
            </a:r>
            <a:br>
              <a:rPr lang="en-US" sz="3200" b="1" dirty="0"/>
            </a:br>
            <a:r>
              <a:rPr lang="en-US" sz="2400" dirty="0"/>
              <a:t>(Paris clinical school of medicine after the French Revolution)</a:t>
            </a:r>
            <a:endParaRPr lang="en-GB" sz="2400" dirty="0"/>
          </a:p>
        </p:txBody>
      </p:sp>
      <p:sp>
        <p:nvSpPr>
          <p:cNvPr id="3" name="Content Placeholder 2"/>
          <p:cNvSpPr>
            <a:spLocks noGrp="1"/>
          </p:cNvSpPr>
          <p:nvPr>
            <p:ph idx="1"/>
          </p:nvPr>
        </p:nvSpPr>
        <p:spPr/>
        <p:txBody>
          <a:bodyPr>
            <a:noAutofit/>
          </a:bodyPr>
          <a:lstStyle/>
          <a:p>
            <a:pPr lvl="0"/>
            <a:r>
              <a:rPr lang="en-US" sz="2400" dirty="0"/>
              <a:t>The systematic observation of numerous patients and the statistical registration and quantitative analysis of empirical observations.  </a:t>
            </a:r>
            <a:endParaRPr lang="nl-NL" sz="2400" dirty="0"/>
          </a:p>
          <a:p>
            <a:pPr lvl="0"/>
            <a:r>
              <a:rPr lang="en-US" sz="2400" dirty="0"/>
              <a:t>Better validated empirical methods and diagnostic techniques (palpation, percussion, auscultation), active intervention and also new instruments (stethoscope) in order </a:t>
            </a:r>
            <a:r>
              <a:rPr lang="en-GB" sz="2400" dirty="0"/>
              <a:t>to reveal, to diagnose and to examine symptoms</a:t>
            </a:r>
            <a:r>
              <a:rPr lang="en-US" sz="2400" dirty="0"/>
              <a:t>.</a:t>
            </a:r>
          </a:p>
          <a:p>
            <a:pPr lvl="0"/>
            <a:r>
              <a:rPr lang="en-US" sz="2400" dirty="0"/>
              <a:t>Systematic pathological-anatomical research and comparison of the findings (lesions in organs and tissues of dead bodies) with the symptoms displayed by living patients as a basis for establishing causal links and for empirically underpinned pathological classification.</a:t>
            </a:r>
          </a:p>
          <a:p>
            <a:pPr marL="0" indent="0">
              <a:buNone/>
            </a:pPr>
            <a:endParaRPr lang="en-US" dirty="0"/>
          </a:p>
          <a:p>
            <a:endParaRPr lang="en-GB" dirty="0"/>
          </a:p>
        </p:txBody>
      </p:sp>
    </p:spTree>
    <p:extLst>
      <p:ext uri="{BB962C8B-B14F-4D97-AF65-F5344CB8AC3E}">
        <p14:creationId xmlns:p14="http://schemas.microsoft.com/office/powerpoint/2010/main" val="2682577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363272" cy="706090"/>
          </a:xfrm>
        </p:spPr>
        <p:txBody>
          <a:bodyPr>
            <a:normAutofit fontScale="90000"/>
          </a:bodyPr>
          <a:lstStyle/>
          <a:p>
            <a:r>
              <a:rPr lang="en-US" sz="3200" b="1" dirty="0"/>
              <a:t>Physiological understanding </a:t>
            </a:r>
            <a:br>
              <a:rPr lang="en-US" sz="3200" b="1" dirty="0"/>
            </a:br>
            <a:r>
              <a:rPr lang="en-US" sz="3200" b="1" dirty="0"/>
              <a:t>and treatment model of illness</a:t>
            </a:r>
            <a:r>
              <a:rPr lang="en-US" sz="3200" dirty="0"/>
              <a:t> </a:t>
            </a:r>
            <a:endParaRPr lang="en-GB" sz="3200" dirty="0"/>
          </a:p>
        </p:txBody>
      </p:sp>
      <p:sp>
        <p:nvSpPr>
          <p:cNvPr id="3" name="Content Placeholder 2"/>
          <p:cNvSpPr>
            <a:spLocks noGrp="1"/>
          </p:cNvSpPr>
          <p:nvPr>
            <p:ph idx="1"/>
          </p:nvPr>
        </p:nvSpPr>
        <p:spPr>
          <a:xfrm>
            <a:off x="400584" y="1268760"/>
            <a:ext cx="8229600" cy="4525963"/>
          </a:xfrm>
        </p:spPr>
        <p:txBody>
          <a:bodyPr>
            <a:noAutofit/>
          </a:bodyPr>
          <a:lstStyle/>
          <a:p>
            <a:pPr lvl="0"/>
            <a:r>
              <a:rPr lang="en-GB" sz="2000" dirty="0"/>
              <a:t>Illness viewed as a </a:t>
            </a:r>
            <a:r>
              <a:rPr lang="en-GB" sz="2000" b="1" dirty="0"/>
              <a:t>functional disturbance</a:t>
            </a:r>
            <a:r>
              <a:rPr lang="en-GB" sz="2000" dirty="0"/>
              <a:t> in the body that can be understood in terms of general life-processes.</a:t>
            </a:r>
          </a:p>
          <a:p>
            <a:pPr lvl="0"/>
            <a:r>
              <a:rPr lang="en-GB" sz="2000" dirty="0"/>
              <a:t>No strict qualitative boundary between health and pathology: as manifestations of dynamic (physical and chemical) life-processes, they are </a:t>
            </a:r>
            <a:r>
              <a:rPr lang="en-GB" sz="2000" b="1" dirty="0"/>
              <a:t>quantitative variations </a:t>
            </a:r>
            <a:r>
              <a:rPr lang="en-GB" sz="2000" dirty="0"/>
              <a:t>on a statistical scale of normality/abnormality.  </a:t>
            </a:r>
            <a:endParaRPr lang="nl-NL" sz="2000" dirty="0"/>
          </a:p>
          <a:p>
            <a:pPr lvl="0"/>
            <a:r>
              <a:rPr lang="en-GB" sz="2000" dirty="0"/>
              <a:t>Illness as a </a:t>
            </a:r>
            <a:r>
              <a:rPr lang="en-GB" sz="2000" b="1" dirty="0"/>
              <a:t>dynamic process </a:t>
            </a:r>
            <a:r>
              <a:rPr lang="en-GB" sz="2000" dirty="0"/>
              <a:t>in time that can be observed on the basis of changing symptoms, disturbed functions and the course or different phases of a disease.</a:t>
            </a:r>
          </a:p>
          <a:p>
            <a:pPr lvl="0"/>
            <a:r>
              <a:rPr lang="en-GB" sz="2000" dirty="0"/>
              <a:t>Tracing the causes of disease in </a:t>
            </a:r>
            <a:r>
              <a:rPr lang="en-GB" sz="2000" b="1" dirty="0"/>
              <a:t>physical and chemical processes </a:t>
            </a:r>
            <a:r>
              <a:rPr lang="en-GB" sz="2000" dirty="0"/>
              <a:t>in the body that can be revealed in the </a:t>
            </a:r>
            <a:r>
              <a:rPr lang="en-GB" sz="2000" b="1" dirty="0"/>
              <a:t>laboratory</a:t>
            </a:r>
            <a:r>
              <a:rPr lang="en-GB" sz="2000" dirty="0"/>
              <a:t> through physiological research focussing on </a:t>
            </a:r>
            <a:r>
              <a:rPr lang="en-US" sz="2000" dirty="0"/>
              <a:t>pathological processes on the level of cells (cellular pathology) and micro-organisms (bacteria, viruses) causing infectious diseases.</a:t>
            </a:r>
          </a:p>
          <a:p>
            <a:pPr lvl="0"/>
            <a:r>
              <a:rPr lang="en-US" sz="2000" b="1" dirty="0"/>
              <a:t>New therapeutic approach</a:t>
            </a:r>
            <a:r>
              <a:rPr lang="en-US" sz="2000" dirty="0"/>
              <a:t>:</a:t>
            </a:r>
            <a:r>
              <a:rPr lang="en-US" sz="2000" b="1" dirty="0"/>
              <a:t> </a:t>
            </a:r>
            <a:r>
              <a:rPr lang="en-US" sz="2000" dirty="0"/>
              <a:t>interventions aimed at correcting the body’s abnormal functioning and restoring, stimulating and regenerating the balance of ‘normal’ life processes.</a:t>
            </a:r>
            <a:endParaRPr lang="nl-NL" sz="2000" dirty="0"/>
          </a:p>
          <a:p>
            <a:endParaRPr lang="en-GB" dirty="0"/>
          </a:p>
        </p:txBody>
      </p:sp>
    </p:spTree>
    <p:extLst>
      <p:ext uri="{BB962C8B-B14F-4D97-AF65-F5344CB8AC3E}">
        <p14:creationId xmlns:p14="http://schemas.microsoft.com/office/powerpoint/2010/main" val="343391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dirty="0"/>
            </a:br>
            <a:r>
              <a:rPr lang="en-US" b="1" dirty="0"/>
              <a:t>Changing relations between </a:t>
            </a:r>
            <a:br>
              <a:rPr lang="en-US" b="1" dirty="0"/>
            </a:br>
            <a:r>
              <a:rPr lang="en-US" b="1" dirty="0"/>
              <a:t>doctors and patients</a:t>
            </a:r>
            <a:br>
              <a:rPr lang="nl-NL" b="1" dirty="0"/>
            </a:br>
            <a:endParaRPr lang="nl-NL" b="1" dirty="0"/>
          </a:p>
        </p:txBody>
      </p:sp>
      <p:sp>
        <p:nvSpPr>
          <p:cNvPr id="3" name="Content Placeholder 2"/>
          <p:cNvSpPr>
            <a:spLocks noGrp="1"/>
          </p:cNvSpPr>
          <p:nvPr>
            <p:ph idx="1"/>
          </p:nvPr>
        </p:nvSpPr>
        <p:spPr/>
        <p:txBody>
          <a:bodyPr>
            <a:noAutofit/>
          </a:bodyPr>
          <a:lstStyle/>
          <a:p>
            <a:pPr marL="0" indent="0">
              <a:buNone/>
            </a:pPr>
            <a:r>
              <a:rPr lang="en-US" sz="2000" b="1" dirty="0"/>
              <a:t>Traditional medical practice:</a:t>
            </a:r>
            <a:endParaRPr lang="nl-NL" sz="2000" b="1" dirty="0"/>
          </a:p>
          <a:p>
            <a:r>
              <a:rPr lang="en-US" sz="2000" dirty="0"/>
              <a:t>personal </a:t>
            </a:r>
            <a:r>
              <a:rPr lang="en-GB" sz="2000" dirty="0"/>
              <a:t>service and contractual relations;</a:t>
            </a:r>
          </a:p>
          <a:p>
            <a:r>
              <a:rPr lang="en-GB" sz="2000" dirty="0"/>
              <a:t>doctor and patient close to each other on a communicative basis and equal footing; </a:t>
            </a:r>
          </a:p>
          <a:p>
            <a:r>
              <a:rPr lang="en-GB" sz="2000" dirty="0"/>
              <a:t>‘bedside medicine’: the doctor treating and caring for patients at home.</a:t>
            </a:r>
            <a:endParaRPr lang="nl-NL" sz="2000" dirty="0"/>
          </a:p>
          <a:p>
            <a:pPr marL="0" indent="0">
              <a:buNone/>
            </a:pPr>
            <a:r>
              <a:rPr lang="en-GB" sz="2000" b="1" dirty="0" err="1"/>
              <a:t>Professionalisation</a:t>
            </a:r>
            <a:r>
              <a:rPr lang="en-GB" sz="2000" b="1" dirty="0"/>
              <a:t> and </a:t>
            </a:r>
            <a:r>
              <a:rPr lang="en-GB" sz="2000" b="1" dirty="0" err="1"/>
              <a:t>scientification</a:t>
            </a:r>
            <a:r>
              <a:rPr lang="en-GB" sz="2000" b="1" dirty="0"/>
              <a:t> (versus medicine as artful skill) </a:t>
            </a:r>
            <a:r>
              <a:rPr lang="en-GB" sz="2000" b="1" dirty="0">
                <a:sym typeface="Wingdings" panose="05000000000000000000" pitchFamily="2" charset="2"/>
              </a:rPr>
              <a:t> </a:t>
            </a:r>
            <a:r>
              <a:rPr lang="en-GB" sz="2000" b="1" dirty="0"/>
              <a:t>growing distance between doctors and patients </a:t>
            </a:r>
            <a:r>
              <a:rPr lang="en-GB" sz="2000" dirty="0"/>
              <a:t>as a consequence of:</a:t>
            </a:r>
            <a:r>
              <a:rPr lang="en-GB" sz="2000" b="1" dirty="0"/>
              <a:t> </a:t>
            </a:r>
          </a:p>
          <a:p>
            <a:r>
              <a:rPr lang="en-GB" sz="2000" dirty="0"/>
              <a:t>Scientific expertise and technical skills </a:t>
            </a:r>
            <a:r>
              <a:rPr lang="en-GB" sz="2000" dirty="0">
                <a:sym typeface="Wingdings" panose="05000000000000000000" pitchFamily="2" charset="2"/>
              </a:rPr>
              <a:t> </a:t>
            </a:r>
            <a:r>
              <a:rPr lang="en-GB" sz="2000" dirty="0"/>
              <a:t>increasing social distance, in particular between bourgeois/middle class doctors and lower-class patients.  </a:t>
            </a:r>
          </a:p>
          <a:p>
            <a:r>
              <a:rPr lang="en-GB" sz="2000" dirty="0"/>
              <a:t>Clinical and laboratory medicine: systematic clinical observation and monitoring of hospitalised patients and diagnosis on the basis of physiological and chemical research in laboratories instead of personal communication  </a:t>
            </a:r>
            <a:r>
              <a:rPr lang="en-GB" sz="2000" dirty="0">
                <a:sym typeface="Wingdings" panose="05000000000000000000" pitchFamily="2" charset="2"/>
              </a:rPr>
              <a:t> </a:t>
            </a:r>
            <a:r>
              <a:rPr lang="en-GB" sz="2000" dirty="0"/>
              <a:t>institutionalization and objectification of patients. </a:t>
            </a:r>
          </a:p>
          <a:p>
            <a:endParaRPr lang="nl-NL" sz="2000" dirty="0"/>
          </a:p>
          <a:p>
            <a:pPr marL="0" indent="0">
              <a:buNone/>
            </a:pPr>
            <a:endParaRPr lang="nl-NL" dirty="0"/>
          </a:p>
        </p:txBody>
      </p:sp>
    </p:spTree>
    <p:extLst>
      <p:ext uri="{BB962C8B-B14F-4D97-AF65-F5344CB8AC3E}">
        <p14:creationId xmlns:p14="http://schemas.microsoft.com/office/powerpoint/2010/main" val="400532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Extension of the boundaries of the medical domain </a:t>
            </a:r>
            <a:r>
              <a:rPr lang="en-US" b="1" dirty="0">
                <a:sym typeface="Wingdings" panose="05000000000000000000" pitchFamily="2" charset="2"/>
              </a:rPr>
              <a:t> public health</a:t>
            </a:r>
            <a:endParaRPr lang="nl-NL" b="1" dirty="0"/>
          </a:p>
        </p:txBody>
      </p:sp>
      <p:sp>
        <p:nvSpPr>
          <p:cNvPr id="3" name="Content Placeholder 2"/>
          <p:cNvSpPr>
            <a:spLocks noGrp="1"/>
          </p:cNvSpPr>
          <p:nvPr>
            <p:ph idx="1"/>
          </p:nvPr>
        </p:nvSpPr>
        <p:spPr/>
        <p:txBody>
          <a:bodyPr>
            <a:noAutofit/>
          </a:bodyPr>
          <a:lstStyle/>
          <a:p>
            <a:pPr marL="0" lvl="0" indent="0">
              <a:buNone/>
            </a:pPr>
            <a:r>
              <a:rPr lang="en-US" sz="2000" dirty="0"/>
              <a:t>Professionalization and </a:t>
            </a:r>
            <a:r>
              <a:rPr lang="en-US" sz="2000" dirty="0" err="1"/>
              <a:t>scientification</a:t>
            </a:r>
            <a:r>
              <a:rPr lang="en-US" sz="2000" dirty="0"/>
              <a:t> of medicine: improvement of diagnostics, but in the short term </a:t>
            </a:r>
            <a:r>
              <a:rPr lang="en-US" sz="2000" b="1" dirty="0"/>
              <a:t>not resulting in better treatment options and cures </a:t>
            </a:r>
            <a:r>
              <a:rPr lang="en-GB" sz="2000" b="1" dirty="0"/>
              <a:t>for patients</a:t>
            </a:r>
            <a:r>
              <a:rPr lang="en-GB" sz="2000" dirty="0"/>
              <a:t> (‘therapeutic nihilism’). </a:t>
            </a:r>
          </a:p>
          <a:p>
            <a:pPr marL="0" lvl="0" indent="0">
              <a:buNone/>
            </a:pPr>
            <a:endParaRPr lang="en-GB" sz="2000" dirty="0"/>
          </a:p>
          <a:p>
            <a:pPr marL="0" lvl="0" indent="0">
              <a:buNone/>
            </a:pPr>
            <a:r>
              <a:rPr lang="en-US" sz="2000" dirty="0"/>
              <a:t>Lack of therapeutic success </a:t>
            </a:r>
            <a:r>
              <a:rPr lang="en-US" sz="2000" dirty="0">
                <a:sym typeface="Wingdings" panose="05000000000000000000" pitchFamily="2" charset="2"/>
              </a:rPr>
              <a:t> p</a:t>
            </a:r>
            <a:r>
              <a:rPr lang="en-US" sz="2000" dirty="0"/>
              <a:t>rofessional embarrassment </a:t>
            </a:r>
            <a:r>
              <a:rPr lang="en-US" sz="2000" dirty="0">
                <a:sym typeface="Wingdings" panose="05000000000000000000" pitchFamily="2" charset="2"/>
              </a:rPr>
              <a:t> </a:t>
            </a:r>
            <a:r>
              <a:rPr lang="en-US" sz="2000" b="1" dirty="0"/>
              <a:t>shift from private and clinical curative medicine to social and political involvement and engagement</a:t>
            </a:r>
            <a:r>
              <a:rPr lang="en-US" sz="2000" dirty="0"/>
              <a:t>: the promotion of preventive public health through the sanitary approach </a:t>
            </a:r>
            <a:r>
              <a:rPr lang="en-US" sz="2000" dirty="0">
                <a:sym typeface="Wingdings" panose="05000000000000000000" pitchFamily="2" charset="2"/>
              </a:rPr>
              <a:t> m</a:t>
            </a:r>
            <a:r>
              <a:rPr lang="en-US" sz="2000" dirty="0"/>
              <a:t>edical expertise involved in policy-making aimed at the rational (= hygienic, healthy) organization of modern society, thus serving the public good.</a:t>
            </a:r>
          </a:p>
          <a:p>
            <a:pPr marL="0" lvl="0" indent="0">
              <a:buNone/>
            </a:pPr>
            <a:endParaRPr lang="en-US" sz="2000" dirty="0"/>
          </a:p>
          <a:p>
            <a:pPr marL="0" lvl="0" indent="0">
              <a:buNone/>
            </a:pPr>
            <a:r>
              <a:rPr lang="en-US" sz="2000" dirty="0"/>
              <a:t>The claim of the medical profession as intermediate and neutral buffer between society and the liberal state </a:t>
            </a:r>
            <a:r>
              <a:rPr lang="en-US" sz="2000" dirty="0">
                <a:sym typeface="Wingdings" panose="05000000000000000000" pitchFamily="2" charset="2"/>
              </a:rPr>
              <a:t> </a:t>
            </a:r>
            <a:r>
              <a:rPr lang="en-US" sz="2000" dirty="0"/>
              <a:t>scientific-technocratic </a:t>
            </a:r>
            <a:r>
              <a:rPr lang="en-GB" sz="2000" dirty="0"/>
              <a:t>medical regime at a distance from political and ideological controversy.</a:t>
            </a:r>
            <a:endParaRPr lang="nl-NL" sz="2000" dirty="0"/>
          </a:p>
        </p:txBody>
      </p:sp>
    </p:spTree>
    <p:extLst>
      <p:ext uri="{BB962C8B-B14F-4D97-AF65-F5344CB8AC3E}">
        <p14:creationId xmlns:p14="http://schemas.microsoft.com/office/powerpoint/2010/main" val="2249222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GB" dirty="0"/>
            </a:br>
            <a:r>
              <a:rPr lang="en-GB" b="1" dirty="0"/>
              <a:t>Ambivalent relationship between the medical profession and the state </a:t>
            </a:r>
            <a:br>
              <a:rPr lang="nl-NL" b="1" dirty="0"/>
            </a:br>
            <a:endParaRPr lang="nl-NL" b="1" dirty="0"/>
          </a:p>
        </p:txBody>
      </p:sp>
      <p:sp>
        <p:nvSpPr>
          <p:cNvPr id="3" name="Content Placeholder 2"/>
          <p:cNvSpPr>
            <a:spLocks noGrp="1"/>
          </p:cNvSpPr>
          <p:nvPr>
            <p:ph idx="1"/>
          </p:nvPr>
        </p:nvSpPr>
        <p:spPr/>
        <p:txBody>
          <a:bodyPr>
            <a:normAutofit fontScale="70000" lnSpcReduction="20000"/>
          </a:bodyPr>
          <a:lstStyle/>
          <a:p>
            <a:pPr marL="0" indent="0">
              <a:buNone/>
            </a:pPr>
            <a:r>
              <a:rPr lang="en-GB" dirty="0"/>
              <a:t>		Professional autonomy and control.</a:t>
            </a:r>
          </a:p>
          <a:p>
            <a:pPr marL="0" indent="0">
              <a:buNone/>
            </a:pPr>
            <a:endParaRPr lang="en-GB" dirty="0"/>
          </a:p>
          <a:p>
            <a:pPr marL="0" indent="0">
              <a:buNone/>
            </a:pPr>
            <a:endParaRPr lang="en-GB" dirty="0"/>
          </a:p>
          <a:p>
            <a:pPr marL="0" indent="0">
              <a:buNone/>
            </a:pPr>
            <a:r>
              <a:rPr lang="en-GB" dirty="0"/>
              <a:t>Dependence on government regulation in order to establish professional position and monopoly on a legal basis (license) and state support for public health interventions in society.</a:t>
            </a:r>
            <a:endParaRPr lang="nl-NL" dirty="0"/>
          </a:p>
          <a:p>
            <a:pPr marL="0" indent="0">
              <a:buNone/>
            </a:pPr>
            <a:r>
              <a:rPr lang="en-US" dirty="0"/>
              <a:t> </a:t>
            </a:r>
            <a:endParaRPr lang="nl-NL" dirty="0"/>
          </a:p>
          <a:p>
            <a:pPr marL="0" indent="0">
              <a:buNone/>
            </a:pPr>
            <a:r>
              <a:rPr lang="en-GB" b="1" dirty="0"/>
              <a:t>National differences:</a:t>
            </a:r>
          </a:p>
          <a:p>
            <a:pPr marL="0" indent="0">
              <a:buNone/>
            </a:pPr>
            <a:r>
              <a:rPr lang="en-GB" dirty="0"/>
              <a:t>Anglo-Saxon world: physicians follow their professional ambitions independently of the state through private initiatives in civil society and on the free market.</a:t>
            </a:r>
          </a:p>
          <a:p>
            <a:pPr marL="0" indent="0">
              <a:buNone/>
            </a:pPr>
            <a:endParaRPr lang="en-GB" dirty="0"/>
          </a:p>
          <a:p>
            <a:pPr marL="0" indent="0">
              <a:buNone/>
            </a:pPr>
            <a:r>
              <a:rPr lang="en-GB" dirty="0"/>
              <a:t>Continental Europe: physicians supported and protected by the state implying dependence of and obligations towards the state.</a:t>
            </a:r>
            <a:endParaRPr lang="nl-NL" dirty="0"/>
          </a:p>
          <a:p>
            <a:endParaRPr lang="nl-NL" dirty="0"/>
          </a:p>
        </p:txBody>
      </p:sp>
      <p:sp>
        <p:nvSpPr>
          <p:cNvPr id="4" name="Up-Down Arrow 3"/>
          <p:cNvSpPr/>
          <p:nvPr/>
        </p:nvSpPr>
        <p:spPr>
          <a:xfrm flipH="1">
            <a:off x="4355976" y="1940746"/>
            <a:ext cx="144016" cy="62389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Up-Down Arrow 4"/>
          <p:cNvSpPr/>
          <p:nvPr/>
        </p:nvSpPr>
        <p:spPr>
          <a:xfrm flipH="1">
            <a:off x="4355976" y="4756097"/>
            <a:ext cx="143166" cy="62389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917569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a:t>Professionalisation</a:t>
            </a:r>
            <a:r>
              <a:rPr lang="en-GB" b="1" dirty="0"/>
              <a:t> of medicine</a:t>
            </a:r>
            <a:endParaRPr lang="nl-NL" b="1" dirty="0"/>
          </a:p>
        </p:txBody>
      </p:sp>
      <p:sp>
        <p:nvSpPr>
          <p:cNvPr id="3" name="Content Placeholder 2"/>
          <p:cNvSpPr>
            <a:spLocks noGrp="1"/>
          </p:cNvSpPr>
          <p:nvPr>
            <p:ph idx="1"/>
          </p:nvPr>
        </p:nvSpPr>
        <p:spPr/>
        <p:txBody>
          <a:bodyPr>
            <a:normAutofit/>
          </a:bodyPr>
          <a:lstStyle/>
          <a:p>
            <a:pPr marL="0" indent="0" algn="ctr">
              <a:buNone/>
            </a:pPr>
            <a:r>
              <a:rPr lang="en-GB" dirty="0"/>
              <a:t>traditional ‘bedside’ + ‘</a:t>
            </a:r>
            <a:r>
              <a:rPr lang="en-US" dirty="0"/>
              <a:t>library’ medicine </a:t>
            </a:r>
          </a:p>
          <a:p>
            <a:pPr marL="0" indent="0">
              <a:buNone/>
            </a:pPr>
            <a:endParaRPr lang="en-US" dirty="0"/>
          </a:p>
          <a:p>
            <a:pPr marL="0" indent="0">
              <a:buNone/>
            </a:pPr>
            <a:endParaRPr lang="en-US" dirty="0"/>
          </a:p>
          <a:p>
            <a:pPr marL="0" indent="0">
              <a:buNone/>
            </a:pPr>
            <a:endParaRPr lang="en-US" dirty="0"/>
          </a:p>
          <a:p>
            <a:pPr marL="0" indent="0">
              <a:buNone/>
            </a:pPr>
            <a:endParaRPr lang="en-GB" dirty="0"/>
          </a:p>
          <a:p>
            <a:pPr marL="0" indent="0" algn="ctr">
              <a:buNone/>
            </a:pPr>
            <a:r>
              <a:rPr lang="en-GB" dirty="0"/>
              <a:t>scientific-technical clinical &amp; laboratory medicine +  public health</a:t>
            </a:r>
            <a:endParaRPr lang="nl-NL" dirty="0"/>
          </a:p>
          <a:p>
            <a:endParaRPr lang="nl-NL" dirty="0"/>
          </a:p>
        </p:txBody>
      </p:sp>
      <p:sp>
        <p:nvSpPr>
          <p:cNvPr id="4" name="Down Arrow 3"/>
          <p:cNvSpPr/>
          <p:nvPr/>
        </p:nvSpPr>
        <p:spPr>
          <a:xfrm>
            <a:off x="4225556" y="2487749"/>
            <a:ext cx="720080" cy="1800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675619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a:t>18th-century </a:t>
            </a:r>
            <a:r>
              <a:rPr lang="nl-NL" b="1" dirty="0" err="1"/>
              <a:t>roots</a:t>
            </a:r>
            <a:r>
              <a:rPr lang="nl-NL" b="1" dirty="0"/>
              <a:t> of public health</a:t>
            </a:r>
          </a:p>
        </p:txBody>
      </p:sp>
      <p:sp>
        <p:nvSpPr>
          <p:cNvPr id="3" name="Content Placeholder 2"/>
          <p:cNvSpPr>
            <a:spLocks noGrp="1"/>
          </p:cNvSpPr>
          <p:nvPr>
            <p:ph idx="1"/>
          </p:nvPr>
        </p:nvSpPr>
        <p:spPr/>
        <p:txBody>
          <a:bodyPr>
            <a:normAutofit fontScale="70000" lnSpcReduction="20000"/>
          </a:bodyPr>
          <a:lstStyle/>
          <a:p>
            <a:pPr lvl="0"/>
            <a:r>
              <a:rPr lang="en-GB" dirty="0"/>
              <a:t>The rational optimism of the Enlightenment and secularisation: Christian salvation in the afterlife </a:t>
            </a:r>
            <a:r>
              <a:rPr lang="en-GB" dirty="0">
                <a:sym typeface="Wingdings" panose="05000000000000000000" pitchFamily="2" charset="2"/>
              </a:rPr>
              <a:t> L</a:t>
            </a:r>
            <a:r>
              <a:rPr lang="en-GB" dirty="0"/>
              <a:t>ife on this earth and its improvement </a:t>
            </a:r>
            <a:r>
              <a:rPr lang="en-GB" dirty="0">
                <a:sym typeface="Wingdings" panose="05000000000000000000" pitchFamily="2" charset="2"/>
              </a:rPr>
              <a:t> </a:t>
            </a:r>
            <a:r>
              <a:rPr lang="en-GB" b="1" dirty="0">
                <a:sym typeface="Wingdings" panose="05000000000000000000" pitchFamily="2" charset="2"/>
              </a:rPr>
              <a:t>H</a:t>
            </a:r>
            <a:r>
              <a:rPr lang="en-GB" b="1" dirty="0"/>
              <a:t>ealth as part of </a:t>
            </a:r>
            <a:r>
              <a:rPr lang="en-US" b="1" dirty="0"/>
              <a:t>the standard for the good life</a:t>
            </a:r>
            <a:r>
              <a:rPr lang="en-US" dirty="0"/>
              <a:t>.</a:t>
            </a:r>
            <a:endParaRPr lang="nl-NL" dirty="0"/>
          </a:p>
          <a:p>
            <a:pPr lvl="0"/>
            <a:r>
              <a:rPr lang="en-GB" dirty="0"/>
              <a:t>The entwining of the meaning of health with </a:t>
            </a:r>
            <a:r>
              <a:rPr lang="en-GB" b="1" dirty="0"/>
              <a:t>the bourgeois ethos</a:t>
            </a:r>
            <a:r>
              <a:rPr lang="en-GB" dirty="0"/>
              <a:t>: an orderly and rational life, individual independence and self-reliance, self-control and responsibility, soberness and moderation, cleanliness and moral purity, regularity and order, willpower and foresight.</a:t>
            </a:r>
            <a:endParaRPr lang="nl-NL" dirty="0"/>
          </a:p>
          <a:p>
            <a:pPr lvl="0"/>
            <a:r>
              <a:rPr lang="en-GB" dirty="0"/>
              <a:t>Health as an </a:t>
            </a:r>
            <a:r>
              <a:rPr lang="en-GB" b="1" dirty="0"/>
              <a:t>economic asset</a:t>
            </a:r>
            <a:r>
              <a:rPr lang="en-GB" dirty="0"/>
              <a:t> in industrial capitalism: as a precondition for labour-power, bodily energy, labour-discipline and productivity, for utility and achievement, thrift and investment.</a:t>
            </a:r>
            <a:endParaRPr lang="nl-NL" dirty="0"/>
          </a:p>
          <a:p>
            <a:pPr lvl="0"/>
            <a:r>
              <a:rPr lang="en-GB" dirty="0"/>
              <a:t>The modern pursuit of a rational and efficient organisation of society and </a:t>
            </a:r>
            <a:r>
              <a:rPr lang="en-GB" b="1" dirty="0"/>
              <a:t>the growing role of the state in social design</a:t>
            </a:r>
            <a:r>
              <a:rPr lang="en-GB" dirty="0"/>
              <a:t>.</a:t>
            </a:r>
            <a:endParaRPr lang="nl-NL" dirty="0"/>
          </a:p>
          <a:p>
            <a:pPr lvl="0"/>
            <a:r>
              <a:rPr lang="en-US" dirty="0"/>
              <a:t>Enlightened notion of natural rights + democratization </a:t>
            </a:r>
            <a:r>
              <a:rPr lang="en-US" dirty="0">
                <a:sym typeface="Wingdings"/>
              </a:rPr>
              <a:t></a:t>
            </a:r>
            <a:r>
              <a:rPr lang="en-US" dirty="0"/>
              <a:t> Health and health care framed in terms of </a:t>
            </a:r>
            <a:r>
              <a:rPr lang="en-US" b="1" dirty="0"/>
              <a:t>civil rights and civic duties</a:t>
            </a:r>
            <a:r>
              <a:rPr lang="en-US" dirty="0"/>
              <a:t>.</a:t>
            </a:r>
            <a:endParaRPr lang="nl-NL" dirty="0"/>
          </a:p>
        </p:txBody>
      </p:sp>
    </p:spTree>
    <p:extLst>
      <p:ext uri="{BB962C8B-B14F-4D97-AF65-F5344CB8AC3E}">
        <p14:creationId xmlns:p14="http://schemas.microsoft.com/office/powerpoint/2010/main" val="3266903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Historical development of public health</a:t>
            </a:r>
            <a:endParaRPr lang="nl-NL" sz="3600" b="1" dirty="0"/>
          </a:p>
        </p:txBody>
      </p:sp>
      <p:sp>
        <p:nvSpPr>
          <p:cNvPr id="3" name="Content Placeholder 2"/>
          <p:cNvSpPr>
            <a:spLocks noGrp="1"/>
          </p:cNvSpPr>
          <p:nvPr>
            <p:ph idx="1"/>
          </p:nvPr>
        </p:nvSpPr>
        <p:spPr>
          <a:xfrm>
            <a:off x="457200" y="1772816"/>
            <a:ext cx="8229600" cy="4353347"/>
          </a:xfrm>
        </p:spPr>
        <p:txBody>
          <a:bodyPr>
            <a:normAutofit fontScale="92500" lnSpcReduction="20000"/>
          </a:bodyPr>
          <a:lstStyle/>
          <a:p>
            <a:pPr lvl="0"/>
            <a:r>
              <a:rPr lang="en-US" dirty="0"/>
              <a:t>18</a:t>
            </a:r>
            <a:r>
              <a:rPr lang="en-US" baseline="30000" dirty="0"/>
              <a:t>th</a:t>
            </a:r>
            <a:r>
              <a:rPr lang="en-US" dirty="0"/>
              <a:t> century: ‘medical police’.</a:t>
            </a:r>
            <a:endParaRPr lang="nl-NL" dirty="0"/>
          </a:p>
          <a:p>
            <a:pPr lvl="0"/>
            <a:r>
              <a:rPr lang="en-US" dirty="0"/>
              <a:t>1830-late 19</a:t>
            </a:r>
            <a:r>
              <a:rPr lang="en-US" baseline="30000" dirty="0"/>
              <a:t>th</a:t>
            </a:r>
            <a:r>
              <a:rPr lang="en-US" dirty="0"/>
              <a:t> century: </a:t>
            </a:r>
            <a:r>
              <a:rPr lang="en-GB" dirty="0"/>
              <a:t>sanitary reform aiming at environmental public hygiene.</a:t>
            </a:r>
            <a:endParaRPr lang="nl-NL" dirty="0"/>
          </a:p>
          <a:p>
            <a:pPr lvl="0"/>
            <a:r>
              <a:rPr lang="en-US" dirty="0"/>
              <a:t>first half of the 20</a:t>
            </a:r>
            <a:r>
              <a:rPr lang="en-US" baseline="30000" dirty="0"/>
              <a:t>th</a:t>
            </a:r>
            <a:r>
              <a:rPr lang="en-US" dirty="0"/>
              <a:t> century: technocratic and coercive biomedical and eugenic public health. </a:t>
            </a:r>
            <a:endParaRPr lang="nl-NL" dirty="0"/>
          </a:p>
          <a:p>
            <a:pPr lvl="0"/>
            <a:r>
              <a:rPr lang="en-US" dirty="0"/>
              <a:t>1900-1980: socialized and democratized health care.</a:t>
            </a:r>
            <a:endParaRPr lang="nl-NL" dirty="0"/>
          </a:p>
          <a:p>
            <a:pPr lvl="0"/>
            <a:r>
              <a:rPr lang="en-US" dirty="0"/>
              <a:t>1980-present: ‘new public health’ focusing on prevention and prediction through the monitoring and control of health risks. </a:t>
            </a:r>
            <a:endParaRPr lang="nl-NL" dirty="0"/>
          </a:p>
          <a:p>
            <a:endParaRPr lang="nl-NL" dirty="0"/>
          </a:p>
        </p:txBody>
      </p:sp>
    </p:spTree>
    <p:extLst>
      <p:ext uri="{BB962C8B-B14F-4D97-AF65-F5344CB8AC3E}">
        <p14:creationId xmlns:p14="http://schemas.microsoft.com/office/powerpoint/2010/main" val="2623015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a:t>Late 18th-early 19th-century </a:t>
            </a:r>
            <a:br>
              <a:rPr lang="nl-NL" b="1" dirty="0"/>
            </a:br>
            <a:r>
              <a:rPr lang="nl-NL" b="1" dirty="0"/>
              <a:t>public health </a:t>
            </a:r>
            <a:r>
              <a:rPr lang="nl-NL" b="1" dirty="0" err="1"/>
              <a:t>initiatives</a:t>
            </a:r>
            <a:r>
              <a:rPr lang="nl-NL" dirty="0"/>
              <a:t> </a:t>
            </a:r>
          </a:p>
        </p:txBody>
      </p:sp>
      <p:sp>
        <p:nvSpPr>
          <p:cNvPr id="3" name="Content Placeholder 2"/>
          <p:cNvSpPr>
            <a:spLocks noGrp="1"/>
          </p:cNvSpPr>
          <p:nvPr>
            <p:ph idx="1"/>
          </p:nvPr>
        </p:nvSpPr>
        <p:spPr/>
        <p:txBody>
          <a:bodyPr>
            <a:noAutofit/>
          </a:bodyPr>
          <a:lstStyle/>
          <a:p>
            <a:r>
              <a:rPr lang="en-GB" sz="2000" b="1" dirty="0"/>
              <a:t>Medical police: </a:t>
            </a:r>
            <a:r>
              <a:rPr lang="en-GB" sz="2000" dirty="0"/>
              <a:t>preventing contagious diseases and promoting hygienic conditions as part of enlightened despotic regimes in their efforts to promote a more orderly and healthy society.</a:t>
            </a:r>
            <a:r>
              <a:rPr lang="en-US" sz="2000" dirty="0"/>
              <a:t> </a:t>
            </a:r>
          </a:p>
          <a:p>
            <a:r>
              <a:rPr lang="en-US" sz="2000" b="1" dirty="0"/>
              <a:t>French Revolution</a:t>
            </a:r>
            <a:r>
              <a:rPr lang="en-US" sz="2000" dirty="0"/>
              <a:t>, proposals for p</a:t>
            </a:r>
            <a:r>
              <a:rPr lang="en-GB" sz="2000" dirty="0" err="1"/>
              <a:t>ublic</a:t>
            </a:r>
            <a:r>
              <a:rPr lang="en-GB" sz="2000" dirty="0"/>
              <a:t> poor relief and health programs in the context of democratic rights and duties </a:t>
            </a:r>
            <a:r>
              <a:rPr lang="en-GB" sz="2000" dirty="0">
                <a:sym typeface="Wingdings" panose="05000000000000000000" pitchFamily="2" charset="2"/>
              </a:rPr>
              <a:t> </a:t>
            </a:r>
            <a:r>
              <a:rPr lang="en-GB" sz="2000" dirty="0"/>
              <a:t>health of the nation depended on responsible and active citizens who were motivated to restore and keep their health.  </a:t>
            </a:r>
          </a:p>
          <a:p>
            <a:r>
              <a:rPr lang="en-GB" sz="2000" b="1" dirty="0"/>
              <a:t>Reform projects</a:t>
            </a:r>
            <a:r>
              <a:rPr lang="en-GB" sz="2000" dirty="0"/>
              <a:t> of the Ideologues, Saint-</a:t>
            </a:r>
            <a:r>
              <a:rPr lang="en-GB" sz="2000" dirty="0" err="1"/>
              <a:t>Simonean</a:t>
            </a:r>
            <a:r>
              <a:rPr lang="en-GB" sz="2000" dirty="0"/>
              <a:t>, positivist and utilitarian social reformers: a crucial role for medicine in the making of a modern social order and the improvement of society through scientific-technocratic intervention and management: </a:t>
            </a:r>
          </a:p>
          <a:p>
            <a:pPr>
              <a:buFont typeface="Wingdings"/>
              <a:buChar char="à"/>
            </a:pPr>
            <a:r>
              <a:rPr lang="en-GB" sz="2000" dirty="0">
                <a:sym typeface="Wingdings" panose="05000000000000000000" pitchFamily="2" charset="2"/>
              </a:rPr>
              <a:t>p</a:t>
            </a:r>
            <a:r>
              <a:rPr lang="en-GB" sz="2000" dirty="0"/>
              <a:t>ublic health conceived as a crucial precondition for an efficient, productive and harmonious social body in industrial society;</a:t>
            </a:r>
          </a:p>
          <a:p>
            <a:pPr>
              <a:buFont typeface="Wingdings"/>
              <a:buChar char="à"/>
            </a:pPr>
            <a:r>
              <a:rPr lang="en-GB" sz="2000" dirty="0">
                <a:sym typeface="Wingdings" panose="05000000000000000000" pitchFamily="2" charset="2"/>
              </a:rPr>
              <a:t>connection between health and illness – democratic rights and duties (citizenship) in liberal democracy. </a:t>
            </a:r>
            <a:endParaRPr lang="nl-NL" sz="2000" dirty="0"/>
          </a:p>
          <a:p>
            <a:endParaRPr lang="nl-NL" dirty="0"/>
          </a:p>
        </p:txBody>
      </p:sp>
    </p:spTree>
    <p:extLst>
      <p:ext uri="{BB962C8B-B14F-4D97-AF65-F5344CB8AC3E}">
        <p14:creationId xmlns:p14="http://schemas.microsoft.com/office/powerpoint/2010/main" val="2422200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Sanitary reform: public hygiene</a:t>
            </a:r>
            <a:endParaRPr lang="nl-NL" b="1" dirty="0"/>
          </a:p>
        </p:txBody>
      </p:sp>
      <p:sp>
        <p:nvSpPr>
          <p:cNvPr id="3" name="Content Placeholder 2"/>
          <p:cNvSpPr>
            <a:spLocks noGrp="1"/>
          </p:cNvSpPr>
          <p:nvPr>
            <p:ph idx="1"/>
          </p:nvPr>
        </p:nvSpPr>
        <p:spPr/>
        <p:txBody>
          <a:bodyPr>
            <a:noAutofit/>
          </a:bodyPr>
          <a:lstStyle/>
          <a:p>
            <a:pPr>
              <a:buFontTx/>
              <a:buChar char="-"/>
            </a:pPr>
            <a:r>
              <a:rPr lang="en-GB" sz="2400" dirty="0"/>
              <a:t>Concern about the disruptive effects of industrialisation and urbanisation on the health of the labour class and the poor.</a:t>
            </a:r>
          </a:p>
          <a:p>
            <a:pPr>
              <a:buFontTx/>
              <a:buChar char="-"/>
            </a:pPr>
            <a:r>
              <a:rPr lang="en-GB" sz="2400" dirty="0"/>
              <a:t>Outbreaks of cholera between 1830s and 1890s. </a:t>
            </a:r>
          </a:p>
          <a:p>
            <a:pPr marL="0" indent="0">
              <a:buNone/>
            </a:pPr>
            <a:endParaRPr lang="en-GB" sz="2400" dirty="0"/>
          </a:p>
          <a:p>
            <a:pPr marL="0" indent="0">
              <a:buNone/>
            </a:pPr>
            <a:endParaRPr lang="en-GB" sz="2400" dirty="0"/>
          </a:p>
          <a:p>
            <a:pPr marL="0" indent="0">
              <a:buNone/>
            </a:pPr>
            <a:endParaRPr lang="en-GB" sz="2400" dirty="0"/>
          </a:p>
          <a:p>
            <a:pPr marL="0" indent="0">
              <a:buNone/>
            </a:pPr>
            <a:r>
              <a:rPr lang="en-GB" sz="2400" dirty="0"/>
              <a:t>mid-19</a:t>
            </a:r>
            <a:r>
              <a:rPr lang="en-GB" sz="2400" baseline="30000" dirty="0"/>
              <a:t>th</a:t>
            </a:r>
            <a:r>
              <a:rPr lang="en-GB" sz="2400" dirty="0"/>
              <a:t> century: sanitary reform aimed at environmental public hygiene: combatting and preventing endemic and contagious diseases through </a:t>
            </a:r>
            <a:r>
              <a:rPr lang="en-GB" sz="2400" b="1" dirty="0"/>
              <a:t>urban cleansing</a:t>
            </a:r>
            <a:r>
              <a:rPr lang="en-GB" sz="2400" dirty="0"/>
              <a:t> and </a:t>
            </a:r>
            <a:r>
              <a:rPr lang="en-GB" sz="2400" b="1" dirty="0"/>
              <a:t>infrastructural p</a:t>
            </a:r>
            <a:r>
              <a:rPr lang="en-US" sz="2400" b="1" dirty="0" err="1"/>
              <a:t>lanning</a:t>
            </a:r>
            <a:r>
              <a:rPr lang="en-US" sz="2400" dirty="0"/>
              <a:t>: </a:t>
            </a:r>
            <a:r>
              <a:rPr lang="en-GB" sz="2400" dirty="0"/>
              <a:t>sewerage, drainage, clean water supplies, garbage collection and public health laws, and </a:t>
            </a:r>
            <a:r>
              <a:rPr lang="en-GB" sz="2400" b="1" dirty="0"/>
              <a:t>sanitary inspection</a:t>
            </a:r>
            <a:r>
              <a:rPr lang="en-GB" sz="2400" dirty="0"/>
              <a:t> of trades, food supplies, burials, public buildings, and private dwellings.</a:t>
            </a:r>
            <a:endParaRPr lang="nl-NL" sz="2400" dirty="0"/>
          </a:p>
          <a:p>
            <a:pPr marL="0" indent="0">
              <a:buNone/>
            </a:pPr>
            <a:endParaRPr lang="nl-NL" dirty="0"/>
          </a:p>
        </p:txBody>
      </p:sp>
      <p:sp>
        <p:nvSpPr>
          <p:cNvPr id="4" name="Down Arrow 3"/>
          <p:cNvSpPr/>
          <p:nvPr/>
        </p:nvSpPr>
        <p:spPr>
          <a:xfrm>
            <a:off x="4099657" y="2996952"/>
            <a:ext cx="484632" cy="11944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4189304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nl-NL" b="1" dirty="0"/>
          </a:p>
        </p:txBody>
      </p:sp>
      <p:sp>
        <p:nvSpPr>
          <p:cNvPr id="3" name="Content Placeholder 2"/>
          <p:cNvSpPr>
            <a:spLocks noGrp="1"/>
          </p:cNvSpPr>
          <p:nvPr>
            <p:ph idx="1"/>
          </p:nvPr>
        </p:nvSpPr>
        <p:spPr>
          <a:xfrm>
            <a:off x="395536" y="1268760"/>
            <a:ext cx="8291264" cy="4857403"/>
          </a:xfrm>
        </p:spPr>
        <p:txBody>
          <a:bodyPr>
            <a:normAutofit/>
          </a:bodyPr>
          <a:lstStyle/>
          <a:p>
            <a:pPr lvl="0"/>
            <a:r>
              <a:rPr lang="en-US" dirty="0"/>
              <a:t>How did the organization, the theory and practice of medicine change in the course of the 19th century?</a:t>
            </a:r>
          </a:p>
          <a:p>
            <a:pPr lvl="0"/>
            <a:r>
              <a:rPr lang="en-US" dirty="0"/>
              <a:t>How can these changes be explained?</a:t>
            </a:r>
            <a:endParaRPr lang="nl-NL" dirty="0"/>
          </a:p>
          <a:p>
            <a:pPr lvl="0"/>
            <a:r>
              <a:rPr lang="en-US" dirty="0"/>
              <a:t>What was the role of natural science (physiology) and the social and preventive orientation in medicine (hygienic and sanitary reform, statistics, social medicine)?</a:t>
            </a:r>
            <a:endParaRPr lang="nl-NL" dirty="0"/>
          </a:p>
          <a:p>
            <a:endParaRPr lang="nl-NL" dirty="0"/>
          </a:p>
        </p:txBody>
      </p:sp>
    </p:spTree>
    <p:extLst>
      <p:ext uri="{BB962C8B-B14F-4D97-AF65-F5344CB8AC3E}">
        <p14:creationId xmlns:p14="http://schemas.microsoft.com/office/powerpoint/2010/main" val="21769483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a:t>Method of public hygiene:</a:t>
            </a:r>
            <a:br>
              <a:rPr lang="nl-NL" dirty="0"/>
            </a:br>
            <a:r>
              <a:rPr lang="en-GB" b="1" dirty="0"/>
              <a:t>statistical medical topography</a:t>
            </a:r>
            <a:endParaRPr lang="nl-NL" dirty="0"/>
          </a:p>
        </p:txBody>
      </p:sp>
      <p:sp>
        <p:nvSpPr>
          <p:cNvPr id="3" name="Content Placeholder 2"/>
          <p:cNvSpPr>
            <a:spLocks noGrp="1"/>
          </p:cNvSpPr>
          <p:nvPr>
            <p:ph idx="1"/>
          </p:nvPr>
        </p:nvSpPr>
        <p:spPr/>
        <p:txBody>
          <a:bodyPr>
            <a:normAutofit fontScale="92500"/>
          </a:bodyPr>
          <a:lstStyle/>
          <a:p>
            <a:r>
              <a:rPr lang="en-GB" sz="2400" dirty="0"/>
              <a:t>systematic, quantitative description and comparison of health conditions (the number of diseased and deaths in proportion to the population) in different locations, towns and regions; </a:t>
            </a:r>
          </a:p>
          <a:p>
            <a:r>
              <a:rPr lang="en-US" sz="2400" dirty="0"/>
              <a:t>correlating the health of </a:t>
            </a:r>
            <a:r>
              <a:rPr lang="en-GB" sz="2400" dirty="0"/>
              <a:t>local </a:t>
            </a:r>
            <a:r>
              <a:rPr lang="en-US" sz="2400" dirty="0"/>
              <a:t>populations with geographic, climatic, infrastructural, demographic, social or political conditions;</a:t>
            </a:r>
          </a:p>
          <a:p>
            <a:r>
              <a:rPr lang="en-US" sz="2400" dirty="0"/>
              <a:t>‘</a:t>
            </a:r>
            <a:r>
              <a:rPr lang="en-US" sz="2400" dirty="0" err="1"/>
              <a:t>biometer</a:t>
            </a:r>
            <a:r>
              <a:rPr lang="en-US" sz="2400" dirty="0"/>
              <a:t>’: comparing the findings of different locations and establishing an average norm: what could be considered as normal rates of sickness and mortality;</a:t>
            </a:r>
          </a:p>
          <a:p>
            <a:r>
              <a:rPr lang="en-GB" sz="2400" dirty="0"/>
              <a:t>revealing the environmental or social causes of abnormal high rates of sickness and mortality </a:t>
            </a:r>
            <a:r>
              <a:rPr lang="en-GB" sz="2400" dirty="0">
                <a:sym typeface="Wingdings" panose="05000000000000000000" pitchFamily="2" charset="2"/>
              </a:rPr>
              <a:t> </a:t>
            </a:r>
            <a:r>
              <a:rPr lang="en-GB" sz="2400" dirty="0"/>
              <a:t>scientific knowledge as a lever to put pressure on governments to take appropriate measures and introduce public health policies.</a:t>
            </a:r>
            <a:endParaRPr lang="en-US" sz="2400" dirty="0"/>
          </a:p>
          <a:p>
            <a:endParaRPr lang="nl-NL" sz="1400" dirty="0"/>
          </a:p>
          <a:p>
            <a:endParaRPr lang="nl-NL" sz="1400" dirty="0"/>
          </a:p>
        </p:txBody>
      </p:sp>
    </p:spTree>
    <p:extLst>
      <p:ext uri="{BB962C8B-B14F-4D97-AF65-F5344CB8AC3E}">
        <p14:creationId xmlns:p14="http://schemas.microsoft.com/office/powerpoint/2010/main" val="33029958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43408"/>
            <a:ext cx="8363272" cy="1512168"/>
          </a:xfrm>
        </p:spPr>
        <p:txBody>
          <a:bodyPr>
            <a:noAutofit/>
          </a:bodyPr>
          <a:lstStyle/>
          <a:p>
            <a:r>
              <a:rPr lang="en-GB" sz="3600" b="1" dirty="0"/>
              <a:t>Underlying causal theories </a:t>
            </a:r>
            <a:br>
              <a:rPr lang="en-GB" sz="3600" b="1" dirty="0"/>
            </a:br>
            <a:r>
              <a:rPr lang="en-GB" sz="3600" b="1" dirty="0"/>
              <a:t>of infectious diseases </a:t>
            </a:r>
          </a:p>
        </p:txBody>
      </p:sp>
      <p:sp>
        <p:nvSpPr>
          <p:cNvPr id="3" name="Content Placeholder 2"/>
          <p:cNvSpPr>
            <a:spLocks noGrp="1"/>
          </p:cNvSpPr>
          <p:nvPr>
            <p:ph idx="1"/>
          </p:nvPr>
        </p:nvSpPr>
        <p:spPr>
          <a:xfrm>
            <a:off x="457200" y="1196752"/>
            <a:ext cx="8239944" cy="4813995"/>
          </a:xfrm>
        </p:spPr>
        <p:txBody>
          <a:bodyPr>
            <a:noAutofit/>
          </a:bodyPr>
          <a:lstStyle/>
          <a:p>
            <a:pPr lvl="0"/>
            <a:r>
              <a:rPr lang="en-GB" sz="2400" b="1" dirty="0" err="1"/>
              <a:t>Miasmatic</a:t>
            </a:r>
            <a:r>
              <a:rPr lang="en-GB" sz="2400" b="1" dirty="0"/>
              <a:t> theory</a:t>
            </a:r>
            <a:r>
              <a:rPr lang="en-GB" sz="2400" dirty="0"/>
              <a:t>: epidemics caused by unhealthy environments (pollution, dirty water, bad soil and air and harmful vapours) </a:t>
            </a:r>
            <a:r>
              <a:rPr lang="en-GB" sz="2400" dirty="0">
                <a:sym typeface="Wingdings" panose="05000000000000000000" pitchFamily="2" charset="2"/>
              </a:rPr>
              <a:t> </a:t>
            </a:r>
            <a:r>
              <a:rPr lang="en-GB" sz="2400" dirty="0"/>
              <a:t>social-environmental approach.</a:t>
            </a:r>
            <a:endParaRPr lang="nl-NL" sz="2400" dirty="0"/>
          </a:p>
          <a:p>
            <a:pPr lvl="0"/>
            <a:r>
              <a:rPr lang="en-GB" sz="2400" b="1" dirty="0" err="1"/>
              <a:t>Contagionism</a:t>
            </a:r>
            <a:r>
              <a:rPr lang="en-GB" sz="2400" b="1" dirty="0"/>
              <a:t>: </a:t>
            </a:r>
            <a:r>
              <a:rPr lang="en-GB" sz="2400" dirty="0" err="1"/>
              <a:t>catagious</a:t>
            </a:r>
            <a:r>
              <a:rPr lang="en-GB" sz="2400" dirty="0"/>
              <a:t> diseases caused by and spread from one individual to another by infectious matter (germs, microbes) </a:t>
            </a:r>
            <a:r>
              <a:rPr lang="en-GB" sz="2400" dirty="0">
                <a:sym typeface="Wingdings" panose="05000000000000000000" pitchFamily="2" charset="2"/>
              </a:rPr>
              <a:t> </a:t>
            </a:r>
            <a:r>
              <a:rPr lang="en-GB" sz="2400" dirty="0"/>
              <a:t>technocratic and biomedical solutions.</a:t>
            </a:r>
          </a:p>
          <a:p>
            <a:pPr lvl="0"/>
            <a:r>
              <a:rPr lang="en-GB" sz="2400" dirty="0"/>
              <a:t>Late 19</a:t>
            </a:r>
            <a:r>
              <a:rPr lang="en-GB" sz="2400" baseline="30000" dirty="0"/>
              <a:t>th</a:t>
            </a:r>
            <a:r>
              <a:rPr lang="en-GB" sz="2400" dirty="0"/>
              <a:t>-century </a:t>
            </a:r>
            <a:r>
              <a:rPr lang="en-GB" sz="2400" dirty="0">
                <a:sym typeface="Wingdings" panose="05000000000000000000" pitchFamily="2" charset="2"/>
              </a:rPr>
              <a:t> </a:t>
            </a:r>
            <a:r>
              <a:rPr lang="en-GB" sz="2400" b="1" dirty="0">
                <a:sym typeface="Wingdings" panose="05000000000000000000" pitchFamily="2" charset="2"/>
              </a:rPr>
              <a:t>ba</a:t>
            </a:r>
            <a:r>
              <a:rPr lang="en-GB" sz="2400" b="1" dirty="0"/>
              <a:t>cteriology</a:t>
            </a:r>
            <a:r>
              <a:rPr lang="en-GB" sz="2400" dirty="0"/>
              <a:t> on the basis of physiological research (Pasteur and Koch): discovery of bacteria and viruses that cause contagious diseases </a:t>
            </a:r>
            <a:r>
              <a:rPr lang="en-GB" sz="2400" dirty="0">
                <a:sym typeface="Wingdings" panose="05000000000000000000" pitchFamily="2" charset="2"/>
              </a:rPr>
              <a:t> </a:t>
            </a:r>
            <a:r>
              <a:rPr lang="en-GB" sz="2400" dirty="0"/>
              <a:t>cleaning up the environment in order to prevent the spread of pathological germs, countering irresponsible, unhealthy individual behaviour, and educating (and forcing) people to behave in a hygienic way (only effective solution before the introduction of medication and vaccination targeting bacteria and viruses).</a:t>
            </a:r>
            <a:endParaRPr lang="nl-NL" sz="2400" dirty="0"/>
          </a:p>
          <a:p>
            <a:endParaRPr lang="en-GB" dirty="0"/>
          </a:p>
        </p:txBody>
      </p:sp>
      <p:sp>
        <p:nvSpPr>
          <p:cNvPr id="4" name="Curved Right Arrow 3"/>
          <p:cNvSpPr/>
          <p:nvPr/>
        </p:nvSpPr>
        <p:spPr>
          <a:xfrm>
            <a:off x="81096" y="2996952"/>
            <a:ext cx="731520" cy="138724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2935519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91264" cy="706090"/>
          </a:xfrm>
        </p:spPr>
        <p:txBody>
          <a:bodyPr>
            <a:normAutofit fontScale="90000"/>
          </a:bodyPr>
          <a:lstStyle/>
          <a:p>
            <a:pPr lvl="0"/>
            <a:br>
              <a:rPr lang="en-US" dirty="0"/>
            </a:br>
            <a:r>
              <a:rPr lang="en-US" sz="4000" b="1" dirty="0"/>
              <a:t>Technocratic and coercive biomedical public health</a:t>
            </a:r>
            <a:br>
              <a:rPr lang="nl-NL" sz="4000" b="1" dirty="0"/>
            </a:br>
            <a:endParaRPr lang="nl-NL" sz="4000" b="1" dirty="0"/>
          </a:p>
        </p:txBody>
      </p:sp>
      <p:sp>
        <p:nvSpPr>
          <p:cNvPr id="3" name="Content Placeholder 2"/>
          <p:cNvSpPr>
            <a:spLocks noGrp="1"/>
          </p:cNvSpPr>
          <p:nvPr>
            <p:ph idx="1"/>
          </p:nvPr>
        </p:nvSpPr>
        <p:spPr>
          <a:xfrm>
            <a:off x="251520" y="1340768"/>
            <a:ext cx="8435280" cy="4785395"/>
          </a:xfrm>
        </p:spPr>
        <p:txBody>
          <a:bodyPr>
            <a:noAutofit/>
          </a:bodyPr>
          <a:lstStyle/>
          <a:p>
            <a:pPr marL="0" indent="0">
              <a:buNone/>
            </a:pPr>
            <a:r>
              <a:rPr lang="en-GB" sz="1800" dirty="0"/>
              <a:t>Late 19</a:t>
            </a:r>
            <a:r>
              <a:rPr lang="en-GB" sz="1800" baseline="30000" dirty="0"/>
              <a:t>th</a:t>
            </a:r>
            <a:r>
              <a:rPr lang="en-GB" sz="1800" dirty="0"/>
              <a:t> and early 20</a:t>
            </a:r>
            <a:r>
              <a:rPr lang="en-GB" sz="1800" baseline="30000" dirty="0"/>
              <a:t>th</a:t>
            </a:r>
            <a:r>
              <a:rPr lang="en-GB" sz="1800" dirty="0"/>
              <a:t> century: shift environmental hygiene and social reform </a:t>
            </a:r>
            <a:r>
              <a:rPr lang="en-GB" sz="1800" dirty="0">
                <a:sym typeface="Wingdings" panose="05000000000000000000" pitchFamily="2" charset="2"/>
              </a:rPr>
              <a:t>towards </a:t>
            </a:r>
            <a:r>
              <a:rPr lang="en-GB" sz="1800" b="1" dirty="0"/>
              <a:t>biomedical and technocratic approaches</a:t>
            </a:r>
            <a:r>
              <a:rPr lang="en-GB" sz="1800" dirty="0"/>
              <a:t>: </a:t>
            </a:r>
          </a:p>
          <a:p>
            <a:pPr>
              <a:buFontTx/>
              <a:buChar char="-"/>
            </a:pPr>
            <a:r>
              <a:rPr lang="en-GB" sz="1800" dirty="0"/>
              <a:t>Increasing impact of naturalist explanations of man and society: evolutionary and degeneration theory, Social-Darwinism, criminal anthropology, scientific racism, and eugenics, based on the reductionist assumption of naturally determined, inborn differences and inequalities between races, classes, sexes, normal/abnormal, the healthy/the ill. </a:t>
            </a:r>
          </a:p>
          <a:p>
            <a:pPr>
              <a:buFontTx/>
              <a:buChar char="-"/>
            </a:pPr>
            <a:r>
              <a:rPr lang="en-GB" sz="1800" dirty="0"/>
              <a:t>Public health defined in terms of the strength, fitness and vigour of </a:t>
            </a:r>
            <a:r>
              <a:rPr lang="en-US" sz="1800" dirty="0"/>
              <a:t>national populations </a:t>
            </a:r>
            <a:r>
              <a:rPr lang="en-US" sz="1800" i="1" dirty="0"/>
              <a:t>en masse</a:t>
            </a:r>
            <a:r>
              <a:rPr lang="en-GB" sz="1800" dirty="0"/>
              <a:t> </a:t>
            </a:r>
            <a:r>
              <a:rPr lang="en-GB" sz="1800" dirty="0">
                <a:sym typeface="Wingdings" panose="05000000000000000000" pitchFamily="2" charset="2"/>
              </a:rPr>
              <a:t> </a:t>
            </a:r>
            <a:r>
              <a:rPr lang="en-GB" sz="1800" dirty="0"/>
              <a:t>prioritizing the collective interest and the improvement of the health of the social body above individual rights. </a:t>
            </a:r>
          </a:p>
          <a:p>
            <a:pPr>
              <a:buFontTx/>
              <a:buChar char="-"/>
            </a:pPr>
            <a:r>
              <a:rPr lang="en-GB" sz="1800" dirty="0"/>
              <a:t>Top-down </a:t>
            </a:r>
            <a:r>
              <a:rPr lang="en-US" sz="1800" dirty="0"/>
              <a:t>constraining, compulsive and excluding interventions by the state targeted at those individuals and groups who were found unhealthy, unfit, abnormal or defective: </a:t>
            </a:r>
          </a:p>
          <a:p>
            <a:pPr lvl="1">
              <a:buFont typeface="Wingdings"/>
              <a:buChar char="à"/>
            </a:pPr>
            <a:r>
              <a:rPr lang="en-GB" sz="1800" dirty="0"/>
              <a:t>Eugenic laws and interventions: sterilisation, institutional segregation, and other measures, in particular mentally retarded and ‘disordered’ individuals.</a:t>
            </a:r>
          </a:p>
          <a:p>
            <a:pPr lvl="1">
              <a:buFont typeface="Wingdings"/>
              <a:buChar char="à"/>
            </a:pPr>
            <a:r>
              <a:rPr lang="en-GB" sz="1800" dirty="0" err="1"/>
              <a:t>Nazist</a:t>
            </a:r>
            <a:r>
              <a:rPr lang="en-GB" sz="1800" dirty="0"/>
              <a:t> ‘</a:t>
            </a:r>
            <a:r>
              <a:rPr lang="en-GB" sz="1800" dirty="0" err="1"/>
              <a:t>biocracy</a:t>
            </a:r>
            <a:r>
              <a:rPr lang="en-GB" sz="1800" dirty="0"/>
              <a:t>’: coercive sterilisation, isolation and enforced medical experiments, ‘euthanasia’, medical killing and genocide.</a:t>
            </a:r>
            <a:endParaRPr lang="nl-NL" sz="1800" dirty="0"/>
          </a:p>
        </p:txBody>
      </p:sp>
    </p:spTree>
    <p:extLst>
      <p:ext uri="{BB962C8B-B14F-4D97-AF65-F5344CB8AC3E}">
        <p14:creationId xmlns:p14="http://schemas.microsoft.com/office/powerpoint/2010/main" val="1137859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91264" cy="998389"/>
          </a:xfrm>
        </p:spPr>
        <p:txBody>
          <a:bodyPr>
            <a:noAutofit/>
          </a:bodyPr>
          <a:lstStyle/>
          <a:p>
            <a:pPr lvl="0"/>
            <a:r>
              <a:rPr lang="en-US" sz="3600" b="1" dirty="0"/>
              <a:t>Socialized medicine </a:t>
            </a:r>
            <a:r>
              <a:rPr lang="en-US" sz="3600" b="1" dirty="0">
                <a:sym typeface="Wingdings" panose="05000000000000000000" pitchFamily="2" charset="2"/>
              </a:rPr>
              <a:t> welfare state</a:t>
            </a:r>
            <a:br>
              <a:rPr lang="nl-NL" sz="3600" dirty="0"/>
            </a:br>
            <a:endParaRPr lang="nl-NL" sz="3600" dirty="0"/>
          </a:p>
        </p:txBody>
      </p:sp>
      <p:sp>
        <p:nvSpPr>
          <p:cNvPr id="3" name="Content Placeholder 2"/>
          <p:cNvSpPr>
            <a:spLocks noGrp="1"/>
          </p:cNvSpPr>
          <p:nvPr>
            <p:ph idx="1"/>
          </p:nvPr>
        </p:nvSpPr>
        <p:spPr>
          <a:xfrm>
            <a:off x="395536" y="1124744"/>
            <a:ext cx="8352928" cy="5256584"/>
          </a:xfrm>
        </p:spPr>
        <p:txBody>
          <a:bodyPr>
            <a:noAutofit/>
          </a:bodyPr>
          <a:lstStyle/>
          <a:p>
            <a:pPr marL="0" indent="0">
              <a:buNone/>
            </a:pPr>
            <a:r>
              <a:rPr lang="en-GB" sz="2400" b="1" dirty="0"/>
              <a:t>Social and democratic models of public health </a:t>
            </a:r>
            <a:r>
              <a:rPr lang="en-GB" sz="2400" b="1" dirty="0">
                <a:sym typeface="Wingdings" panose="05000000000000000000" pitchFamily="2" charset="2"/>
              </a:rPr>
              <a:t> </a:t>
            </a:r>
            <a:r>
              <a:rPr lang="en-GB" sz="2400" dirty="0"/>
              <a:t>keeping a balance between collective and individual interests and following more inclusive strategies:</a:t>
            </a:r>
            <a:endParaRPr lang="nl-NL" sz="2400" dirty="0"/>
          </a:p>
          <a:p>
            <a:r>
              <a:rPr lang="en-GB" sz="2400" dirty="0"/>
              <a:t>State takes responsibility for the accessibility of health care provisions for all of its citizens </a:t>
            </a:r>
            <a:r>
              <a:rPr lang="en-GB" sz="2400" dirty="0">
                <a:sym typeface="Wingdings" panose="05000000000000000000" pitchFamily="2" charset="2"/>
              </a:rPr>
              <a:t> C</a:t>
            </a:r>
            <a:r>
              <a:rPr lang="en-GB" sz="2400" dirty="0"/>
              <a:t>ollective health care insurance and benefits: solidarity and mutual obligations.</a:t>
            </a:r>
            <a:endParaRPr lang="nl-NL" sz="2400" dirty="0"/>
          </a:p>
          <a:p>
            <a:r>
              <a:rPr lang="en-GB" sz="2400" dirty="0"/>
              <a:t>Socialized public health activities depending on the more or less active co-operation of the targeted populations: more subtle, individualized and co-opting methods in order to assist them and motivate and encourage their self-responsibility, and self-advancement.  </a:t>
            </a:r>
          </a:p>
          <a:p>
            <a:pPr marL="0" indent="0">
              <a:buNone/>
            </a:pPr>
            <a:endParaRPr lang="en-GB" sz="2400" dirty="0">
              <a:sym typeface="Wingdings" panose="05000000000000000000" pitchFamily="2" charset="2"/>
            </a:endParaRPr>
          </a:p>
          <a:p>
            <a:pPr marL="0" indent="0">
              <a:buNone/>
            </a:pPr>
            <a:r>
              <a:rPr lang="en-GB" sz="2400" dirty="0">
                <a:sym typeface="Wingdings" panose="05000000000000000000" pitchFamily="2" charset="2"/>
              </a:rPr>
              <a:t>Health policies and collective a</a:t>
            </a:r>
            <a:r>
              <a:rPr lang="en-GB" sz="2400" dirty="0"/>
              <a:t>rrangements in the welfare state.</a:t>
            </a:r>
            <a:endParaRPr lang="nl-NL" sz="2400" dirty="0"/>
          </a:p>
          <a:p>
            <a:endParaRPr lang="nl-NL" dirty="0"/>
          </a:p>
        </p:txBody>
      </p:sp>
      <p:sp>
        <p:nvSpPr>
          <p:cNvPr id="4" name="Down Arrow 3"/>
          <p:cNvSpPr/>
          <p:nvPr/>
        </p:nvSpPr>
        <p:spPr>
          <a:xfrm>
            <a:off x="107504" y="2204864"/>
            <a:ext cx="360040" cy="35283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42350581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3600" b="1" dirty="0" err="1"/>
              <a:t>Historical</a:t>
            </a:r>
            <a:r>
              <a:rPr lang="nl-NL" sz="3600" b="1" dirty="0"/>
              <a:t> </a:t>
            </a:r>
            <a:r>
              <a:rPr lang="nl-NL" sz="3600" b="1" dirty="0" err="1"/>
              <a:t>and</a:t>
            </a:r>
            <a:r>
              <a:rPr lang="nl-NL" sz="3600" b="1" dirty="0"/>
              <a:t> </a:t>
            </a:r>
            <a:r>
              <a:rPr lang="nl-NL" sz="3600" b="1" dirty="0" err="1"/>
              <a:t>sociological</a:t>
            </a:r>
            <a:r>
              <a:rPr lang="nl-NL" sz="3600" b="1" dirty="0"/>
              <a:t> </a:t>
            </a:r>
            <a:r>
              <a:rPr lang="nl-NL" sz="3600" b="1" dirty="0" err="1"/>
              <a:t>explanations</a:t>
            </a:r>
            <a:r>
              <a:rPr lang="nl-NL" sz="3600" b="1" dirty="0"/>
              <a:t> of </a:t>
            </a:r>
            <a:r>
              <a:rPr lang="nl-NL" sz="3600" b="1" dirty="0" err="1"/>
              <a:t>collective</a:t>
            </a:r>
            <a:r>
              <a:rPr lang="nl-NL" sz="3600" b="1" dirty="0"/>
              <a:t> health care </a:t>
            </a:r>
            <a:r>
              <a:rPr lang="nl-NL" sz="3600" b="1" dirty="0" err="1"/>
              <a:t>and</a:t>
            </a:r>
            <a:r>
              <a:rPr lang="nl-NL" sz="3600" b="1" dirty="0"/>
              <a:t> health </a:t>
            </a:r>
            <a:r>
              <a:rPr lang="nl-NL" sz="3600" b="1" dirty="0" err="1"/>
              <a:t>policies</a:t>
            </a:r>
            <a:endParaRPr lang="nl-NL" sz="3600" b="1" dirty="0"/>
          </a:p>
        </p:txBody>
      </p:sp>
      <p:sp>
        <p:nvSpPr>
          <p:cNvPr id="3" name="Content Placeholder 2"/>
          <p:cNvSpPr>
            <a:spLocks noGrp="1"/>
          </p:cNvSpPr>
          <p:nvPr>
            <p:ph idx="1"/>
          </p:nvPr>
        </p:nvSpPr>
        <p:spPr/>
        <p:txBody>
          <a:bodyPr>
            <a:normAutofit fontScale="92500" lnSpcReduction="20000"/>
          </a:bodyPr>
          <a:lstStyle/>
          <a:p>
            <a:endParaRPr lang="nl-NL" dirty="0"/>
          </a:p>
          <a:p>
            <a:r>
              <a:rPr lang="nl-NL" sz="4000" dirty="0" err="1"/>
              <a:t>Foucault</a:t>
            </a:r>
            <a:r>
              <a:rPr lang="nl-NL" sz="4000" dirty="0"/>
              <a:t>: </a:t>
            </a:r>
            <a:r>
              <a:rPr lang="nl-NL" sz="4000" dirty="0" err="1"/>
              <a:t>biopower</a:t>
            </a:r>
            <a:r>
              <a:rPr lang="nl-NL" sz="4000" dirty="0"/>
              <a:t> </a:t>
            </a:r>
            <a:r>
              <a:rPr lang="nl-NL" sz="4000" dirty="0" err="1"/>
              <a:t>and</a:t>
            </a:r>
            <a:r>
              <a:rPr lang="nl-NL" sz="4000" dirty="0"/>
              <a:t> </a:t>
            </a:r>
            <a:r>
              <a:rPr lang="nl-NL" sz="4000" dirty="0" err="1"/>
              <a:t>biopolitics</a:t>
            </a:r>
            <a:endParaRPr lang="nl-NL" sz="4000" dirty="0"/>
          </a:p>
          <a:p>
            <a:endParaRPr lang="nl-NL" sz="4000" dirty="0"/>
          </a:p>
          <a:p>
            <a:r>
              <a:rPr lang="nl-NL" sz="4000" dirty="0"/>
              <a:t>Elias: </a:t>
            </a:r>
            <a:r>
              <a:rPr lang="nl-NL" sz="4000" dirty="0" err="1"/>
              <a:t>preoccupation</a:t>
            </a:r>
            <a:r>
              <a:rPr lang="nl-NL" sz="4000" dirty="0"/>
              <a:t> </a:t>
            </a:r>
            <a:r>
              <a:rPr lang="nl-NL" sz="4000" dirty="0" err="1"/>
              <a:t>with</a:t>
            </a:r>
            <a:r>
              <a:rPr lang="nl-NL" sz="4000" dirty="0"/>
              <a:t> health as part of </a:t>
            </a:r>
            <a:r>
              <a:rPr lang="nl-NL" sz="4000" dirty="0" err="1"/>
              <a:t>the</a:t>
            </a:r>
            <a:r>
              <a:rPr lang="nl-NL" sz="4000" dirty="0"/>
              <a:t> </a:t>
            </a:r>
            <a:r>
              <a:rPr lang="nl-NL" sz="4000" dirty="0" err="1"/>
              <a:t>process</a:t>
            </a:r>
            <a:r>
              <a:rPr lang="nl-NL" sz="4000" dirty="0"/>
              <a:t> of </a:t>
            </a:r>
            <a:r>
              <a:rPr lang="nl-NL" sz="4000" dirty="0" err="1"/>
              <a:t>civilization</a:t>
            </a:r>
            <a:endParaRPr lang="nl-NL" sz="4000" dirty="0"/>
          </a:p>
          <a:p>
            <a:endParaRPr lang="nl-NL" sz="4000" dirty="0"/>
          </a:p>
          <a:p>
            <a:r>
              <a:rPr lang="nl-NL" sz="4000" dirty="0"/>
              <a:t>Health care and </a:t>
            </a:r>
            <a:r>
              <a:rPr lang="nl-NL" sz="4000" dirty="0" err="1"/>
              <a:t>policies</a:t>
            </a:r>
            <a:r>
              <a:rPr lang="nl-NL" sz="4000" dirty="0"/>
              <a:t> in </a:t>
            </a:r>
            <a:r>
              <a:rPr lang="nl-NL" sz="4000" dirty="0" err="1"/>
              <a:t>the</a:t>
            </a:r>
            <a:r>
              <a:rPr lang="nl-NL" sz="4000" dirty="0"/>
              <a:t> context of </a:t>
            </a:r>
            <a:r>
              <a:rPr lang="nl-NL" sz="4000" dirty="0" err="1"/>
              <a:t>democracy</a:t>
            </a:r>
            <a:r>
              <a:rPr lang="nl-NL" sz="4000" dirty="0"/>
              <a:t> and </a:t>
            </a:r>
            <a:r>
              <a:rPr lang="nl-NL" sz="4000" dirty="0" err="1"/>
              <a:t>citizenship</a:t>
            </a:r>
            <a:r>
              <a:rPr lang="nl-NL" sz="4000" dirty="0"/>
              <a:t> </a:t>
            </a:r>
          </a:p>
        </p:txBody>
      </p:sp>
    </p:spTree>
    <p:extLst>
      <p:ext uri="{BB962C8B-B14F-4D97-AF65-F5344CB8AC3E}">
        <p14:creationId xmlns:p14="http://schemas.microsoft.com/office/powerpoint/2010/main" val="34481196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0026"/>
          </a:xfrm>
        </p:spPr>
        <p:txBody>
          <a:bodyPr>
            <a:normAutofit fontScale="90000"/>
          </a:bodyPr>
          <a:lstStyle/>
          <a:p>
            <a:r>
              <a:rPr lang="en-GB" sz="3600" b="1" dirty="0">
                <a:sym typeface="Wingdings" panose="05000000000000000000" pitchFamily="2" charset="2"/>
              </a:rPr>
              <a:t>Foucault: ‘</a:t>
            </a:r>
            <a:r>
              <a:rPr lang="en-GB" sz="3600" b="1" dirty="0" err="1">
                <a:sym typeface="Wingdings" panose="05000000000000000000" pitchFamily="2" charset="2"/>
              </a:rPr>
              <a:t>biopower</a:t>
            </a:r>
            <a:r>
              <a:rPr lang="en-GB" sz="3600" b="1" dirty="0">
                <a:sym typeface="Wingdings" panose="05000000000000000000" pitchFamily="2" charset="2"/>
              </a:rPr>
              <a:t>’ and ‘</a:t>
            </a:r>
            <a:r>
              <a:rPr lang="en-GB" sz="3600" b="1" dirty="0" err="1">
                <a:sym typeface="Wingdings" panose="05000000000000000000" pitchFamily="2" charset="2"/>
              </a:rPr>
              <a:t>biopolitics</a:t>
            </a:r>
            <a:r>
              <a:rPr lang="en-GB" sz="3600" b="1" dirty="0">
                <a:sym typeface="Wingdings" panose="05000000000000000000" pitchFamily="2" charset="2"/>
              </a:rPr>
              <a:t>’</a:t>
            </a:r>
            <a:endParaRPr lang="en-GB" sz="3600" b="1" dirty="0"/>
          </a:p>
        </p:txBody>
      </p:sp>
      <p:sp>
        <p:nvSpPr>
          <p:cNvPr id="3" name="Content Placeholder 2"/>
          <p:cNvSpPr>
            <a:spLocks noGrp="1"/>
          </p:cNvSpPr>
          <p:nvPr>
            <p:ph idx="1"/>
          </p:nvPr>
        </p:nvSpPr>
        <p:spPr>
          <a:xfrm>
            <a:off x="457200" y="620688"/>
            <a:ext cx="8435280" cy="6237312"/>
          </a:xfrm>
        </p:spPr>
        <p:txBody>
          <a:bodyPr>
            <a:noAutofit/>
          </a:bodyPr>
          <a:lstStyle/>
          <a:p>
            <a:pPr marL="0" indent="0">
              <a:buNone/>
            </a:pPr>
            <a:r>
              <a:rPr lang="en-GB" sz="2400" dirty="0"/>
              <a:t>The role of health policies in the shaping of modern disciplinary and surveillance society: </a:t>
            </a:r>
          </a:p>
          <a:p>
            <a:r>
              <a:rPr lang="en-GB" sz="2400" dirty="0"/>
              <a:t>In the industrial age the health of the population is crucial for the economic productivity as well as military strength of nations. </a:t>
            </a:r>
          </a:p>
          <a:p>
            <a:r>
              <a:rPr lang="en-US" sz="2400" dirty="0"/>
              <a:t>Traditional ‘negative’ political power (sovereign taking the life of subjects) </a:t>
            </a:r>
            <a:r>
              <a:rPr lang="en-US" sz="2400" dirty="0">
                <a:sym typeface="Wingdings" panose="05000000000000000000" pitchFamily="2" charset="2"/>
              </a:rPr>
              <a:t> Modern positive </a:t>
            </a:r>
            <a:r>
              <a:rPr lang="en-US" sz="2400" b="1" dirty="0" err="1"/>
              <a:t>biopower</a:t>
            </a:r>
            <a:r>
              <a:rPr lang="en-US" sz="2400" dirty="0"/>
              <a:t>: the control </a:t>
            </a:r>
            <a:r>
              <a:rPr lang="en-GB" sz="2400" dirty="0"/>
              <a:t>of the population in order to manage and regulate its life and improve its quantity and quality.</a:t>
            </a:r>
          </a:p>
          <a:p>
            <a:r>
              <a:rPr lang="en-GB" sz="2400" dirty="0"/>
              <a:t>The </a:t>
            </a:r>
            <a:r>
              <a:rPr lang="en-GB" sz="2400" b="1" dirty="0"/>
              <a:t>‘politics of the body’</a:t>
            </a:r>
            <a:r>
              <a:rPr lang="en-GB" sz="2400" dirty="0"/>
              <a:t> (the disciplining and normalisation of individuals) and </a:t>
            </a:r>
            <a:r>
              <a:rPr lang="en-GB" sz="2400" b="1" dirty="0"/>
              <a:t>‘</a:t>
            </a:r>
            <a:r>
              <a:rPr lang="en-GB" sz="2400" b="1" dirty="0" err="1"/>
              <a:t>biopolics</a:t>
            </a:r>
            <a:r>
              <a:rPr lang="en-GB" sz="2400" b="1" dirty="0"/>
              <a:t>’ </a:t>
            </a:r>
            <a:r>
              <a:rPr lang="en-GB" sz="2400" dirty="0"/>
              <a:t>(the control and surveillance of the collective as a whole).</a:t>
            </a:r>
          </a:p>
          <a:p>
            <a:r>
              <a:rPr lang="en-GB" sz="2400" dirty="0"/>
              <a:t>The broadening of the meaning of health and illness to what is normal and abnormal and the medicalization of more and more aspects of life </a:t>
            </a:r>
            <a:r>
              <a:rPr lang="en-GB" sz="2400" dirty="0">
                <a:sym typeface="Wingdings" panose="05000000000000000000" pitchFamily="2" charset="2"/>
              </a:rPr>
              <a:t> </a:t>
            </a:r>
            <a:r>
              <a:rPr lang="en-US" sz="2400" dirty="0"/>
              <a:t>Medical expertise playing a crucial role in </a:t>
            </a:r>
            <a:r>
              <a:rPr lang="en-US" sz="2400" b="1" dirty="0" err="1"/>
              <a:t>normalising</a:t>
            </a:r>
            <a:r>
              <a:rPr lang="en-US" sz="2400" b="1" dirty="0"/>
              <a:t> ‘governmentality’.</a:t>
            </a:r>
            <a:endParaRPr lang="nl-NL" sz="2400" b="1" dirty="0"/>
          </a:p>
          <a:p>
            <a:pPr marL="0" indent="0">
              <a:buNone/>
            </a:pPr>
            <a:endParaRPr lang="en-GB" sz="2000" dirty="0"/>
          </a:p>
        </p:txBody>
      </p:sp>
    </p:spTree>
    <p:extLst>
      <p:ext uri="{BB962C8B-B14F-4D97-AF65-F5344CB8AC3E}">
        <p14:creationId xmlns:p14="http://schemas.microsoft.com/office/powerpoint/2010/main" val="16810520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91264" cy="457199"/>
          </a:xfrm>
        </p:spPr>
        <p:txBody>
          <a:bodyPr>
            <a:noAutofit/>
          </a:bodyPr>
          <a:lstStyle/>
          <a:p>
            <a:r>
              <a:rPr lang="en-GB" sz="2800" b="1" dirty="0"/>
              <a:t>Elias: health norms in the process of civilisation and </a:t>
            </a:r>
            <a:r>
              <a:rPr lang="en-GB" sz="2800" b="1" dirty="0" err="1"/>
              <a:t>sociopolitical</a:t>
            </a:r>
            <a:r>
              <a:rPr lang="en-GB" sz="2800" b="1" dirty="0"/>
              <a:t> pacification</a:t>
            </a:r>
          </a:p>
        </p:txBody>
      </p:sp>
      <p:sp>
        <p:nvSpPr>
          <p:cNvPr id="3" name="Content Placeholder 2"/>
          <p:cNvSpPr>
            <a:spLocks noGrp="1"/>
          </p:cNvSpPr>
          <p:nvPr>
            <p:ph idx="1"/>
          </p:nvPr>
        </p:nvSpPr>
        <p:spPr>
          <a:xfrm>
            <a:off x="323528" y="1052736"/>
            <a:ext cx="8363272" cy="5805264"/>
          </a:xfrm>
        </p:spPr>
        <p:txBody>
          <a:bodyPr>
            <a:noAutofit/>
          </a:bodyPr>
          <a:lstStyle/>
          <a:p>
            <a:pPr>
              <a:buFontTx/>
              <a:buChar char="-"/>
            </a:pPr>
            <a:r>
              <a:rPr lang="en-GB" sz="1800" dirty="0"/>
              <a:t>Health norms and hygienic behaviour are the unintended result of </a:t>
            </a:r>
            <a:r>
              <a:rPr lang="en-GB" sz="1800" b="1" dirty="0"/>
              <a:t>more civilised, refined and self-controlled ways of conduct</a:t>
            </a:r>
            <a:r>
              <a:rPr lang="en-GB" sz="1800" dirty="0"/>
              <a:t> (</a:t>
            </a:r>
            <a:r>
              <a:rPr lang="en-US" sz="1800" i="1" dirty="0" err="1"/>
              <a:t>Fremdzwang</a:t>
            </a:r>
            <a:r>
              <a:rPr lang="en-US" sz="1800" dirty="0"/>
              <a:t> </a:t>
            </a:r>
            <a:r>
              <a:rPr lang="en-US" sz="1800" dirty="0">
                <a:sym typeface="Wingdings" panose="05000000000000000000" pitchFamily="2" charset="2"/>
              </a:rPr>
              <a:t></a:t>
            </a:r>
            <a:r>
              <a:rPr lang="en-US" sz="1800" dirty="0"/>
              <a:t> </a:t>
            </a:r>
            <a:r>
              <a:rPr lang="en-US" sz="1800" i="1" dirty="0" err="1"/>
              <a:t>Selbstzwang</a:t>
            </a:r>
            <a:r>
              <a:rPr lang="en-US" sz="1800" i="1" dirty="0"/>
              <a:t>) </a:t>
            </a:r>
            <a:r>
              <a:rPr lang="en-GB" sz="1800" dirty="0"/>
              <a:t>which have evolved as part of changing social relations: </a:t>
            </a:r>
            <a:r>
              <a:rPr lang="en-US" sz="1800" dirty="0"/>
              <a:t>social differentiation, growing interdependence, shifting hierarchies and balances of power between individuals and social groups. </a:t>
            </a:r>
          </a:p>
          <a:p>
            <a:pPr>
              <a:buFontTx/>
              <a:buChar char="-"/>
            </a:pPr>
            <a:r>
              <a:rPr lang="en-GB" sz="1800" dirty="0">
                <a:sym typeface="Wingdings" panose="05000000000000000000" pitchFamily="2" charset="2"/>
              </a:rPr>
              <a:t>Healthy </a:t>
            </a:r>
            <a:r>
              <a:rPr lang="en-US" sz="1800" dirty="0"/>
              <a:t>habits were the result of </a:t>
            </a:r>
            <a:r>
              <a:rPr lang="en-US" sz="1800" b="1" dirty="0"/>
              <a:t>increasing control of bodily impulses and instincts</a:t>
            </a:r>
            <a:r>
              <a:rPr lang="en-US" sz="1800" dirty="0"/>
              <a:t>, an internalization of feelings of embarrassment and shame, and increasing restraint in the way people related to each other, in particular with respect to their bodily functions and experiences.</a:t>
            </a:r>
          </a:p>
          <a:p>
            <a:pPr>
              <a:buFontTx/>
              <a:buChar char="-"/>
            </a:pPr>
            <a:r>
              <a:rPr lang="en-GB" sz="1800" dirty="0"/>
              <a:t>Growing preoccupation with health and hygiene was the form of civilised self-control with which the </a:t>
            </a:r>
            <a:r>
              <a:rPr lang="en-GB" sz="1800" b="1" dirty="0"/>
              <a:t>rising middle class</a:t>
            </a:r>
            <a:r>
              <a:rPr lang="en-GB" sz="1800" dirty="0"/>
              <a:t> distinguished itself from both the decadent aristocracy and the depraved lower classes. </a:t>
            </a:r>
            <a:endParaRPr lang="en-US" sz="1800" dirty="0"/>
          </a:p>
          <a:p>
            <a:pPr>
              <a:buFontTx/>
              <a:buChar char="-"/>
            </a:pPr>
            <a:r>
              <a:rPr lang="en-GB" sz="1800" dirty="0"/>
              <a:t>Middle class began to disseminate its ‘civilised’ attitudes and behaviour as </a:t>
            </a:r>
            <a:r>
              <a:rPr lang="en-GB" sz="1800" b="1" dirty="0"/>
              <a:t>a norm </a:t>
            </a:r>
            <a:r>
              <a:rPr lang="en-GB" sz="1800" dirty="0"/>
              <a:t>for the lower orders. </a:t>
            </a:r>
            <a:r>
              <a:rPr lang="en-GB" sz="1800" dirty="0">
                <a:sym typeface="Wingdings" panose="05000000000000000000" pitchFamily="2" charset="2"/>
              </a:rPr>
              <a:t> S</a:t>
            </a:r>
            <a:r>
              <a:rPr lang="en-GB" sz="1800" dirty="0"/>
              <a:t>anitary reform and advancing hygiene as part of the social and moral elevation of the lower classes in order to integrate them in civil society. </a:t>
            </a:r>
          </a:p>
          <a:p>
            <a:pPr>
              <a:buFontTx/>
              <a:buChar char="-"/>
            </a:pPr>
            <a:r>
              <a:rPr lang="en-US" sz="1800" dirty="0"/>
              <a:t>‘</a:t>
            </a:r>
            <a:r>
              <a:rPr lang="en-US" sz="1800" dirty="0" err="1"/>
              <a:t>Medicalisation</a:t>
            </a:r>
            <a:r>
              <a:rPr lang="en-US" sz="1800" dirty="0"/>
              <a:t>’ of delicate and controversial social issues </a:t>
            </a:r>
            <a:r>
              <a:rPr lang="en-GB" sz="1800" dirty="0"/>
              <a:t>in order </a:t>
            </a:r>
            <a:r>
              <a:rPr lang="en-GB" sz="1800" b="1" dirty="0"/>
              <a:t>to neutralize, pacify and de-politicize</a:t>
            </a:r>
            <a:r>
              <a:rPr lang="en-GB" sz="1800" dirty="0"/>
              <a:t> them through </a:t>
            </a:r>
            <a:r>
              <a:rPr lang="en-US" sz="1800" dirty="0"/>
              <a:t>putting them under the authority of professionals and experts, and thus preventing and evading potential conflicts about values and ethical norms. </a:t>
            </a:r>
            <a:r>
              <a:rPr lang="en-US" sz="1800" dirty="0">
                <a:sym typeface="Wingdings" panose="05000000000000000000" pitchFamily="2" charset="2"/>
              </a:rPr>
              <a:t> G</a:t>
            </a:r>
            <a:r>
              <a:rPr lang="en-US" sz="1800" dirty="0"/>
              <a:t>rowing demand of and dependence on professional expertise.</a:t>
            </a:r>
            <a:endParaRPr lang="nl-NL" sz="1800" dirty="0"/>
          </a:p>
          <a:p>
            <a:pPr marL="0" indent="0">
              <a:buNone/>
            </a:pPr>
            <a:endParaRPr lang="en-GB" dirty="0"/>
          </a:p>
        </p:txBody>
      </p:sp>
    </p:spTree>
    <p:extLst>
      <p:ext uri="{BB962C8B-B14F-4D97-AF65-F5344CB8AC3E}">
        <p14:creationId xmlns:p14="http://schemas.microsoft.com/office/powerpoint/2010/main" val="28679984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91264" cy="562074"/>
          </a:xfrm>
        </p:spPr>
        <p:txBody>
          <a:bodyPr>
            <a:normAutofit fontScale="90000"/>
          </a:bodyPr>
          <a:lstStyle/>
          <a:p>
            <a:r>
              <a:rPr lang="en-GB" sz="3600" b="1" dirty="0"/>
              <a:t>Health and democratic citizenship</a:t>
            </a:r>
            <a:r>
              <a:rPr lang="en-GB" sz="3600" dirty="0"/>
              <a:t> </a:t>
            </a:r>
          </a:p>
        </p:txBody>
      </p:sp>
      <p:sp>
        <p:nvSpPr>
          <p:cNvPr id="3" name="Content Placeholder 2"/>
          <p:cNvSpPr>
            <a:spLocks noGrp="1"/>
          </p:cNvSpPr>
          <p:nvPr>
            <p:ph idx="1"/>
          </p:nvPr>
        </p:nvSpPr>
        <p:spPr>
          <a:xfrm>
            <a:off x="395536" y="1052736"/>
            <a:ext cx="8291264" cy="5805264"/>
          </a:xfrm>
        </p:spPr>
        <p:txBody>
          <a:bodyPr>
            <a:normAutofit fontScale="85000" lnSpcReduction="10000"/>
          </a:bodyPr>
          <a:lstStyle/>
          <a:p>
            <a:pPr>
              <a:buFontTx/>
              <a:buChar char="-"/>
            </a:pPr>
            <a:r>
              <a:rPr lang="en-GB" dirty="0"/>
              <a:t>Entwinement of health and illness with democratic politics and policies of social design on the other. </a:t>
            </a:r>
            <a:r>
              <a:rPr lang="en-GB" dirty="0">
                <a:sym typeface="Wingdings" panose="05000000000000000000" pitchFamily="2" charset="2"/>
              </a:rPr>
              <a:t> H</a:t>
            </a:r>
            <a:r>
              <a:rPr lang="en-GB" dirty="0"/>
              <a:t>ow health and illness and health policies have been framed in the context of the development of democratic citizenship (classical and social liberalism, social-democracy and neo-liberalism): the balance between rights, entitlements and benefits on the one hand and duties and obligations on the other. </a:t>
            </a:r>
          </a:p>
          <a:p>
            <a:pPr>
              <a:buFontTx/>
              <a:buChar char="-"/>
            </a:pPr>
            <a:endParaRPr lang="en-GB" dirty="0"/>
          </a:p>
          <a:p>
            <a:pPr>
              <a:buFontTx/>
              <a:buChar char="-"/>
            </a:pPr>
            <a:r>
              <a:rPr lang="en-GB" dirty="0"/>
              <a:t>The expansion and socialisation of medicine in the course of the 19th and 20th century explained against the background of the complicated and changing relations between the interventionist state, the medical profession and democratic citizens. </a:t>
            </a:r>
            <a:endParaRPr lang="nl-NL" dirty="0"/>
          </a:p>
          <a:p>
            <a:pPr marL="0" indent="0">
              <a:buNone/>
            </a:pPr>
            <a:endParaRPr lang="nl-NL" dirty="0"/>
          </a:p>
          <a:p>
            <a:pPr marL="0" indent="0">
              <a:buNone/>
            </a:pPr>
            <a:endParaRPr lang="nl-NL" dirty="0"/>
          </a:p>
          <a:p>
            <a:pPr marL="0" indent="0">
              <a:buNone/>
            </a:pPr>
            <a:endParaRPr lang="nl-NL" dirty="0"/>
          </a:p>
          <a:p>
            <a:endParaRPr lang="en-GB" dirty="0"/>
          </a:p>
        </p:txBody>
      </p:sp>
    </p:spTree>
    <p:extLst>
      <p:ext uri="{BB962C8B-B14F-4D97-AF65-F5344CB8AC3E}">
        <p14:creationId xmlns:p14="http://schemas.microsoft.com/office/powerpoint/2010/main" val="27203183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9"/>
          </a:xfrm>
        </p:spPr>
        <p:txBody>
          <a:bodyPr>
            <a:noAutofit/>
          </a:bodyPr>
          <a:lstStyle/>
          <a:p>
            <a:endParaRPr lang="nl-NL" b="1" dirty="0"/>
          </a:p>
        </p:txBody>
      </p:sp>
      <p:sp>
        <p:nvSpPr>
          <p:cNvPr id="3" name="Content Placeholder 2"/>
          <p:cNvSpPr>
            <a:spLocks noGrp="1"/>
          </p:cNvSpPr>
          <p:nvPr>
            <p:ph idx="1"/>
          </p:nvPr>
        </p:nvSpPr>
        <p:spPr>
          <a:xfrm>
            <a:off x="457200" y="1268760"/>
            <a:ext cx="8229600" cy="4857403"/>
          </a:xfrm>
        </p:spPr>
        <p:txBody>
          <a:bodyPr>
            <a:normAutofit/>
          </a:bodyPr>
          <a:lstStyle/>
          <a:p>
            <a:pPr lvl="0"/>
            <a:r>
              <a:rPr lang="en-US" dirty="0"/>
              <a:t>How did medicine develop after World War II and how did the optimism about continuing medical progress turn into doubt and controversy?</a:t>
            </a:r>
            <a:endParaRPr lang="nl-NL" dirty="0"/>
          </a:p>
          <a:p>
            <a:pPr lvl="0"/>
            <a:r>
              <a:rPr lang="en-US" dirty="0"/>
              <a:t>Which approaches can be distinguished in modern medicine and how are they related to each other? </a:t>
            </a:r>
            <a:endParaRPr lang="nl-NL" dirty="0"/>
          </a:p>
          <a:p>
            <a:pPr lvl="0"/>
            <a:r>
              <a:rPr lang="en-US" dirty="0"/>
              <a:t>How can the ambivalent attitudes of the public towards medicine be explained? </a:t>
            </a:r>
            <a:endParaRPr lang="nl-NL" dirty="0"/>
          </a:p>
          <a:p>
            <a:endParaRPr lang="nl-NL" dirty="0"/>
          </a:p>
        </p:txBody>
      </p:sp>
    </p:spTree>
    <p:extLst>
      <p:ext uri="{BB962C8B-B14F-4D97-AF65-F5344CB8AC3E}">
        <p14:creationId xmlns:p14="http://schemas.microsoft.com/office/powerpoint/2010/main" val="41667742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1945-1970: therapeutic revolution </a:t>
            </a:r>
            <a:br>
              <a:rPr lang="en-US" b="1" dirty="0"/>
            </a:br>
            <a:r>
              <a:rPr lang="en-US" b="1" dirty="0"/>
              <a:t>in clinical medicine</a:t>
            </a:r>
            <a:endParaRPr lang="en-GB" b="1" dirty="0"/>
          </a:p>
        </p:txBody>
      </p:sp>
      <p:sp>
        <p:nvSpPr>
          <p:cNvPr id="3" name="Content Placeholder 2"/>
          <p:cNvSpPr>
            <a:spLocks noGrp="1"/>
          </p:cNvSpPr>
          <p:nvPr>
            <p:ph idx="1"/>
          </p:nvPr>
        </p:nvSpPr>
        <p:spPr/>
        <p:txBody>
          <a:bodyPr>
            <a:noAutofit/>
          </a:bodyPr>
          <a:lstStyle/>
          <a:p>
            <a:pPr marL="0" indent="0">
              <a:buNone/>
            </a:pPr>
            <a:r>
              <a:rPr lang="en-US" sz="2400" dirty="0"/>
              <a:t>Strong belief in medical progress and planning, and </a:t>
            </a:r>
            <a:r>
              <a:rPr lang="en-GB" sz="2400" dirty="0"/>
              <a:t>the scientific-technical control of disease (see Le </a:t>
            </a:r>
            <a:r>
              <a:rPr lang="en-GB" sz="2400" dirty="0" err="1"/>
              <a:t>Fanu</a:t>
            </a:r>
            <a:r>
              <a:rPr lang="en-GB" sz="2400" dirty="0"/>
              <a:t> 1999):</a:t>
            </a:r>
            <a:endParaRPr lang="nl-NL" sz="2400" dirty="0"/>
          </a:p>
          <a:p>
            <a:r>
              <a:rPr lang="en-US" sz="2400" dirty="0"/>
              <a:t>Large scale medical and biochemical research projects and clinical trials (patients used for medical research often without informed consent) and development of pharmaceutical industry </a:t>
            </a:r>
            <a:r>
              <a:rPr lang="en-US" sz="2400" dirty="0">
                <a:sym typeface="Wingdings" panose="05000000000000000000" pitchFamily="2" charset="2"/>
              </a:rPr>
              <a:t> N</a:t>
            </a:r>
            <a:r>
              <a:rPr lang="en-US" sz="2400" dirty="0"/>
              <a:t>ew medication: penicillin, antibiotics against infectious diseases and tuberculosis; cortisone to treat diabetes, steroids, psychotropic drugs for psychosis etc. </a:t>
            </a:r>
            <a:endParaRPr lang="nl-NL" sz="2400" dirty="0"/>
          </a:p>
          <a:p>
            <a:r>
              <a:rPr lang="en-US" sz="2400" dirty="0"/>
              <a:t>Better treatment methods of chronic diseases and new methods and techniques in surgery.</a:t>
            </a:r>
            <a:endParaRPr lang="nl-NL" sz="2400" dirty="0"/>
          </a:p>
          <a:p>
            <a:r>
              <a:rPr lang="en-US" sz="2400" dirty="0"/>
              <a:t>New medical technologies: intensive care, screening, diagnostic techniques (looking into the living body).</a:t>
            </a:r>
            <a:endParaRPr lang="nl-NL" sz="2400" dirty="0"/>
          </a:p>
          <a:p>
            <a:pPr marL="0" indent="0">
              <a:buNone/>
            </a:pPr>
            <a:endParaRPr lang="en-GB" dirty="0"/>
          </a:p>
        </p:txBody>
      </p:sp>
    </p:spTree>
    <p:extLst>
      <p:ext uri="{BB962C8B-B14F-4D97-AF65-F5344CB8AC3E}">
        <p14:creationId xmlns:p14="http://schemas.microsoft.com/office/powerpoint/2010/main" val="1126413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b="1" dirty="0" err="1"/>
              <a:t>Medicine</a:t>
            </a:r>
            <a:r>
              <a:rPr lang="nl-NL" b="1" dirty="0"/>
              <a:t> in traditional society</a:t>
            </a:r>
          </a:p>
        </p:txBody>
      </p:sp>
      <p:sp>
        <p:nvSpPr>
          <p:cNvPr id="3" name="Content Placeholder 2"/>
          <p:cNvSpPr>
            <a:spLocks noGrp="1"/>
          </p:cNvSpPr>
          <p:nvPr>
            <p:ph idx="1"/>
          </p:nvPr>
        </p:nvSpPr>
        <p:spPr/>
        <p:txBody>
          <a:bodyPr>
            <a:noAutofit/>
          </a:bodyPr>
          <a:lstStyle/>
          <a:p>
            <a:pPr marL="0" indent="0">
              <a:buNone/>
            </a:pPr>
            <a:r>
              <a:rPr lang="en-GB" sz="3600" b="1" dirty="0"/>
              <a:t>A wide variety of healers</a:t>
            </a:r>
            <a:r>
              <a:rPr lang="en-GB" sz="3600" dirty="0"/>
              <a:t> and a basic differentiation between: </a:t>
            </a:r>
          </a:p>
          <a:p>
            <a:pPr>
              <a:buFontTx/>
              <a:buChar char="-"/>
            </a:pPr>
            <a:r>
              <a:rPr lang="en-GB" sz="3600" dirty="0"/>
              <a:t>an elite group of academically educated doctors; </a:t>
            </a:r>
          </a:p>
          <a:p>
            <a:pPr>
              <a:buFontTx/>
              <a:buChar char="-"/>
            </a:pPr>
            <a:r>
              <a:rPr lang="en-GB" sz="3600" dirty="0"/>
              <a:t>a host of more lowly and practically oriented surgeons, army-physicians, midwives, natural healers, quacks and pharmacists.</a:t>
            </a:r>
          </a:p>
          <a:p>
            <a:pPr>
              <a:buFontTx/>
              <a:buChar char="-"/>
            </a:pPr>
            <a:endParaRPr lang="en-GB" sz="1800" dirty="0"/>
          </a:p>
        </p:txBody>
      </p:sp>
    </p:spTree>
    <p:extLst>
      <p:ext uri="{BB962C8B-B14F-4D97-AF65-F5344CB8AC3E}">
        <p14:creationId xmlns:p14="http://schemas.microsoft.com/office/powerpoint/2010/main" val="3996218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1970s–present: medical progress and optimism versus </a:t>
            </a:r>
            <a:r>
              <a:rPr lang="en-GB" sz="3200" b="1" dirty="0">
                <a:sym typeface="Wingdings" panose="05000000000000000000" pitchFamily="2" charset="2"/>
              </a:rPr>
              <a:t>criticism and controversy</a:t>
            </a:r>
            <a:endParaRPr lang="en-GB" sz="3200" b="1" dirty="0"/>
          </a:p>
        </p:txBody>
      </p:sp>
      <p:sp>
        <p:nvSpPr>
          <p:cNvPr id="3" name="Content Placeholder 2"/>
          <p:cNvSpPr>
            <a:spLocks noGrp="1"/>
          </p:cNvSpPr>
          <p:nvPr>
            <p:ph idx="1"/>
          </p:nvPr>
        </p:nvSpPr>
        <p:spPr/>
        <p:txBody>
          <a:bodyPr>
            <a:noAutofit/>
          </a:bodyPr>
          <a:lstStyle/>
          <a:p>
            <a:pPr lvl="0"/>
            <a:r>
              <a:rPr lang="en-GB" sz="1800" dirty="0"/>
              <a:t>One-sided reliance on the </a:t>
            </a:r>
            <a:r>
              <a:rPr lang="en-US" sz="1800" b="1" dirty="0"/>
              <a:t>pharmaceutical industry</a:t>
            </a:r>
            <a:r>
              <a:rPr lang="en-US" sz="1800" dirty="0"/>
              <a:t> that pushed up the costs of the continuing development of new drugs, many of which, at a certain point, did not add much to better treatments.</a:t>
            </a:r>
            <a:endParaRPr lang="nl-NL" sz="1800" dirty="0"/>
          </a:p>
          <a:p>
            <a:pPr lvl="0"/>
            <a:r>
              <a:rPr lang="en-GB" sz="1800" b="1" dirty="0"/>
              <a:t>M</a:t>
            </a:r>
            <a:r>
              <a:rPr lang="en-US" sz="1800" b="1" dirty="0" err="1"/>
              <a:t>edical</a:t>
            </a:r>
            <a:r>
              <a:rPr lang="en-US" sz="1800" b="1" dirty="0"/>
              <a:t> technology out of control</a:t>
            </a:r>
            <a:r>
              <a:rPr lang="en-US" sz="1800" dirty="0"/>
              <a:t>: technologies applied as a purpose in itself without considering their purpose for patients (over-diagnosis; the prolonging of life without considering its quality; barrier for communication between physicians and patients; objectification of patients).</a:t>
            </a:r>
            <a:endParaRPr lang="nl-NL" sz="1800" dirty="0"/>
          </a:p>
          <a:p>
            <a:pPr lvl="0"/>
            <a:r>
              <a:rPr lang="en-US" sz="1800" dirty="0">
                <a:sym typeface="Wingdings" panose="05000000000000000000" pitchFamily="2" charset="2"/>
              </a:rPr>
              <a:t>C</a:t>
            </a:r>
            <a:r>
              <a:rPr lang="en-US" sz="1800" dirty="0"/>
              <a:t>linical medicine challenged by </a:t>
            </a:r>
            <a:r>
              <a:rPr lang="en-US" sz="1800" b="1" dirty="0"/>
              <a:t>social medicine</a:t>
            </a:r>
            <a:r>
              <a:rPr lang="en-US" sz="1800" dirty="0"/>
              <a:t> focusing on new ‘welfare diseases’ caused by polluted environments, deprivation, unhealthy nutrition and lifestyles, stress and c</a:t>
            </a:r>
            <a:r>
              <a:rPr lang="en-US" sz="1800" dirty="0">
                <a:sym typeface="Wingdings" panose="05000000000000000000" pitchFamily="2" charset="2"/>
              </a:rPr>
              <a:t>entering on s</a:t>
            </a:r>
            <a:r>
              <a:rPr lang="en-GB" sz="1800" dirty="0" err="1"/>
              <a:t>ocial</a:t>
            </a:r>
            <a:r>
              <a:rPr lang="en-GB" sz="1800" dirty="0"/>
              <a:t> causes and the prevention of illness in the context of the welfare state </a:t>
            </a:r>
            <a:r>
              <a:rPr lang="en-GB" sz="1800" dirty="0">
                <a:sym typeface="Wingdings" panose="05000000000000000000" pitchFamily="2" charset="2"/>
              </a:rPr>
              <a:t> c</a:t>
            </a:r>
            <a:r>
              <a:rPr lang="en-US" sz="1800" dirty="0" err="1"/>
              <a:t>ontroversy</a:t>
            </a:r>
            <a:r>
              <a:rPr lang="en-US" sz="1800" dirty="0"/>
              <a:t> about the question whether diseases have biological or social/lifestyle causes.</a:t>
            </a:r>
          </a:p>
          <a:p>
            <a:r>
              <a:rPr lang="en-US" sz="1800" dirty="0"/>
              <a:t>1980s and 1990s: return of </a:t>
            </a:r>
            <a:r>
              <a:rPr lang="en-US" sz="1800" b="1" dirty="0"/>
              <a:t>biomedical approach</a:t>
            </a:r>
            <a:r>
              <a:rPr lang="en-US" sz="1800" dirty="0"/>
              <a:t> </a:t>
            </a:r>
            <a:r>
              <a:rPr lang="en-US" sz="1800" dirty="0">
                <a:sym typeface="Wingdings" panose="05000000000000000000" pitchFamily="2" charset="2"/>
              </a:rPr>
              <a:t> optimism about the possibilities of </a:t>
            </a:r>
            <a:r>
              <a:rPr lang="en-US" sz="1800" dirty="0"/>
              <a:t>medicine based on </a:t>
            </a:r>
            <a:r>
              <a:rPr lang="en-US" sz="1800" b="1" dirty="0"/>
              <a:t>genetics</a:t>
            </a:r>
            <a:r>
              <a:rPr lang="en-US" sz="1800" dirty="0"/>
              <a:t> and new </a:t>
            </a:r>
            <a:r>
              <a:rPr lang="en-US" sz="1800" b="1" dirty="0"/>
              <a:t>biomedical technologies</a:t>
            </a:r>
            <a:r>
              <a:rPr lang="en-US" sz="1800" dirty="0"/>
              <a:t>, but the raised expectations have (not yet) been fully fulfilled</a:t>
            </a:r>
            <a:r>
              <a:rPr lang="en-US" sz="1800" dirty="0">
                <a:sym typeface="Wingdings" panose="05000000000000000000" pitchFamily="2" charset="2"/>
              </a:rPr>
              <a:t>.</a:t>
            </a:r>
          </a:p>
          <a:p>
            <a:r>
              <a:rPr lang="en-US" sz="1800" dirty="0">
                <a:sym typeface="Wingdings" panose="05000000000000000000" pitchFamily="2" charset="2"/>
              </a:rPr>
              <a:t>1990s-present: new preventive approach  </a:t>
            </a:r>
            <a:r>
              <a:rPr lang="en-US" sz="1800" b="1" dirty="0">
                <a:sym typeface="Wingdings" panose="05000000000000000000" pitchFamily="2" charset="2"/>
              </a:rPr>
              <a:t>‘healthism’</a:t>
            </a:r>
            <a:r>
              <a:rPr lang="en-US" sz="1800" dirty="0">
                <a:sym typeface="Wingdings" panose="05000000000000000000" pitchFamily="2" charset="2"/>
              </a:rPr>
              <a:t> and </a:t>
            </a:r>
            <a:r>
              <a:rPr lang="en-US" sz="1800" b="1" dirty="0">
                <a:sym typeface="Wingdings" panose="05000000000000000000" pitchFamily="2" charset="2"/>
              </a:rPr>
              <a:t>‘new public health’</a:t>
            </a:r>
            <a:r>
              <a:rPr lang="en-US" sz="1800" dirty="0">
                <a:sym typeface="Wingdings" panose="05000000000000000000" pitchFamily="2" charset="2"/>
              </a:rPr>
              <a:t> against the background of neoliberal policies.</a:t>
            </a:r>
            <a:endParaRPr lang="en-GB" sz="1800" dirty="0"/>
          </a:p>
        </p:txBody>
      </p:sp>
    </p:spTree>
    <p:extLst>
      <p:ext uri="{BB962C8B-B14F-4D97-AF65-F5344CB8AC3E}">
        <p14:creationId xmlns:p14="http://schemas.microsoft.com/office/powerpoint/2010/main" val="1559957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US" dirty="0"/>
              <a:t> </a:t>
            </a:r>
            <a:r>
              <a:rPr lang="en-US" b="1" dirty="0"/>
              <a:t>‘</a:t>
            </a:r>
            <a:r>
              <a:rPr lang="en-US" b="1" dirty="0" err="1"/>
              <a:t>Healthism</a:t>
            </a:r>
            <a:r>
              <a:rPr lang="en-US" b="1" dirty="0"/>
              <a:t>’: the ‘will to health’</a:t>
            </a:r>
            <a:endParaRPr lang="nl-NL" b="1" dirty="0"/>
          </a:p>
        </p:txBody>
      </p:sp>
      <p:sp>
        <p:nvSpPr>
          <p:cNvPr id="3" name="Content Placeholder 2"/>
          <p:cNvSpPr>
            <a:spLocks noGrp="1"/>
          </p:cNvSpPr>
          <p:nvPr>
            <p:ph idx="1"/>
          </p:nvPr>
        </p:nvSpPr>
        <p:spPr>
          <a:xfrm>
            <a:off x="457200" y="1417638"/>
            <a:ext cx="8229600" cy="4708525"/>
          </a:xfrm>
        </p:spPr>
        <p:txBody>
          <a:bodyPr>
            <a:noAutofit/>
          </a:bodyPr>
          <a:lstStyle/>
          <a:p>
            <a:pPr lvl="0"/>
            <a:r>
              <a:rPr lang="en-US" sz="1800" dirty="0"/>
              <a:t>The belief that health can be controlled, advanced and designed on an individual level </a:t>
            </a:r>
            <a:r>
              <a:rPr lang="en-US" sz="1800" dirty="0">
                <a:sym typeface="Wingdings" panose="05000000000000000000" pitchFamily="2" charset="2"/>
              </a:rPr>
              <a:t> I</a:t>
            </a:r>
            <a:r>
              <a:rPr lang="en-US" sz="1800" dirty="0"/>
              <a:t>ndividuals can (and should) take control of and are responsible of their physical (and mental) condition. </a:t>
            </a:r>
            <a:r>
              <a:rPr lang="en-US" sz="1800" dirty="0">
                <a:sym typeface="Wingdings" panose="05000000000000000000" pitchFamily="2" charset="2"/>
              </a:rPr>
              <a:t></a:t>
            </a:r>
            <a:r>
              <a:rPr lang="en-US" sz="1800" dirty="0"/>
              <a:t> Health and disease not as natural destiny but as a choice, </a:t>
            </a:r>
            <a:r>
              <a:rPr lang="en-US" sz="1800" b="1" dirty="0"/>
              <a:t>a personal project</a:t>
            </a:r>
            <a:r>
              <a:rPr lang="en-US" sz="1800" dirty="0"/>
              <a:t> of the enterprising, self-actualizing, reflexive, responsible and autonomous ‘somatic self’. </a:t>
            </a:r>
            <a:endParaRPr lang="nl-NL" sz="1800" dirty="0"/>
          </a:p>
          <a:p>
            <a:r>
              <a:rPr lang="en-US" sz="1800" dirty="0"/>
              <a:t>Social norms and requirements, and cultural values as standards for what should be considered as healthy and normal </a:t>
            </a:r>
            <a:r>
              <a:rPr lang="en-US" sz="1800" dirty="0">
                <a:sym typeface="Wingdings" panose="05000000000000000000" pitchFamily="2" charset="2"/>
              </a:rPr>
              <a:t> </a:t>
            </a:r>
            <a:r>
              <a:rPr lang="en-US" sz="1800" b="1" dirty="0">
                <a:sym typeface="Wingdings" panose="05000000000000000000" pitchFamily="2" charset="2"/>
              </a:rPr>
              <a:t>B</a:t>
            </a:r>
            <a:r>
              <a:rPr lang="en-US" sz="1800" b="1" dirty="0"/>
              <a:t>roadening definitions of health</a:t>
            </a:r>
            <a:r>
              <a:rPr lang="en-US" sz="1800" dirty="0"/>
              <a:t>: not only </a:t>
            </a:r>
            <a:r>
              <a:rPr lang="en-GB" sz="1800" dirty="0"/>
              <a:t>absence of disease, but also p</a:t>
            </a:r>
            <a:r>
              <a:rPr lang="en-US" sz="1800" dirty="0" err="1"/>
              <a:t>hysical</a:t>
            </a:r>
            <a:r>
              <a:rPr lang="en-US" sz="1800" dirty="0"/>
              <a:t> and mental well-being and happiness, beauty and success, meeting the requirements of modern social dynamics. </a:t>
            </a:r>
          </a:p>
          <a:p>
            <a:r>
              <a:rPr lang="en-US" sz="1800" dirty="0"/>
              <a:t>The blurring of the boundaries between treatment and </a:t>
            </a:r>
            <a:r>
              <a:rPr lang="en-US" sz="1800" b="1" dirty="0"/>
              <a:t>enhancement</a:t>
            </a:r>
            <a:r>
              <a:rPr lang="en-US" sz="1800" dirty="0"/>
              <a:t>. </a:t>
            </a:r>
            <a:r>
              <a:rPr lang="en-US" sz="1800" dirty="0">
                <a:sym typeface="Wingdings" panose="05000000000000000000" pitchFamily="2" charset="2"/>
              </a:rPr>
              <a:t></a:t>
            </a:r>
            <a:r>
              <a:rPr lang="en-US" sz="1800" dirty="0"/>
              <a:t> The optimization of one’s physical and mental condition and the maximization of the duration and quality of life.</a:t>
            </a:r>
            <a:endParaRPr lang="nl-NL" sz="1800" dirty="0"/>
          </a:p>
          <a:p>
            <a:pPr lvl="0"/>
            <a:r>
              <a:rPr lang="en-US" sz="1800" dirty="0"/>
              <a:t>The popularization of medical knowledge and a commercialization of health care provisions. </a:t>
            </a:r>
            <a:r>
              <a:rPr lang="en-US" sz="1800" dirty="0">
                <a:sym typeface="Wingdings" panose="05000000000000000000" pitchFamily="2" charset="2"/>
              </a:rPr>
              <a:t> P</a:t>
            </a:r>
            <a:r>
              <a:rPr lang="en-GB" sz="1800" dirty="0" err="1"/>
              <a:t>atients</a:t>
            </a:r>
            <a:r>
              <a:rPr lang="en-GB" sz="1800" dirty="0"/>
              <a:t> as well as healthy individuals as </a:t>
            </a:r>
            <a:r>
              <a:rPr lang="en-GB" sz="1800" b="1" dirty="0">
                <a:sym typeface="Wingdings" panose="05000000000000000000" pitchFamily="2" charset="2"/>
              </a:rPr>
              <a:t>m</a:t>
            </a:r>
            <a:r>
              <a:rPr lang="en-GB" sz="1800" b="1" dirty="0"/>
              <a:t>edical consumers</a:t>
            </a:r>
            <a:r>
              <a:rPr lang="en-GB" sz="1800" dirty="0"/>
              <a:t>, shopping on a market</a:t>
            </a:r>
            <a:r>
              <a:rPr lang="en-US" sz="1800" dirty="0"/>
              <a:t> for health products, commodities, services, self-help practices, </a:t>
            </a:r>
            <a:r>
              <a:rPr lang="en-GB" sz="1800" dirty="0"/>
              <a:t>semi-medical professions and a wide array of alternative healers</a:t>
            </a:r>
            <a:r>
              <a:rPr lang="en-US" sz="1800" dirty="0"/>
              <a:t>.</a:t>
            </a:r>
          </a:p>
          <a:p>
            <a:r>
              <a:rPr lang="en-US" sz="1800" b="1" dirty="0">
                <a:sym typeface="Wingdings" panose="05000000000000000000" pitchFamily="2" charset="2"/>
              </a:rPr>
              <a:t>Redefining </a:t>
            </a:r>
            <a:r>
              <a:rPr lang="en-GB" sz="1800" b="1" dirty="0"/>
              <a:t>social issues in medical terms</a:t>
            </a:r>
            <a:r>
              <a:rPr lang="en-GB" sz="1800" dirty="0"/>
              <a:t> and putting them under a medical regime.</a:t>
            </a:r>
          </a:p>
          <a:p>
            <a:pPr lvl="0"/>
            <a:r>
              <a:rPr lang="en-US" sz="1800" dirty="0"/>
              <a:t> </a:t>
            </a:r>
            <a:endParaRPr lang="nl-NL" sz="1800" dirty="0"/>
          </a:p>
          <a:p>
            <a:pPr marL="0" indent="0">
              <a:buNone/>
            </a:pPr>
            <a:endParaRPr lang="nl-NL" dirty="0"/>
          </a:p>
        </p:txBody>
      </p:sp>
    </p:spTree>
    <p:extLst>
      <p:ext uri="{BB962C8B-B14F-4D97-AF65-F5344CB8AC3E}">
        <p14:creationId xmlns:p14="http://schemas.microsoft.com/office/powerpoint/2010/main" val="23476558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nl-NL" b="1" dirty="0"/>
              <a:t>The ‘new public health’</a:t>
            </a:r>
            <a:r>
              <a:rPr lang="nl-NL" dirty="0"/>
              <a:t> </a:t>
            </a:r>
          </a:p>
        </p:txBody>
      </p:sp>
      <p:sp>
        <p:nvSpPr>
          <p:cNvPr id="3" name="Content Placeholder 2"/>
          <p:cNvSpPr>
            <a:spLocks noGrp="1"/>
          </p:cNvSpPr>
          <p:nvPr>
            <p:ph idx="1"/>
          </p:nvPr>
        </p:nvSpPr>
        <p:spPr>
          <a:xfrm>
            <a:off x="457200" y="1417638"/>
            <a:ext cx="8229600" cy="4525963"/>
          </a:xfrm>
        </p:spPr>
        <p:txBody>
          <a:bodyPr>
            <a:noAutofit/>
          </a:bodyPr>
          <a:lstStyle/>
          <a:p>
            <a:pPr lvl="0"/>
            <a:r>
              <a:rPr lang="en-GB" sz="1800" dirty="0"/>
              <a:t>A view of health and illness as a continuum and in terms of </a:t>
            </a:r>
            <a:r>
              <a:rPr lang="en-GB" sz="1800" b="1" dirty="0"/>
              <a:t>risks</a:t>
            </a:r>
            <a:r>
              <a:rPr lang="en-GB" sz="1800" dirty="0"/>
              <a:t>, approached through </a:t>
            </a:r>
            <a:r>
              <a:rPr lang="en-GB" sz="1800" b="1" dirty="0"/>
              <a:t>predictive and preventive methods</a:t>
            </a:r>
            <a:r>
              <a:rPr lang="en-GB" sz="1800" dirty="0"/>
              <a:t> in order to reduce and control health  risks. </a:t>
            </a:r>
            <a:r>
              <a:rPr lang="en-GB" sz="1800" dirty="0">
                <a:sym typeface="Wingdings"/>
              </a:rPr>
              <a:t></a:t>
            </a:r>
            <a:r>
              <a:rPr lang="en-GB" sz="1800" dirty="0"/>
              <a:t> A broadening of health care from treating and curing disease to the protection of the still healthy from possible illnesses in the more or less distant future through continuous </a:t>
            </a:r>
            <a:r>
              <a:rPr lang="en-GB" sz="1800" b="1" dirty="0"/>
              <a:t>monitoring strategies</a:t>
            </a:r>
            <a:r>
              <a:rPr lang="en-GB" sz="1800" dirty="0"/>
              <a:t>. </a:t>
            </a:r>
            <a:endParaRPr lang="nl-NL" sz="1800" dirty="0"/>
          </a:p>
          <a:p>
            <a:pPr lvl="0"/>
            <a:r>
              <a:rPr lang="en-GB" sz="1800" dirty="0"/>
              <a:t>A focus on </a:t>
            </a:r>
            <a:r>
              <a:rPr lang="en-US" sz="1800" dirty="0"/>
              <a:t>individuals and in particular </a:t>
            </a:r>
            <a:r>
              <a:rPr lang="en-US" sz="1800" b="1" dirty="0"/>
              <a:t>‘risk groups’</a:t>
            </a:r>
            <a:r>
              <a:rPr lang="en-US" sz="1800" dirty="0"/>
              <a:t> , who are expected to </a:t>
            </a:r>
            <a:r>
              <a:rPr lang="en-GB" sz="1800" dirty="0"/>
              <a:t>be conscious of and well-informed about their health-status and risks and </a:t>
            </a:r>
            <a:r>
              <a:rPr lang="en-US" sz="1800" dirty="0"/>
              <a:t>to assume responsibility for </a:t>
            </a:r>
            <a:r>
              <a:rPr lang="en-GB" sz="1800" dirty="0"/>
              <a:t>preserving</a:t>
            </a:r>
            <a:r>
              <a:rPr lang="en-US" sz="1800" dirty="0"/>
              <a:t>, managing, </a:t>
            </a:r>
            <a:r>
              <a:rPr lang="en-GB" sz="1800" dirty="0"/>
              <a:t>improving and optimising their health by adopting a </a:t>
            </a:r>
            <a:r>
              <a:rPr lang="en-GB" sz="1800" b="1" dirty="0"/>
              <a:t>healthy lifestyle</a:t>
            </a:r>
            <a:r>
              <a:rPr lang="en-GB" sz="1800" dirty="0"/>
              <a:t> (no smoking, alcohol, drugs, unsafe sex, fat and sugar; do exercise and sport, medical check-ups, screenings and vaccinations etc.)</a:t>
            </a:r>
          </a:p>
          <a:p>
            <a:pPr lvl="0"/>
            <a:r>
              <a:rPr lang="en-US" sz="1800" dirty="0"/>
              <a:t>Neoliberal policies and assumptions which imply </a:t>
            </a:r>
            <a:r>
              <a:rPr lang="en-GB" sz="1800" dirty="0"/>
              <a:t>criticism of collective solidarity in the welfare state: re-definition of citizenship in terms of </a:t>
            </a:r>
            <a:r>
              <a:rPr lang="en-GB" sz="1800" b="1" dirty="0"/>
              <a:t>individual responsibility</a:t>
            </a:r>
            <a:r>
              <a:rPr lang="en-GB" sz="1800" dirty="0"/>
              <a:t> and shift from rights to obligations, and from passive entitlements to active involvement </a:t>
            </a:r>
            <a:r>
              <a:rPr lang="en-GB" sz="1800" dirty="0">
                <a:sym typeface="Wingdings" panose="05000000000000000000" pitchFamily="2" charset="2"/>
              </a:rPr>
              <a:t> H</a:t>
            </a:r>
            <a:r>
              <a:rPr lang="en-GB" sz="1800" dirty="0"/>
              <a:t>ealth and illness in terms of </a:t>
            </a:r>
            <a:r>
              <a:rPr lang="en-GB" sz="1800" b="1" dirty="0"/>
              <a:t>individual self-determination</a:t>
            </a:r>
            <a:r>
              <a:rPr lang="en-GB" sz="1800" dirty="0"/>
              <a:t>, rational self-interest, competence and ‘empowerment’ </a:t>
            </a:r>
            <a:r>
              <a:rPr lang="en-GB" sz="1800" dirty="0">
                <a:sym typeface="Wingdings" panose="05000000000000000000" pitchFamily="2" charset="2"/>
              </a:rPr>
              <a:t> T</a:t>
            </a:r>
            <a:r>
              <a:rPr lang="en-GB" sz="1800" dirty="0"/>
              <a:t>he state can only continue to guarantee adequate health care if citizens take an active stance and help themselves as much as possible.</a:t>
            </a:r>
            <a:endParaRPr lang="nl-NL" sz="1800" dirty="0"/>
          </a:p>
          <a:p>
            <a:pPr lvl="0"/>
            <a:endParaRPr lang="nl-NL" dirty="0"/>
          </a:p>
          <a:p>
            <a:endParaRPr lang="nl-NL" dirty="0"/>
          </a:p>
        </p:txBody>
      </p:sp>
    </p:spTree>
    <p:extLst>
      <p:ext uri="{BB962C8B-B14F-4D97-AF65-F5344CB8AC3E}">
        <p14:creationId xmlns:p14="http://schemas.microsoft.com/office/powerpoint/2010/main" val="26588725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b="1" dirty="0"/>
              <a:t>Setbacks, controversies </a:t>
            </a:r>
            <a:br>
              <a:rPr lang="en-GB" b="1" dirty="0"/>
            </a:br>
            <a:r>
              <a:rPr lang="en-GB" b="1" dirty="0"/>
              <a:t>and paradoxes</a:t>
            </a:r>
            <a:br>
              <a:rPr lang="nl-NL" b="1" dirty="0"/>
            </a:br>
            <a:endParaRPr lang="nl-NL" b="1" dirty="0"/>
          </a:p>
        </p:txBody>
      </p:sp>
      <p:sp>
        <p:nvSpPr>
          <p:cNvPr id="3" name="Content Placeholder 2"/>
          <p:cNvSpPr>
            <a:spLocks noGrp="1"/>
          </p:cNvSpPr>
          <p:nvPr>
            <p:ph idx="1"/>
          </p:nvPr>
        </p:nvSpPr>
        <p:spPr/>
        <p:txBody>
          <a:bodyPr>
            <a:normAutofit fontScale="92500" lnSpcReduction="20000"/>
          </a:bodyPr>
          <a:lstStyle/>
          <a:p>
            <a:endParaRPr lang="en-US" dirty="0"/>
          </a:p>
          <a:p>
            <a:r>
              <a:rPr lang="en-US" dirty="0"/>
              <a:t>Natural boundaries of medicine. </a:t>
            </a:r>
          </a:p>
          <a:p>
            <a:r>
              <a:rPr lang="en-US" dirty="0"/>
              <a:t>Social inequalities: health and disease conditioned by socio-economic and cultural factors as well as irrational behaviors and habits.</a:t>
            </a:r>
          </a:p>
          <a:p>
            <a:r>
              <a:rPr lang="en-US" dirty="0"/>
              <a:t>Financial strains.</a:t>
            </a:r>
          </a:p>
          <a:p>
            <a:pPr lvl="0"/>
            <a:r>
              <a:rPr lang="en-GB" dirty="0"/>
              <a:t>Uncertainty of risk and the undermining of trust. </a:t>
            </a:r>
            <a:endParaRPr lang="nl-NL" dirty="0"/>
          </a:p>
          <a:p>
            <a:r>
              <a:rPr lang="en-GB" dirty="0"/>
              <a:t>Autonomy and self-determination versus the nature of illness and medical care (fate, coincidence, vulnerability and dependence).</a:t>
            </a:r>
            <a:endParaRPr lang="nl-NL" dirty="0"/>
          </a:p>
        </p:txBody>
      </p:sp>
    </p:spTree>
    <p:extLst>
      <p:ext uri="{BB962C8B-B14F-4D97-AF65-F5344CB8AC3E}">
        <p14:creationId xmlns:p14="http://schemas.microsoft.com/office/powerpoint/2010/main" val="18875135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Natural boundaries of medicine?</a:t>
            </a:r>
            <a:br>
              <a:rPr lang="en-US" b="1" dirty="0"/>
            </a:br>
            <a:endParaRPr lang="nl-NL" b="1" dirty="0"/>
          </a:p>
        </p:txBody>
      </p:sp>
      <p:sp>
        <p:nvSpPr>
          <p:cNvPr id="3" name="Content Placeholder 2"/>
          <p:cNvSpPr>
            <a:spLocks noGrp="1"/>
          </p:cNvSpPr>
          <p:nvPr>
            <p:ph idx="1"/>
          </p:nvPr>
        </p:nvSpPr>
        <p:spPr>
          <a:xfrm>
            <a:off x="467544" y="1340768"/>
            <a:ext cx="8229600" cy="4525963"/>
          </a:xfrm>
        </p:spPr>
        <p:txBody>
          <a:bodyPr>
            <a:noAutofit/>
          </a:bodyPr>
          <a:lstStyle/>
          <a:p>
            <a:pPr marL="0" indent="0">
              <a:buNone/>
            </a:pPr>
            <a:r>
              <a:rPr lang="en-GB" sz="2000" dirty="0"/>
              <a:t>To what extent can health be controlled and advanced?</a:t>
            </a:r>
          </a:p>
          <a:p>
            <a:r>
              <a:rPr lang="en-GB" sz="2000" dirty="0"/>
              <a:t>Health and illness still largely a matter of </a:t>
            </a:r>
            <a:r>
              <a:rPr lang="en-GB" sz="2000" b="1" dirty="0"/>
              <a:t>natural fate and bad luck</a:t>
            </a:r>
            <a:r>
              <a:rPr lang="en-GB" sz="2000" dirty="0"/>
              <a:t>, of inevitable biological distinctions between individuals.</a:t>
            </a:r>
          </a:p>
          <a:p>
            <a:r>
              <a:rPr lang="en-GB" sz="2000" b="1" dirty="0"/>
              <a:t>Nature strikes back again and again</a:t>
            </a:r>
            <a:r>
              <a:rPr lang="en-GB" sz="2000" dirty="0"/>
              <a:t>. </a:t>
            </a:r>
            <a:r>
              <a:rPr lang="en-GB" sz="2000" dirty="0">
                <a:sym typeface="Wingdings" panose="05000000000000000000" pitchFamily="2" charset="2"/>
              </a:rPr>
              <a:t> </a:t>
            </a:r>
            <a:r>
              <a:rPr lang="en-US" sz="2000" dirty="0">
                <a:sym typeface="Wingdings" panose="05000000000000000000" pitchFamily="2" charset="2"/>
              </a:rPr>
              <a:t>C</a:t>
            </a:r>
            <a:r>
              <a:rPr lang="en-US" sz="2000" dirty="0"/>
              <a:t>omeback of ‘old’ epidemic diseases (tuberculosis, malaria, cholera and polio) and popping up of new infectious diseases (aids, Sars, Ebola, legionella, Mexican flue, other new virulent influenza viruses, Q-fever, Lyme, new venereal diseases, dengue, Zika-virus, Corona) and their spread all over the world: continuing battle between pathological micro-organisms and human immune system (‘Our wits versus their genes’).</a:t>
            </a:r>
          </a:p>
          <a:p>
            <a:r>
              <a:rPr lang="en-US" sz="2000" dirty="0"/>
              <a:t>New diseases are partly the consequence of the success of medicine: the elimination of other (infectious) illnesses from which people in the past used to die at a younger age and extension of lifespan. </a:t>
            </a:r>
            <a:r>
              <a:rPr lang="en-US" sz="2000" dirty="0">
                <a:sym typeface="Wingdings" panose="05000000000000000000" pitchFamily="2" charset="2"/>
              </a:rPr>
              <a:t> Chronic illnesses, cancers, dementia and Alzheimer as </a:t>
            </a:r>
            <a:r>
              <a:rPr lang="en-US" sz="2000" b="1" dirty="0">
                <a:sym typeface="Wingdings" panose="05000000000000000000" pitchFamily="2" charset="2"/>
              </a:rPr>
              <a:t>the inevitable natural consequence of </a:t>
            </a:r>
            <a:r>
              <a:rPr lang="en-US" sz="2000" b="1" dirty="0"/>
              <a:t>ageing</a:t>
            </a:r>
            <a:r>
              <a:rPr lang="en-US" sz="2000" dirty="0"/>
              <a:t>.</a:t>
            </a:r>
            <a:endParaRPr lang="nl-NL" sz="2000" dirty="0"/>
          </a:p>
          <a:p>
            <a:endParaRPr lang="nl-NL" dirty="0"/>
          </a:p>
        </p:txBody>
      </p:sp>
    </p:spTree>
    <p:extLst>
      <p:ext uri="{BB962C8B-B14F-4D97-AF65-F5344CB8AC3E}">
        <p14:creationId xmlns:p14="http://schemas.microsoft.com/office/powerpoint/2010/main" val="35486534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Social inequalities of health</a:t>
            </a:r>
            <a:br>
              <a:rPr lang="nl-NL" dirty="0"/>
            </a:br>
            <a:endParaRPr lang="nl-NL" dirty="0"/>
          </a:p>
        </p:txBody>
      </p:sp>
      <p:sp>
        <p:nvSpPr>
          <p:cNvPr id="3" name="Content Placeholder 2"/>
          <p:cNvSpPr>
            <a:spLocks noGrp="1"/>
          </p:cNvSpPr>
          <p:nvPr>
            <p:ph idx="1"/>
          </p:nvPr>
        </p:nvSpPr>
        <p:spPr>
          <a:xfrm>
            <a:off x="457200" y="1166018"/>
            <a:ext cx="8229600" cy="4525963"/>
          </a:xfrm>
        </p:spPr>
        <p:txBody>
          <a:bodyPr>
            <a:noAutofit/>
          </a:bodyPr>
          <a:lstStyle/>
          <a:p>
            <a:r>
              <a:rPr lang="en-US" sz="2400" dirty="0"/>
              <a:t>The assumption of choice and control </a:t>
            </a:r>
            <a:r>
              <a:rPr lang="en-GB" sz="2400" dirty="0"/>
              <a:t>underestimates the extent to which ill health is still being determined by </a:t>
            </a:r>
            <a:r>
              <a:rPr lang="en-GB" sz="2400" b="1" dirty="0"/>
              <a:t>social-economic and cultural factors</a:t>
            </a:r>
            <a:r>
              <a:rPr lang="en-GB" sz="2400" dirty="0"/>
              <a:t>, such as poverty, lack of education, entrenched (unhealthy) habits, irrational behaviour, bad living conditions and ethnicity </a:t>
            </a:r>
            <a:r>
              <a:rPr lang="en-GB" sz="2400" dirty="0">
                <a:sym typeface="Wingdings" panose="05000000000000000000" pitchFamily="2" charset="2"/>
              </a:rPr>
              <a:t> </a:t>
            </a:r>
            <a:r>
              <a:rPr lang="en-US" sz="2400" dirty="0"/>
              <a:t>The assumption that information, encouragement and good will automatically lead to healthy behavior is misguided. </a:t>
            </a:r>
          </a:p>
          <a:p>
            <a:endParaRPr lang="en-GB" sz="2400" dirty="0"/>
          </a:p>
          <a:p>
            <a:r>
              <a:rPr lang="en-GB" sz="2400" dirty="0"/>
              <a:t>Healthism and preventive and predictive medicine causing </a:t>
            </a:r>
            <a:r>
              <a:rPr lang="en-GB" sz="2400" b="1" dirty="0">
                <a:sym typeface="Wingdings" panose="05000000000000000000" pitchFamily="2" charset="2"/>
              </a:rPr>
              <a:t>r</a:t>
            </a:r>
            <a:r>
              <a:rPr lang="en-GB" sz="2400" b="1" dirty="0"/>
              <a:t>ising health standards</a:t>
            </a:r>
            <a:r>
              <a:rPr lang="en-GB" sz="2400" dirty="0"/>
              <a:t> which tend to benefit the already better-off groups rather than those who are relatively poor, uneducated and with few opportunities </a:t>
            </a:r>
            <a:r>
              <a:rPr lang="en-GB" sz="2400" dirty="0">
                <a:sym typeface="Wingdings" panose="05000000000000000000" pitchFamily="2" charset="2"/>
              </a:rPr>
              <a:t></a:t>
            </a:r>
            <a:r>
              <a:rPr lang="en-GB" sz="2400" dirty="0"/>
              <a:t> an increasing gap between the already healthy and the unhealthy, and a marginalisation of high-risk groups.</a:t>
            </a:r>
            <a:endParaRPr lang="nl-NL" sz="2400" dirty="0"/>
          </a:p>
          <a:p>
            <a:endParaRPr lang="nl-NL" sz="2400" dirty="0"/>
          </a:p>
        </p:txBody>
      </p:sp>
    </p:spTree>
    <p:extLst>
      <p:ext uri="{BB962C8B-B14F-4D97-AF65-F5344CB8AC3E}">
        <p14:creationId xmlns:p14="http://schemas.microsoft.com/office/powerpoint/2010/main" val="28243690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Financial boundaries of health care</a:t>
            </a:r>
            <a:br>
              <a:rPr lang="nl-NL" b="1" dirty="0"/>
            </a:br>
            <a:endParaRPr lang="nl-NL" b="1" dirty="0"/>
          </a:p>
        </p:txBody>
      </p:sp>
      <p:sp>
        <p:nvSpPr>
          <p:cNvPr id="3" name="Content Placeholder 2"/>
          <p:cNvSpPr>
            <a:spLocks noGrp="1"/>
          </p:cNvSpPr>
          <p:nvPr>
            <p:ph idx="1"/>
          </p:nvPr>
        </p:nvSpPr>
        <p:spPr>
          <a:xfrm>
            <a:off x="323528" y="1196752"/>
            <a:ext cx="8301608" cy="4381947"/>
          </a:xfrm>
        </p:spPr>
        <p:txBody>
          <a:bodyPr>
            <a:noAutofit/>
          </a:bodyPr>
          <a:lstStyle/>
          <a:p>
            <a:r>
              <a:rPr lang="en-GB" sz="1800" dirty="0">
                <a:sym typeface="Wingdings" panose="05000000000000000000" pitchFamily="2" charset="2"/>
              </a:rPr>
              <a:t>Continuing rising c</a:t>
            </a:r>
            <a:r>
              <a:rPr lang="en-GB" sz="1800" dirty="0"/>
              <a:t>osts of health care as a result of broadening of coverage by health insurance; the ageing of the population, increasing numbers of chronic patients, and more expensive treatment options and the advance of sophisticated medical technologies </a:t>
            </a:r>
            <a:r>
              <a:rPr lang="en-GB" sz="1800" dirty="0">
                <a:sym typeface="Wingdings" panose="05000000000000000000" pitchFamily="2" charset="2"/>
              </a:rPr>
              <a:t> </a:t>
            </a:r>
            <a:r>
              <a:rPr lang="en-GB" sz="1800" b="1" dirty="0"/>
              <a:t>The very success and the promises of medicine have provoked rising standards and expectations</a:t>
            </a:r>
            <a:r>
              <a:rPr lang="en-GB" sz="1800" dirty="0"/>
              <a:t> (not only to cure illness, but also to improve and optimise health) as well as growing dependence and consumption of health care. </a:t>
            </a:r>
          </a:p>
          <a:p>
            <a:r>
              <a:rPr lang="en-GB" sz="1800" b="1" dirty="0">
                <a:sym typeface="Wingdings" panose="05000000000000000000" pitchFamily="2" charset="2"/>
              </a:rPr>
              <a:t>P</a:t>
            </a:r>
            <a:r>
              <a:rPr lang="en-GB" sz="1800" b="1" dirty="0"/>
              <a:t>aradox</a:t>
            </a:r>
            <a:r>
              <a:rPr lang="en-GB" sz="1800" dirty="0"/>
              <a:t>: never in history have people been so healthy and do they live as long as today, while at the same they seem to be more preoccupied with and uncertain and worried about their health than ever before </a:t>
            </a:r>
            <a:r>
              <a:rPr lang="en-GB" sz="1800" dirty="0">
                <a:sym typeface="Wingdings" panose="05000000000000000000" pitchFamily="2" charset="2"/>
              </a:rPr>
              <a:t> health as the essential criterion for the quality of life.</a:t>
            </a:r>
            <a:r>
              <a:rPr lang="en-GB" sz="1800" dirty="0"/>
              <a:t> </a:t>
            </a:r>
          </a:p>
          <a:p>
            <a:r>
              <a:rPr lang="en-GB" sz="1800" dirty="0"/>
              <a:t>The pursuit of and right to health (care) seems to be boundless, whereas the financial resources to pay for health care are finite. </a:t>
            </a:r>
            <a:r>
              <a:rPr lang="en-GB" sz="1800" dirty="0">
                <a:sym typeface="Wingdings" panose="05000000000000000000" pitchFamily="2" charset="2"/>
              </a:rPr>
              <a:t> </a:t>
            </a:r>
            <a:r>
              <a:rPr lang="en-GB" sz="1800" b="1" dirty="0">
                <a:sym typeface="Wingdings" panose="05000000000000000000" pitchFamily="2" charset="2"/>
              </a:rPr>
              <a:t>Painful question: how much do we, as taxpayers and parties in health insurance schedules, want to pay for saving and prolonging lives? </a:t>
            </a:r>
            <a:r>
              <a:rPr lang="en-GB" sz="1800" dirty="0">
                <a:sym typeface="Wingdings" panose="05000000000000000000" pitchFamily="2" charset="2"/>
              </a:rPr>
              <a:t> The importance of e</a:t>
            </a:r>
            <a:r>
              <a:rPr lang="en-GB" sz="1800" dirty="0"/>
              <a:t>conomic considerations in the organisation and delivery of (collectively funded) health care: How to keep a </a:t>
            </a:r>
            <a:r>
              <a:rPr lang="en-GB" sz="1800" dirty="0">
                <a:sym typeface="Wingdings" panose="05000000000000000000" pitchFamily="2" charset="2"/>
              </a:rPr>
              <a:t> </a:t>
            </a:r>
            <a:r>
              <a:rPr lang="en-GB" sz="1800" dirty="0"/>
              <a:t>balance between rising costs and the right to funded health care? </a:t>
            </a:r>
            <a:r>
              <a:rPr lang="en-GB" sz="1800" dirty="0">
                <a:sym typeface="Wingdings" panose="05000000000000000000" pitchFamily="2" charset="2"/>
              </a:rPr>
              <a:t> C</a:t>
            </a:r>
            <a:r>
              <a:rPr lang="en-GB" sz="1800" dirty="0"/>
              <a:t>onflicts over supply and demand, costs and benefits, access and priorities.</a:t>
            </a:r>
          </a:p>
          <a:p>
            <a:pPr marL="0" indent="0">
              <a:buNone/>
            </a:pPr>
            <a:r>
              <a:rPr lang="en-GB" sz="1800" dirty="0">
                <a:sym typeface="Wingdings" panose="05000000000000000000" pitchFamily="2" charset="2"/>
              </a:rPr>
              <a:t> </a:t>
            </a:r>
            <a:endParaRPr lang="nl-NL" sz="1800" dirty="0"/>
          </a:p>
          <a:p>
            <a:pPr>
              <a:spcBef>
                <a:spcPts val="0"/>
              </a:spcBef>
            </a:pPr>
            <a:endParaRPr lang="nl-NL" dirty="0"/>
          </a:p>
        </p:txBody>
      </p:sp>
    </p:spTree>
    <p:extLst>
      <p:ext uri="{BB962C8B-B14F-4D97-AF65-F5344CB8AC3E}">
        <p14:creationId xmlns:p14="http://schemas.microsoft.com/office/powerpoint/2010/main" val="7100675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GB" dirty="0"/>
            </a:br>
            <a:r>
              <a:rPr lang="en-GB" sz="4000" b="1" dirty="0"/>
              <a:t>The burden of the uncertainty of risk and the undermining of trust </a:t>
            </a:r>
            <a:br>
              <a:rPr lang="nl-NL" sz="4000" b="1" dirty="0"/>
            </a:br>
            <a:endParaRPr lang="nl-NL" sz="4000" b="1" dirty="0"/>
          </a:p>
        </p:txBody>
      </p:sp>
      <p:sp>
        <p:nvSpPr>
          <p:cNvPr id="3" name="Content Placeholder 2"/>
          <p:cNvSpPr>
            <a:spLocks noGrp="1"/>
          </p:cNvSpPr>
          <p:nvPr>
            <p:ph idx="1"/>
          </p:nvPr>
        </p:nvSpPr>
        <p:spPr>
          <a:xfrm>
            <a:off x="457200" y="1772816"/>
            <a:ext cx="8229600" cy="4353347"/>
          </a:xfrm>
        </p:spPr>
        <p:txBody>
          <a:bodyPr>
            <a:noAutofit/>
          </a:bodyPr>
          <a:lstStyle/>
          <a:p>
            <a:pPr marL="0" indent="0">
              <a:buNone/>
            </a:pPr>
            <a:r>
              <a:rPr lang="en-US" sz="2000" dirty="0"/>
              <a:t>Health and illness in terms of risk </a:t>
            </a:r>
            <a:r>
              <a:rPr lang="en-US" sz="2000" dirty="0">
                <a:sym typeface="Wingdings" panose="05000000000000000000" pitchFamily="2" charset="2"/>
              </a:rPr>
              <a:t> </a:t>
            </a:r>
            <a:r>
              <a:rPr lang="en-US" sz="2000" b="1" dirty="0">
                <a:sym typeface="Wingdings" panose="05000000000000000000" pitchFamily="2" charset="2"/>
              </a:rPr>
              <a:t>C</a:t>
            </a:r>
            <a:r>
              <a:rPr lang="en-US" sz="2000" b="1" dirty="0"/>
              <a:t>onstant uncertainty and individuals faced with complex responsibilities and choices.</a:t>
            </a:r>
            <a:r>
              <a:rPr lang="en-US" sz="2000" dirty="0"/>
              <a:t> </a:t>
            </a:r>
          </a:p>
          <a:p>
            <a:r>
              <a:rPr lang="en-GB" sz="2000" dirty="0"/>
              <a:t>Expanding range of popular, commercial and professional knowledge and information about health and illness, treatments, screenings, vaccinations and preventive interventions. </a:t>
            </a:r>
            <a:r>
              <a:rPr lang="en-GB" sz="2000" dirty="0">
                <a:sym typeface="Wingdings" panose="05000000000000000000" pitchFamily="2" charset="2"/>
              </a:rPr>
              <a:t> Continuing </a:t>
            </a:r>
            <a:r>
              <a:rPr lang="en-GB" sz="2000" dirty="0"/>
              <a:t>revisions, contradictions and discord among experts, policy-makers and the public at large </a:t>
            </a:r>
            <a:r>
              <a:rPr lang="en-GB" sz="2000" dirty="0">
                <a:sym typeface="Wingdings" panose="05000000000000000000" pitchFamily="2" charset="2"/>
              </a:rPr>
              <a:t> U</a:t>
            </a:r>
            <a:r>
              <a:rPr lang="en-GB" sz="2000" dirty="0"/>
              <a:t>ndermining of trust in professional scientific knowledge and the authority of the state in the field of public health and growth of alternative medicine.</a:t>
            </a:r>
          </a:p>
          <a:p>
            <a:r>
              <a:rPr lang="en-GB" sz="2000" dirty="0"/>
              <a:t>Lack of clarity and unanimity among scientists, professionals and policy-makers or either too radical or reluctant government interventions can feed distrust and resistance of citizens. </a:t>
            </a:r>
            <a:r>
              <a:rPr lang="en-GB" sz="2000" dirty="0">
                <a:sym typeface="Wingdings" panose="05000000000000000000" pitchFamily="2" charset="2"/>
              </a:rPr>
              <a:t> P</a:t>
            </a:r>
            <a:r>
              <a:rPr lang="en-GB" sz="2000" dirty="0"/>
              <a:t>aradox: the desired self-initiative and empowerment of citizens can also turn against government policies and professional expertise.</a:t>
            </a:r>
            <a:endParaRPr lang="nl-NL" sz="2000" dirty="0"/>
          </a:p>
          <a:p>
            <a:endParaRPr lang="nl-NL" dirty="0"/>
          </a:p>
        </p:txBody>
      </p:sp>
    </p:spTree>
    <p:extLst>
      <p:ext uri="{BB962C8B-B14F-4D97-AF65-F5344CB8AC3E}">
        <p14:creationId xmlns:p14="http://schemas.microsoft.com/office/powerpoint/2010/main" val="3747014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sz="3200" b="1" dirty="0"/>
            </a:br>
            <a:r>
              <a:rPr lang="en-US" sz="3200" b="1" dirty="0"/>
              <a:t>Autonomy and self-determination adequate guidelines in the practical reality of health care? </a:t>
            </a:r>
            <a:br>
              <a:rPr lang="en-US" sz="3200" b="1" dirty="0"/>
            </a:br>
            <a:endParaRPr lang="nl-NL" sz="3200" b="1" dirty="0"/>
          </a:p>
        </p:txBody>
      </p:sp>
      <p:sp>
        <p:nvSpPr>
          <p:cNvPr id="3" name="Content Placeholder 2"/>
          <p:cNvSpPr>
            <a:spLocks noGrp="1"/>
          </p:cNvSpPr>
          <p:nvPr>
            <p:ph idx="1"/>
          </p:nvPr>
        </p:nvSpPr>
        <p:spPr/>
        <p:txBody>
          <a:bodyPr>
            <a:noAutofit/>
          </a:bodyPr>
          <a:lstStyle/>
          <a:p>
            <a:pPr marL="0" indent="0">
              <a:buNone/>
            </a:pPr>
            <a:r>
              <a:rPr lang="en-GB" sz="1800" dirty="0"/>
              <a:t>Principle of autonomy </a:t>
            </a:r>
            <a:r>
              <a:rPr lang="en-GB" sz="1800" dirty="0">
                <a:sym typeface="Wingdings" panose="05000000000000000000" pitchFamily="2" charset="2"/>
              </a:rPr>
              <a:t> </a:t>
            </a:r>
            <a:r>
              <a:rPr lang="en-GB" sz="1800" dirty="0"/>
              <a:t>the patient as an informed, self-determining and free choosing agent/consumer who supposedly owns and controls his/her body (possessive individualism).</a:t>
            </a:r>
          </a:p>
          <a:p>
            <a:pPr marL="0" indent="0">
              <a:buNone/>
            </a:pPr>
            <a:endParaRPr lang="en-GB" sz="1800" dirty="0">
              <a:sym typeface="Wingdings" panose="05000000000000000000" pitchFamily="2" charset="2"/>
            </a:endParaRPr>
          </a:p>
          <a:p>
            <a:r>
              <a:rPr lang="en-US" sz="1800" dirty="0" err="1"/>
              <a:t>lllness</a:t>
            </a:r>
            <a:r>
              <a:rPr lang="en-US" sz="1800" dirty="0"/>
              <a:t> as the very experience that makes us painfully aware that we </a:t>
            </a:r>
            <a:r>
              <a:rPr lang="en-US" sz="1800" i="1" dirty="0"/>
              <a:t>are</a:t>
            </a:r>
            <a:r>
              <a:rPr lang="en-US" sz="1800" dirty="0"/>
              <a:t> our bloody body, that our ability to own and control it is limited, and that in the end it owns and controls us </a:t>
            </a:r>
            <a:r>
              <a:rPr lang="en-US" sz="1800" dirty="0">
                <a:sym typeface="Wingdings" panose="05000000000000000000" pitchFamily="2" charset="2"/>
              </a:rPr>
              <a:t> </a:t>
            </a:r>
            <a:r>
              <a:rPr lang="en-US" sz="1800" dirty="0"/>
              <a:t>Illness, implying suffering, pain, vulnerability, dependency, anxiety and confusion, basically </a:t>
            </a:r>
            <a:r>
              <a:rPr lang="en-GB" sz="1800" dirty="0"/>
              <a:t>involves a partial or complete </a:t>
            </a:r>
            <a:r>
              <a:rPr lang="en-GB" sz="1800" b="1" dirty="0"/>
              <a:t>lack or loss of autonomy and self-determination</a:t>
            </a:r>
            <a:r>
              <a:rPr lang="en-GB" sz="1800" dirty="0"/>
              <a:t>. </a:t>
            </a:r>
          </a:p>
          <a:p>
            <a:r>
              <a:rPr lang="en-GB" sz="1800" dirty="0"/>
              <a:t>Do patients always </a:t>
            </a:r>
            <a:r>
              <a:rPr lang="en-GB" sz="1800" i="1" dirty="0"/>
              <a:t>want </a:t>
            </a:r>
            <a:r>
              <a:rPr lang="en-GB" sz="1800" dirty="0"/>
              <a:t>to have a choice and to decide for themselves, since they may not be in a position to deal with the required efforts and capacities which choosing and deciding involve.</a:t>
            </a:r>
          </a:p>
          <a:p>
            <a:r>
              <a:rPr lang="en-US" sz="1800" dirty="0"/>
              <a:t>The provisions of collectively funded health care are still largely monopolistic, standardized and subject to the economic imperative of cost-efficiency. </a:t>
            </a:r>
          </a:p>
          <a:p>
            <a:r>
              <a:rPr lang="en-US" sz="1800" dirty="0"/>
              <a:t>The growing sophistication of medical expertise and technology complicates lay assessment of health care practices and options. </a:t>
            </a:r>
            <a:endParaRPr lang="nl-NL" sz="1800" dirty="0"/>
          </a:p>
          <a:p>
            <a:pPr marL="0" indent="0">
              <a:buNone/>
            </a:pPr>
            <a:endParaRPr lang="nl-NL" sz="3800" dirty="0"/>
          </a:p>
          <a:p>
            <a:endParaRPr lang="nl-NL" sz="3800" dirty="0"/>
          </a:p>
        </p:txBody>
      </p:sp>
      <p:sp>
        <p:nvSpPr>
          <p:cNvPr id="4" name="Up-Down Arrow 3"/>
          <p:cNvSpPr/>
          <p:nvPr/>
        </p:nvSpPr>
        <p:spPr>
          <a:xfrm>
            <a:off x="4211960" y="2204864"/>
            <a:ext cx="216024" cy="64807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2195449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200" b="1" dirty="0"/>
            </a:br>
            <a:r>
              <a:rPr lang="en-US" sz="3200" b="1" dirty="0"/>
              <a:t>Autonomy and self-determination adequate guidelines in the practical reality of health care? </a:t>
            </a:r>
            <a:br>
              <a:rPr lang="en-US" sz="3200" b="1" dirty="0"/>
            </a:br>
            <a:endParaRPr lang="nl-NL" sz="3200" b="1" dirty="0"/>
          </a:p>
        </p:txBody>
      </p:sp>
      <p:sp>
        <p:nvSpPr>
          <p:cNvPr id="3" name="Content Placeholder 2"/>
          <p:cNvSpPr>
            <a:spLocks noGrp="1"/>
          </p:cNvSpPr>
          <p:nvPr>
            <p:ph idx="1"/>
          </p:nvPr>
        </p:nvSpPr>
        <p:spPr/>
        <p:txBody>
          <a:bodyPr>
            <a:normAutofit fontScale="62500" lnSpcReduction="20000"/>
          </a:bodyPr>
          <a:lstStyle/>
          <a:p>
            <a:pPr marL="0" indent="0">
              <a:buNone/>
            </a:pPr>
            <a:r>
              <a:rPr lang="en-GB" dirty="0"/>
              <a:t>Predictive and preventive medicine/genetic and biotechnology  </a:t>
            </a:r>
            <a:r>
              <a:rPr lang="en-GB" dirty="0">
                <a:sym typeface="Wingdings" panose="05000000000000000000" pitchFamily="2" charset="2"/>
              </a:rPr>
              <a:t> possible u</a:t>
            </a:r>
            <a:r>
              <a:rPr lang="en-GB" dirty="0"/>
              <a:t>ndermining of autonomy and democratic rights?</a:t>
            </a:r>
          </a:p>
          <a:p>
            <a:r>
              <a:rPr lang="en-GB" dirty="0"/>
              <a:t>Predictive medicine: providing knowledge about the chance of becoming ill at some point in the future </a:t>
            </a:r>
            <a:r>
              <a:rPr lang="en-GB" dirty="0">
                <a:sym typeface="Wingdings" panose="05000000000000000000" pitchFamily="2" charset="2"/>
              </a:rPr>
              <a:t> </a:t>
            </a:r>
            <a:r>
              <a:rPr lang="en-GB" b="1" dirty="0">
                <a:sym typeface="Wingdings" panose="05000000000000000000" pitchFamily="2" charset="2"/>
              </a:rPr>
              <a:t>Undermining the </a:t>
            </a:r>
            <a:r>
              <a:rPr lang="en-GB" b="1" dirty="0"/>
              <a:t>open future</a:t>
            </a:r>
            <a:r>
              <a:rPr lang="en-GB" dirty="0"/>
              <a:t> </a:t>
            </a:r>
            <a:r>
              <a:rPr lang="en-GB" dirty="0">
                <a:sym typeface="Wingdings" panose="05000000000000000000" pitchFamily="2" charset="2"/>
              </a:rPr>
              <a:t></a:t>
            </a:r>
            <a:r>
              <a:rPr lang="en-GB" dirty="0"/>
              <a:t> Feelings of uncertainty and burdensome knowledge + possible negative side-effects: being refused by insurance companies, mortgage lenders, or employers </a:t>
            </a:r>
            <a:r>
              <a:rPr lang="en-GB" dirty="0">
                <a:sym typeface="Wingdings" panose="05000000000000000000" pitchFamily="2" charset="2"/>
              </a:rPr>
              <a:t> </a:t>
            </a:r>
            <a:r>
              <a:rPr lang="en-GB" b="1" dirty="0">
                <a:sym typeface="Wingdings" panose="05000000000000000000" pitchFamily="2" charset="2"/>
              </a:rPr>
              <a:t>D</a:t>
            </a:r>
            <a:r>
              <a:rPr lang="en-GB" b="1" dirty="0"/>
              <a:t>iscrimination and social exclusion and thus an undermining of the democratic principles of equality and solidarity</a:t>
            </a:r>
            <a:r>
              <a:rPr lang="en-GB" dirty="0"/>
              <a:t>.</a:t>
            </a:r>
          </a:p>
          <a:p>
            <a:r>
              <a:rPr lang="en-GB" dirty="0"/>
              <a:t>Making individuals responsible for their health </a:t>
            </a:r>
            <a:r>
              <a:rPr lang="en-GB" dirty="0">
                <a:sym typeface="Wingdings" panose="05000000000000000000" pitchFamily="2" charset="2"/>
              </a:rPr>
              <a:t> What about individuals </a:t>
            </a:r>
            <a:r>
              <a:rPr lang="en-GB" dirty="0"/>
              <a:t>who do not or cannot give priority to their health and lead unhealthy lives </a:t>
            </a:r>
            <a:r>
              <a:rPr lang="en-GB" dirty="0">
                <a:sym typeface="Wingdings" panose="05000000000000000000" pitchFamily="2" charset="2"/>
              </a:rPr>
              <a:t> Should ‘irresponsible’ citizens </a:t>
            </a:r>
            <a:r>
              <a:rPr lang="en-GB" dirty="0"/>
              <a:t>still be entitled to the benefits of collective health insurance under the same conditions. Should they pay more? Should they have access to expensive treatments? Undermining of equal treatment?</a:t>
            </a:r>
          </a:p>
          <a:p>
            <a:r>
              <a:rPr lang="en-GB" dirty="0"/>
              <a:t>Can governments or insurance companies </a:t>
            </a:r>
            <a:r>
              <a:rPr lang="en-GB" b="1" dirty="0"/>
              <a:t>enforce health standards</a:t>
            </a:r>
            <a:r>
              <a:rPr lang="en-GB" dirty="0"/>
              <a:t> on citizens as a duty for their own benefit and in the interest of collective solidarity? Is such compulsion a violation of liberty as a civil right?</a:t>
            </a:r>
            <a:endParaRPr lang="nl-NL" dirty="0"/>
          </a:p>
          <a:p>
            <a:endParaRPr lang="nl-NL" dirty="0"/>
          </a:p>
        </p:txBody>
      </p:sp>
    </p:spTree>
    <p:extLst>
      <p:ext uri="{BB962C8B-B14F-4D97-AF65-F5344CB8AC3E}">
        <p14:creationId xmlns:p14="http://schemas.microsoft.com/office/powerpoint/2010/main" val="1867676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fontScale="90000"/>
          </a:bodyPr>
          <a:lstStyle/>
          <a:p>
            <a:br>
              <a:rPr lang="en-GB" dirty="0"/>
            </a:br>
            <a:r>
              <a:rPr lang="en-GB" sz="4000" b="1" dirty="0"/>
              <a:t>The traditional organisation of medicine</a:t>
            </a:r>
            <a:br>
              <a:rPr lang="en-GB" sz="4000" b="1" dirty="0"/>
            </a:br>
            <a:endParaRPr lang="nl-NL" sz="4000" b="1" dirty="0"/>
          </a:p>
        </p:txBody>
      </p:sp>
      <p:sp>
        <p:nvSpPr>
          <p:cNvPr id="3" name="Content Placeholder 2"/>
          <p:cNvSpPr>
            <a:spLocks noGrp="1"/>
          </p:cNvSpPr>
          <p:nvPr>
            <p:ph idx="1"/>
          </p:nvPr>
        </p:nvSpPr>
        <p:spPr>
          <a:xfrm>
            <a:off x="467544" y="1340768"/>
            <a:ext cx="8229600" cy="4525963"/>
          </a:xfrm>
        </p:spPr>
        <p:txBody>
          <a:bodyPr>
            <a:noAutofit/>
          </a:bodyPr>
          <a:lstStyle/>
          <a:p>
            <a:pPr>
              <a:buFontTx/>
              <a:buChar char="-"/>
            </a:pPr>
            <a:r>
              <a:rPr lang="en-GB" sz="2000" b="1" dirty="0"/>
              <a:t>Status, hierarchy and patronage</a:t>
            </a:r>
            <a:r>
              <a:rPr lang="en-GB" sz="2000" dirty="0"/>
              <a:t>, reflecting the general stratified social order of traditional society </a:t>
            </a:r>
            <a:r>
              <a:rPr lang="en-GB" sz="2000" dirty="0">
                <a:sym typeface="Wingdings" panose="05000000000000000000" pitchFamily="2" charset="2"/>
              </a:rPr>
              <a:t> </a:t>
            </a:r>
            <a:r>
              <a:rPr lang="en-GB" sz="2000" dirty="0"/>
              <a:t>which healer treated which patient depended on their status and rank, what patients could afford, or whether they lived in towns (educated physicians) or countryside (more or less practically skilled healers).</a:t>
            </a:r>
          </a:p>
          <a:p>
            <a:pPr>
              <a:buFontTx/>
              <a:buChar char="-"/>
            </a:pPr>
            <a:r>
              <a:rPr lang="en-GB" sz="2000" b="1" dirty="0"/>
              <a:t>Diversity in education, training and license</a:t>
            </a:r>
            <a:r>
              <a:rPr lang="en-GB" sz="2000" dirty="0"/>
              <a:t>: academic study/’library medicine’ (based on intellectual tradition and teaching of classic authorities, philosophical theory, book-learning, erudition) versus practical handicraft training through apprenticeship in the guild-system or just non-occupational practical experience.</a:t>
            </a:r>
          </a:p>
          <a:p>
            <a:pPr>
              <a:buFontTx/>
              <a:buChar char="-"/>
            </a:pPr>
            <a:r>
              <a:rPr lang="en-US" sz="2000" b="1" dirty="0"/>
              <a:t>Eclecticism</a:t>
            </a:r>
            <a:r>
              <a:rPr lang="en-US" sz="2000" dirty="0"/>
              <a:t>: </a:t>
            </a:r>
            <a:r>
              <a:rPr lang="en-GB" sz="2000" dirty="0"/>
              <a:t>different understandings of illness rooted in various scholarly and practical traditions, licensed competences and skills.</a:t>
            </a:r>
          </a:p>
          <a:p>
            <a:pPr>
              <a:buFontTx/>
              <a:buChar char="-"/>
            </a:pPr>
            <a:r>
              <a:rPr lang="en-GB" sz="2000" dirty="0"/>
              <a:t>Scattered </a:t>
            </a:r>
            <a:r>
              <a:rPr lang="en-GB" sz="2000" b="1" dirty="0"/>
              <a:t>local/regional arrangements</a:t>
            </a:r>
            <a:r>
              <a:rPr lang="en-GB" sz="2000" dirty="0"/>
              <a:t>: no uniform organisation on a national basis and no professional solidarity and cooperation between various healers.</a:t>
            </a:r>
          </a:p>
          <a:p>
            <a:endParaRPr lang="nl-NL" dirty="0"/>
          </a:p>
        </p:txBody>
      </p:sp>
    </p:spTree>
    <p:extLst>
      <p:ext uri="{BB962C8B-B14F-4D97-AF65-F5344CB8AC3E}">
        <p14:creationId xmlns:p14="http://schemas.microsoft.com/office/powerpoint/2010/main" val="1971450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dirty="0"/>
            </a:br>
            <a:r>
              <a:rPr lang="en-US" b="1" dirty="0"/>
              <a:t>Traditional </a:t>
            </a:r>
            <a:r>
              <a:rPr lang="nl-NL" b="1" dirty="0">
                <a:sym typeface="Wingdings"/>
              </a:rPr>
              <a:t></a:t>
            </a:r>
            <a:r>
              <a:rPr lang="en-US" b="1" dirty="0"/>
              <a:t> modern medicine </a:t>
            </a:r>
            <a:br>
              <a:rPr lang="en-US" b="1" dirty="0"/>
            </a:br>
            <a:r>
              <a:rPr lang="en-US" b="1" dirty="0"/>
              <a:t>(1840-late 19th century)</a:t>
            </a:r>
            <a:br>
              <a:rPr lang="nl-NL" b="1" dirty="0"/>
            </a:br>
            <a:endParaRPr lang="nl-NL" b="1" dirty="0"/>
          </a:p>
        </p:txBody>
      </p:sp>
      <p:sp>
        <p:nvSpPr>
          <p:cNvPr id="3" name="Content Placeholder 2"/>
          <p:cNvSpPr>
            <a:spLocks noGrp="1"/>
          </p:cNvSpPr>
          <p:nvPr>
            <p:ph idx="1"/>
          </p:nvPr>
        </p:nvSpPr>
        <p:spPr/>
        <p:txBody>
          <a:bodyPr>
            <a:noAutofit/>
          </a:bodyPr>
          <a:lstStyle/>
          <a:p>
            <a:pPr lvl="0"/>
            <a:endParaRPr lang="en-US" sz="2800" dirty="0"/>
          </a:p>
          <a:p>
            <a:pPr lvl="0"/>
            <a:r>
              <a:rPr lang="en-US" sz="2800" dirty="0"/>
              <a:t>Professionalization</a:t>
            </a:r>
            <a:r>
              <a:rPr lang="en-US" sz="2800" dirty="0">
                <a:sym typeface="Wingdings" panose="05000000000000000000" pitchFamily="2" charset="2"/>
              </a:rPr>
              <a:t> new </a:t>
            </a:r>
            <a:r>
              <a:rPr lang="en-US" sz="2800" b="1" dirty="0"/>
              <a:t>organization</a:t>
            </a:r>
            <a:r>
              <a:rPr lang="en-US" sz="2800" dirty="0"/>
              <a:t> of medicine.</a:t>
            </a:r>
            <a:endParaRPr lang="nl-NL" sz="2800" dirty="0"/>
          </a:p>
          <a:p>
            <a:pPr lvl="0"/>
            <a:r>
              <a:rPr lang="en-US" sz="2800" dirty="0"/>
              <a:t>Re-definition of medical </a:t>
            </a:r>
            <a:r>
              <a:rPr lang="en-US" sz="2800" b="1" dirty="0"/>
              <a:t>knowledge and expertise</a:t>
            </a:r>
            <a:r>
              <a:rPr lang="en-US" sz="2800" dirty="0"/>
              <a:t>. </a:t>
            </a:r>
            <a:endParaRPr lang="nl-NL" sz="2800" dirty="0"/>
          </a:p>
          <a:p>
            <a:pPr lvl="0"/>
            <a:r>
              <a:rPr lang="en-US" sz="2800" dirty="0"/>
              <a:t>Changing view on disease. </a:t>
            </a:r>
            <a:endParaRPr lang="nl-NL" sz="2800" dirty="0"/>
          </a:p>
          <a:p>
            <a:pPr lvl="0"/>
            <a:r>
              <a:rPr lang="en-US" sz="2800" dirty="0"/>
              <a:t>Changing relations between </a:t>
            </a:r>
            <a:r>
              <a:rPr lang="en-US" sz="2800" b="1" dirty="0"/>
              <a:t>doctors and patients</a:t>
            </a:r>
            <a:r>
              <a:rPr lang="en-US" sz="2800" dirty="0"/>
              <a:t>.</a:t>
            </a:r>
            <a:endParaRPr lang="nl-NL" sz="2800" dirty="0"/>
          </a:p>
          <a:p>
            <a:pPr lvl="0"/>
            <a:r>
              <a:rPr lang="en-US" sz="2800" dirty="0"/>
              <a:t>Expansion of the </a:t>
            </a:r>
            <a:r>
              <a:rPr lang="en-US" sz="2800" b="1" dirty="0"/>
              <a:t>medical domain</a:t>
            </a:r>
            <a:r>
              <a:rPr lang="en-US" sz="2800" dirty="0"/>
              <a:t>.</a:t>
            </a:r>
          </a:p>
          <a:p>
            <a:r>
              <a:rPr lang="en-US" sz="2800" dirty="0"/>
              <a:t>Ambivalent relation between medical profession and  the state, and supply and demand on the market.</a:t>
            </a:r>
            <a:endParaRPr lang="nl-NL" sz="2800" dirty="0"/>
          </a:p>
          <a:p>
            <a:pPr lvl="0"/>
            <a:endParaRPr lang="nl-NL" dirty="0"/>
          </a:p>
          <a:p>
            <a:endParaRPr lang="nl-NL" dirty="0"/>
          </a:p>
        </p:txBody>
      </p:sp>
    </p:spTree>
    <p:extLst>
      <p:ext uri="{BB962C8B-B14F-4D97-AF65-F5344CB8AC3E}">
        <p14:creationId xmlns:p14="http://schemas.microsoft.com/office/powerpoint/2010/main" val="381124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err="1"/>
              <a:t>Professionalization</a:t>
            </a:r>
            <a:r>
              <a:rPr lang="nl-NL" b="1" dirty="0"/>
              <a:t>:</a:t>
            </a:r>
            <a:br>
              <a:rPr lang="nl-NL" b="1" dirty="0"/>
            </a:br>
            <a:r>
              <a:rPr lang="nl-NL" b="1" dirty="0"/>
              <a:t>new </a:t>
            </a:r>
            <a:r>
              <a:rPr lang="nl-NL" b="1" dirty="0" err="1"/>
              <a:t>organization</a:t>
            </a:r>
            <a:r>
              <a:rPr lang="nl-NL" b="1" dirty="0"/>
              <a:t> of </a:t>
            </a:r>
            <a:r>
              <a:rPr lang="nl-NL" b="1" dirty="0" err="1"/>
              <a:t>medicine</a:t>
            </a:r>
            <a:r>
              <a:rPr lang="nl-NL" b="1" dirty="0"/>
              <a:t>:</a:t>
            </a:r>
          </a:p>
        </p:txBody>
      </p:sp>
      <p:sp>
        <p:nvSpPr>
          <p:cNvPr id="3" name="Content Placeholder 2"/>
          <p:cNvSpPr>
            <a:spLocks noGrp="1"/>
          </p:cNvSpPr>
          <p:nvPr>
            <p:ph idx="1"/>
          </p:nvPr>
        </p:nvSpPr>
        <p:spPr/>
        <p:txBody>
          <a:bodyPr>
            <a:noAutofit/>
          </a:bodyPr>
          <a:lstStyle/>
          <a:p>
            <a:pPr marL="0" lvl="0" indent="0">
              <a:buNone/>
            </a:pPr>
            <a:r>
              <a:rPr lang="en-GB" sz="2000" b="1" dirty="0"/>
              <a:t>Dissimilar groups of </a:t>
            </a:r>
            <a:r>
              <a:rPr lang="en-GB" sz="2000" b="1" dirty="0" err="1"/>
              <a:t>healers</a:t>
            </a:r>
            <a:r>
              <a:rPr lang="en-GB" sz="2000" b="1" dirty="0" err="1">
                <a:sym typeface="Wingdings" panose="05000000000000000000" pitchFamily="2" charset="2"/>
              </a:rPr>
              <a:t></a:t>
            </a:r>
            <a:r>
              <a:rPr lang="en-GB" sz="2000" b="1" dirty="0" err="1"/>
              <a:t>more</a:t>
            </a:r>
            <a:r>
              <a:rPr lang="en-GB" sz="2000" b="1" dirty="0"/>
              <a:t> unified and uniform medical profession.</a:t>
            </a:r>
          </a:p>
          <a:p>
            <a:r>
              <a:rPr lang="en-GB" sz="2000" dirty="0"/>
              <a:t>Organisation and academic training of medical practitioners on the basis of common scientific expertise and achievement (knowledge and skills tested by standardized examination) instead of status-hierarchy, different competences and the separation between erudition and handicraft.</a:t>
            </a:r>
          </a:p>
          <a:p>
            <a:pPr lvl="0"/>
            <a:r>
              <a:rPr lang="en-GB" sz="2000" dirty="0"/>
              <a:t>External formal legitimation and recognition of professional expertise: monopolistic claim and legal certification by the state </a:t>
            </a:r>
            <a:r>
              <a:rPr lang="en-GB" sz="2000" dirty="0">
                <a:sym typeface="Wingdings" panose="05000000000000000000" pitchFamily="2" charset="2"/>
              </a:rPr>
              <a:t> ‘quackery’</a:t>
            </a:r>
            <a:r>
              <a:rPr lang="en-GB" sz="2000" dirty="0"/>
              <a:t>.</a:t>
            </a:r>
            <a:endParaRPr lang="nl-NL" sz="2000" dirty="0"/>
          </a:p>
          <a:p>
            <a:pPr lvl="0"/>
            <a:r>
              <a:rPr lang="en-GB" sz="2000" dirty="0"/>
              <a:t>Professional autonomy and authority on the basis of scientific credentials and authority over standards for knowledge and skills on the basis of academic training.</a:t>
            </a:r>
          </a:p>
          <a:p>
            <a:r>
              <a:rPr lang="en-GB" sz="2000" dirty="0"/>
              <a:t>Internal cohesion and cooperation: </a:t>
            </a:r>
          </a:p>
          <a:p>
            <a:pPr marL="0" indent="0">
              <a:buNone/>
            </a:pPr>
            <a:r>
              <a:rPr lang="en-GB" sz="2000" dirty="0"/>
              <a:t>	- common academic/scientific training;</a:t>
            </a:r>
          </a:p>
          <a:p>
            <a:pPr marL="0" indent="0">
              <a:buNone/>
            </a:pPr>
            <a:r>
              <a:rPr lang="en-GB" sz="2000" dirty="0"/>
              <a:t>	- </a:t>
            </a:r>
            <a:r>
              <a:rPr lang="en-US" sz="2000" dirty="0"/>
              <a:t>professional associations: lobbying for interests, medical reforms, 	state-support/legal backing, </a:t>
            </a:r>
            <a:r>
              <a:rPr lang="en-GB" sz="2000" dirty="0"/>
              <a:t>social acknowledgement; safeguarding 	</a:t>
            </a:r>
            <a:r>
              <a:rPr lang="en-US" sz="2000" dirty="0"/>
              <a:t>p</a:t>
            </a:r>
            <a:r>
              <a:rPr lang="en-GB" sz="2000" dirty="0" err="1"/>
              <a:t>rofessional</a:t>
            </a:r>
            <a:r>
              <a:rPr lang="en-GB" sz="2000" dirty="0"/>
              <a:t> calling, code of behaviour and social reputation.</a:t>
            </a:r>
            <a:endParaRPr lang="nl-NL" sz="2000" dirty="0"/>
          </a:p>
          <a:p>
            <a:pPr marL="0" indent="0">
              <a:buNone/>
            </a:pPr>
            <a:endParaRPr lang="en-GB" sz="1800" dirty="0">
              <a:sym typeface="Wingdings" panose="05000000000000000000" pitchFamily="2" charset="2"/>
            </a:endParaRPr>
          </a:p>
        </p:txBody>
      </p:sp>
    </p:spTree>
    <p:extLst>
      <p:ext uri="{BB962C8B-B14F-4D97-AF65-F5344CB8AC3E}">
        <p14:creationId xmlns:p14="http://schemas.microsoft.com/office/powerpoint/2010/main" val="1744616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Professionalisation</a:t>
            </a:r>
            <a:r>
              <a:rPr lang="en-US" b="1" dirty="0"/>
              <a:t> in historical perspective</a:t>
            </a:r>
            <a:endParaRPr lang="nl-NL" b="1" dirty="0"/>
          </a:p>
        </p:txBody>
      </p:sp>
      <p:sp>
        <p:nvSpPr>
          <p:cNvPr id="3" name="Content Placeholder 2"/>
          <p:cNvSpPr>
            <a:spLocks noGrp="1"/>
          </p:cNvSpPr>
          <p:nvPr>
            <p:ph idx="1"/>
          </p:nvPr>
        </p:nvSpPr>
        <p:spPr/>
        <p:txBody>
          <a:bodyPr>
            <a:noAutofit/>
          </a:bodyPr>
          <a:lstStyle/>
          <a:p>
            <a:r>
              <a:rPr lang="en-US" sz="2400" dirty="0"/>
              <a:t>Professionalization of medicine was </a:t>
            </a:r>
            <a:r>
              <a:rPr lang="en-GB" sz="2400" dirty="0"/>
              <a:t>part of more general developments: </a:t>
            </a:r>
          </a:p>
          <a:p>
            <a:pPr>
              <a:buFont typeface="Wingdings"/>
              <a:buChar char="à"/>
            </a:pPr>
            <a:r>
              <a:rPr lang="en-GB" sz="2400" dirty="0"/>
              <a:t>shift from inequalities in status positions to </a:t>
            </a:r>
            <a:r>
              <a:rPr lang="en-GB" sz="2400" b="1" dirty="0"/>
              <a:t>meritocracy</a:t>
            </a:r>
            <a:r>
              <a:rPr lang="en-GB" sz="2400" dirty="0"/>
              <a:t>; </a:t>
            </a:r>
          </a:p>
          <a:p>
            <a:pPr>
              <a:buFont typeface="Wingdings"/>
              <a:buChar char="à"/>
            </a:pPr>
            <a:r>
              <a:rPr lang="en-GB" sz="2400" dirty="0"/>
              <a:t>the emergence of a </a:t>
            </a:r>
            <a:r>
              <a:rPr lang="en-GB" sz="2400" b="1" dirty="0"/>
              <a:t>market for specialised</a:t>
            </a:r>
            <a:r>
              <a:rPr lang="en-GB" sz="2400" dirty="0"/>
              <a:t> (scientific and technological)</a:t>
            </a:r>
            <a:r>
              <a:rPr lang="en-GB" sz="2400" b="1" dirty="0"/>
              <a:t> functions and</a:t>
            </a:r>
            <a:r>
              <a:rPr lang="en-GB" sz="2400" dirty="0"/>
              <a:t> </a:t>
            </a:r>
            <a:r>
              <a:rPr lang="en-GB" sz="2400" b="1" dirty="0"/>
              <a:t>services</a:t>
            </a:r>
            <a:r>
              <a:rPr lang="en-GB" sz="2400" dirty="0"/>
              <a:t> in modern-industrial society with its highly developed division of labour, in order to tackle increasingly complex problems. </a:t>
            </a:r>
            <a:endParaRPr lang="nl-NL" sz="2400" dirty="0"/>
          </a:p>
          <a:p>
            <a:r>
              <a:rPr lang="en-GB" sz="2400" dirty="0"/>
              <a:t>Historically, </a:t>
            </a:r>
            <a:r>
              <a:rPr lang="en-GB" sz="2400" dirty="0" err="1"/>
              <a:t>professionalisation</a:t>
            </a:r>
            <a:r>
              <a:rPr lang="en-GB" sz="2400" dirty="0"/>
              <a:t> should not been viewed in a finalist way: ambitions and aims not necessarily fully and definitely realised </a:t>
            </a:r>
            <a:r>
              <a:rPr lang="en-GB" sz="2400" dirty="0">
                <a:sym typeface="Wingdings" panose="05000000000000000000" pitchFamily="2" charset="2"/>
              </a:rPr>
              <a:t> it </a:t>
            </a:r>
            <a:r>
              <a:rPr lang="en-GB" sz="2400" dirty="0"/>
              <a:t>was rather a continuing </a:t>
            </a:r>
            <a:r>
              <a:rPr lang="en-GB" sz="2400" b="1" dirty="0"/>
              <a:t>process of confrontation and struggle</a:t>
            </a:r>
            <a:r>
              <a:rPr lang="en-GB" sz="2400" dirty="0"/>
              <a:t> between various interests: other professions, state, patients, health care funders.</a:t>
            </a:r>
            <a:endParaRPr lang="nl-NL" sz="2400" dirty="0"/>
          </a:p>
          <a:p>
            <a:endParaRPr lang="nl-NL" dirty="0"/>
          </a:p>
        </p:txBody>
      </p:sp>
    </p:spTree>
    <p:extLst>
      <p:ext uri="{BB962C8B-B14F-4D97-AF65-F5344CB8AC3E}">
        <p14:creationId xmlns:p14="http://schemas.microsoft.com/office/powerpoint/2010/main" val="4108985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346050"/>
          </a:xfrm>
        </p:spPr>
        <p:txBody>
          <a:bodyPr>
            <a:normAutofit fontScale="90000"/>
          </a:bodyPr>
          <a:lstStyle/>
          <a:p>
            <a:pPr lvl="0"/>
            <a:br>
              <a:rPr lang="en-US" dirty="0"/>
            </a:br>
            <a:r>
              <a:rPr lang="en-US" sz="3100" b="1" dirty="0"/>
              <a:t>The changing nature of medical knowledge </a:t>
            </a:r>
            <a:br>
              <a:rPr lang="en-US" sz="3100" b="1" dirty="0"/>
            </a:br>
            <a:r>
              <a:rPr lang="en-US" sz="3100" b="1" dirty="0"/>
              <a:t>and practical expertise  </a:t>
            </a:r>
            <a:br>
              <a:rPr lang="nl-NL" sz="3100" b="1" dirty="0"/>
            </a:br>
            <a:endParaRPr lang="nl-NL" sz="3100" b="1" dirty="0"/>
          </a:p>
        </p:txBody>
      </p:sp>
      <p:sp>
        <p:nvSpPr>
          <p:cNvPr id="3" name="Content Placeholder 2"/>
          <p:cNvSpPr>
            <a:spLocks noGrp="1"/>
          </p:cNvSpPr>
          <p:nvPr>
            <p:ph idx="1"/>
          </p:nvPr>
        </p:nvSpPr>
        <p:spPr>
          <a:xfrm>
            <a:off x="251520" y="1268760"/>
            <a:ext cx="8435280" cy="4857403"/>
          </a:xfrm>
        </p:spPr>
        <p:txBody>
          <a:bodyPr>
            <a:noAutofit/>
          </a:bodyPr>
          <a:lstStyle/>
          <a:p>
            <a:pPr lvl="0"/>
            <a:r>
              <a:rPr lang="en-GB" sz="1800" dirty="0"/>
              <a:t>A uniform education and examination at an academic level, based on the natural-scientific approach, in university teaching-hospitals, clinics and physiological laboratories </a:t>
            </a:r>
            <a:r>
              <a:rPr lang="en-GB" sz="1800" dirty="0">
                <a:sym typeface="Wingdings" panose="05000000000000000000" pitchFamily="2" charset="2"/>
              </a:rPr>
              <a:t> </a:t>
            </a:r>
            <a:r>
              <a:rPr lang="en-US" sz="1800" dirty="0"/>
              <a:t>T</a:t>
            </a:r>
            <a:r>
              <a:rPr lang="en-GB" sz="1800" dirty="0"/>
              <a:t>he (re)organisation of hospitals as institutions for treatment and cure as well as for doing research and teaching medical students.</a:t>
            </a:r>
            <a:endParaRPr lang="nl-NL" sz="1800" dirty="0"/>
          </a:p>
          <a:p>
            <a:pPr lvl="0"/>
            <a:r>
              <a:rPr lang="en-GB" sz="1800" dirty="0"/>
              <a:t>Teaching medicine on the basis of empirical demonstration, practical training in expert skills and an interventionist-experimental approach instead of studying, commenting on and interpreting classic medical authorities (‘library medicine)’.</a:t>
            </a:r>
          </a:p>
          <a:p>
            <a:r>
              <a:rPr lang="en-US" sz="1800" dirty="0"/>
              <a:t>A</a:t>
            </a:r>
            <a:r>
              <a:rPr lang="en-GB" sz="1800" dirty="0"/>
              <a:t> fusion of natural scientific knowledge and practical skills (how to do medical and physiological research and applying knowledge for diagnostic and therapeutic purposes) </a:t>
            </a:r>
          </a:p>
          <a:p>
            <a:pPr>
              <a:buFont typeface="Wingdings"/>
              <a:buChar char="à"/>
            </a:pPr>
            <a:r>
              <a:rPr lang="en-US" sz="1800" b="1" dirty="0">
                <a:sym typeface="Wingdings" panose="05000000000000000000" pitchFamily="2" charset="2"/>
              </a:rPr>
              <a:t>R</a:t>
            </a:r>
            <a:r>
              <a:rPr lang="en-GB" sz="1800" b="1" dirty="0"/>
              <a:t>e-definition of what medical knowledge is</a:t>
            </a:r>
            <a:r>
              <a:rPr lang="en-GB" sz="1800" dirty="0"/>
              <a:t>: learned tradition replaced by up-to-date natural-scientific knowledge that is produced and refreshed continuously in empirical research, experiment and testing, and that is exchanged and shared in professional cooperation.</a:t>
            </a:r>
            <a:endParaRPr lang="nl-NL" sz="1800" dirty="0"/>
          </a:p>
          <a:p>
            <a:pPr>
              <a:buFont typeface="Wingdings"/>
              <a:buChar char="à"/>
            </a:pPr>
            <a:r>
              <a:rPr lang="en-US" sz="1800" b="1" dirty="0"/>
              <a:t>Re-definition of t</a:t>
            </a:r>
            <a:r>
              <a:rPr lang="en-GB" sz="1800" b="1" dirty="0"/>
              <a:t>he meaning of ‘experience’</a:t>
            </a:r>
            <a:r>
              <a:rPr lang="en-GB" sz="1800" dirty="0"/>
              <a:t>: replacing the repeated exercise of passed-down routines (apprenticeship) to learning research-methods, understanding empirical observations and applying them for diagnosis and treatment.</a:t>
            </a:r>
            <a:endParaRPr lang="nl-NL" sz="1800" dirty="0"/>
          </a:p>
        </p:txBody>
      </p:sp>
    </p:spTree>
    <p:extLst>
      <p:ext uri="{BB962C8B-B14F-4D97-AF65-F5344CB8AC3E}">
        <p14:creationId xmlns:p14="http://schemas.microsoft.com/office/powerpoint/2010/main" val="526421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b="1" dirty="0"/>
              <a:t>Traditional understanding and treatment of illness</a:t>
            </a:r>
            <a:br>
              <a:rPr lang="en-US" b="1" dirty="0"/>
            </a:br>
            <a:endParaRPr lang="nl-NL" b="1" dirty="0"/>
          </a:p>
        </p:txBody>
      </p:sp>
      <p:sp>
        <p:nvSpPr>
          <p:cNvPr id="3" name="Content Placeholder 2"/>
          <p:cNvSpPr>
            <a:spLocks noGrp="1"/>
          </p:cNvSpPr>
          <p:nvPr>
            <p:ph idx="1"/>
          </p:nvPr>
        </p:nvSpPr>
        <p:spPr>
          <a:xfrm>
            <a:off x="457200" y="1772816"/>
            <a:ext cx="8229600" cy="4353347"/>
          </a:xfrm>
        </p:spPr>
        <p:txBody>
          <a:bodyPr>
            <a:noAutofit/>
          </a:bodyPr>
          <a:lstStyle/>
          <a:p>
            <a:pPr lvl="0"/>
            <a:r>
              <a:rPr lang="en-GB" dirty="0"/>
              <a:t>Ontological </a:t>
            </a:r>
            <a:r>
              <a:rPr lang="en-US" dirty="0"/>
              <a:t>view of  </a:t>
            </a:r>
            <a:r>
              <a:rPr lang="en-GB" dirty="0"/>
              <a:t>illness as a hostile entity that intrudes the body from the outside and that can be located in the structures of the organs. </a:t>
            </a:r>
          </a:p>
          <a:p>
            <a:pPr lvl="0"/>
            <a:r>
              <a:rPr lang="en-GB" dirty="0"/>
              <a:t>T</a:t>
            </a:r>
            <a:r>
              <a:rPr lang="en-US" dirty="0" err="1"/>
              <a:t>raditional</a:t>
            </a:r>
            <a:r>
              <a:rPr lang="en-US" dirty="0"/>
              <a:t> treatment method aimed at restoring the ‘natural’ balance of the four ‘humors’ (blood, black and yellow bile, and phlegm) that made up the body.</a:t>
            </a:r>
            <a:endParaRPr lang="nl-NL" dirty="0"/>
          </a:p>
          <a:p>
            <a:pPr marL="0" indent="0">
              <a:buNone/>
            </a:pPr>
            <a:endParaRPr lang="en-US" sz="1100" dirty="0"/>
          </a:p>
          <a:p>
            <a:pPr marL="0" indent="0">
              <a:buNone/>
            </a:pPr>
            <a:endParaRPr lang="nl-NL" sz="1100" dirty="0"/>
          </a:p>
        </p:txBody>
      </p:sp>
    </p:spTree>
    <p:extLst>
      <p:ext uri="{BB962C8B-B14F-4D97-AF65-F5344CB8AC3E}">
        <p14:creationId xmlns:p14="http://schemas.microsoft.com/office/powerpoint/2010/main" val="27674271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2485</TotalTime>
  <Words>5008</Words>
  <Application>Microsoft Office PowerPoint</Application>
  <PresentationFormat>On-screen Show (4:3)</PresentationFormat>
  <Paragraphs>220</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Wingdings</vt:lpstr>
      <vt:lpstr>Office Theme</vt:lpstr>
      <vt:lpstr>Medicine in the 19th and 20th century</vt:lpstr>
      <vt:lpstr>PowerPoint Presentation</vt:lpstr>
      <vt:lpstr>Medicine in traditional society</vt:lpstr>
      <vt:lpstr> The traditional organisation of medicine </vt:lpstr>
      <vt:lpstr> Traditional  modern medicine  (1840-late 19th century) </vt:lpstr>
      <vt:lpstr>Professionalization: new organization of medicine:</vt:lpstr>
      <vt:lpstr>Professionalisation in historical perspective</vt:lpstr>
      <vt:lpstr> The changing nature of medical knowledge  and practical expertise   </vt:lpstr>
      <vt:lpstr> Traditional understanding and treatment of illness </vt:lpstr>
      <vt:lpstr>Clinical understanding and treatment of illness  (Paris clinical school of medicine after the French Revolution)</vt:lpstr>
      <vt:lpstr>Physiological understanding  and treatment model of illness </vt:lpstr>
      <vt:lpstr> Changing relations between  doctors and patients </vt:lpstr>
      <vt:lpstr>Extension of the boundaries of the medical domain  public health</vt:lpstr>
      <vt:lpstr> Ambivalent relationship between the medical profession and the state  </vt:lpstr>
      <vt:lpstr>Professionalisation of medicine</vt:lpstr>
      <vt:lpstr>18th-century roots of public health</vt:lpstr>
      <vt:lpstr>Historical development of public health</vt:lpstr>
      <vt:lpstr>Late 18th-early 19th-century  public health initiatives </vt:lpstr>
      <vt:lpstr>Sanitary reform: public hygiene</vt:lpstr>
      <vt:lpstr>Method of public hygiene: statistical medical topography</vt:lpstr>
      <vt:lpstr>Underlying causal theories  of infectious diseases </vt:lpstr>
      <vt:lpstr> Technocratic and coercive biomedical public health </vt:lpstr>
      <vt:lpstr>Socialized medicine  welfare state </vt:lpstr>
      <vt:lpstr>Historical and sociological explanations of collective health care and health policies</vt:lpstr>
      <vt:lpstr>Foucault: ‘biopower’ and ‘biopolitics’</vt:lpstr>
      <vt:lpstr>Elias: health norms in the process of civilisation and sociopolitical pacification</vt:lpstr>
      <vt:lpstr>Health and democratic citizenship </vt:lpstr>
      <vt:lpstr>PowerPoint Presentation</vt:lpstr>
      <vt:lpstr>1945-1970: therapeutic revolution  in clinical medicine</vt:lpstr>
      <vt:lpstr>1970s–present: medical progress and optimism versus criticism and controversy</vt:lpstr>
      <vt:lpstr> ‘Healthism’: the ‘will to health’</vt:lpstr>
      <vt:lpstr>The ‘new public health’ </vt:lpstr>
      <vt:lpstr> Setbacks, controversies  and paradoxes </vt:lpstr>
      <vt:lpstr>Natural boundaries of medicine? </vt:lpstr>
      <vt:lpstr>Social inequalities of health </vt:lpstr>
      <vt:lpstr>Financial boundaries of health care </vt:lpstr>
      <vt:lpstr> The burden of the uncertainty of risk and the undermining of trust  </vt:lpstr>
      <vt:lpstr> Autonomy and self-determination adequate guidelines in the practical reality of health care?  </vt:lpstr>
      <vt:lpstr> Autonomy and self-determination adequate guidelines in the practical reality of health care?  </vt:lpstr>
    </vt:vector>
  </TitlesOfParts>
  <Company>Universiteit Maastricht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3a. Medicine between laboratory and society 3b. Medicine praised and called in question</dc:title>
  <dc:creator>Oosterhuis Harry (HISTORY)</dc:creator>
  <cp:lastModifiedBy>Oosterhuis, Harry (HISTORY)</cp:lastModifiedBy>
  <cp:revision>185</cp:revision>
  <cp:lastPrinted>2018-03-20T11:29:58Z</cp:lastPrinted>
  <dcterms:created xsi:type="dcterms:W3CDTF">2014-02-20T08:54:05Z</dcterms:created>
  <dcterms:modified xsi:type="dcterms:W3CDTF">2024-12-30T09:20:56Z</dcterms:modified>
</cp:coreProperties>
</file>