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98" r:id="rId16"/>
    <p:sldId id="272" r:id="rId17"/>
    <p:sldId id="273" r:id="rId18"/>
    <p:sldId id="274" r:id="rId19"/>
    <p:sldId id="275" r:id="rId20"/>
    <p:sldId id="276" r:id="rId21"/>
    <p:sldId id="277" r:id="rId22"/>
    <p:sldId id="278" r:id="rId23"/>
    <p:sldId id="279" r:id="rId24"/>
    <p:sldId id="280" r:id="rId25"/>
    <p:sldId id="281" r:id="rId26"/>
    <p:sldId id="282" r:id="rId27"/>
    <p:sldId id="299" r:id="rId28"/>
    <p:sldId id="283" r:id="rId29"/>
    <p:sldId id="284" r:id="rId3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34ABCF13-51EE-4A6E-A644-C0DE9198E755}"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870852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34ABCF13-51EE-4A6E-A644-C0DE9198E755}"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32796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34ABCF13-51EE-4A6E-A644-C0DE9198E755}"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2328427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34ABCF13-51EE-4A6E-A644-C0DE9198E755}"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1047418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ABCF13-51EE-4A6E-A644-C0DE9198E755}"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3599555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34ABCF13-51EE-4A6E-A644-C0DE9198E755}"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296948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34ABCF13-51EE-4A6E-A644-C0DE9198E755}" type="datetimeFigureOut">
              <a:rPr lang="nl-NL" smtClean="0"/>
              <a:t>30-12-2024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254672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34ABCF13-51EE-4A6E-A644-C0DE9198E755}" type="datetimeFigureOut">
              <a:rPr lang="nl-NL" smtClean="0"/>
              <a:t>30-12-2024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216874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BCF13-51EE-4A6E-A644-C0DE9198E755}" type="datetimeFigureOut">
              <a:rPr lang="nl-NL" smtClean="0"/>
              <a:t>30-12-2024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169333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ABCF13-51EE-4A6E-A644-C0DE9198E755}"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4240158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ABCF13-51EE-4A6E-A644-C0DE9198E755}"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3CED374-1425-44C1-AD50-A8EF81B493C8}" type="slidenum">
              <a:rPr lang="nl-NL" smtClean="0"/>
              <a:t>‹#›</a:t>
            </a:fld>
            <a:endParaRPr lang="nl-NL"/>
          </a:p>
        </p:txBody>
      </p:sp>
    </p:spTree>
    <p:extLst>
      <p:ext uri="{BB962C8B-B14F-4D97-AF65-F5344CB8AC3E}">
        <p14:creationId xmlns:p14="http://schemas.microsoft.com/office/powerpoint/2010/main" val="2989174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BCF13-51EE-4A6E-A644-C0DE9198E755}" type="datetimeFigureOut">
              <a:rPr lang="nl-NL" smtClean="0"/>
              <a:t>30-12-2024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ED374-1425-44C1-AD50-A8EF81B493C8}" type="slidenum">
              <a:rPr lang="nl-NL" smtClean="0"/>
              <a:t>‹#›</a:t>
            </a:fld>
            <a:endParaRPr lang="nl-NL"/>
          </a:p>
        </p:txBody>
      </p:sp>
    </p:spTree>
    <p:extLst>
      <p:ext uri="{BB962C8B-B14F-4D97-AF65-F5344CB8AC3E}">
        <p14:creationId xmlns:p14="http://schemas.microsoft.com/office/powerpoint/2010/main" val="2472025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b="1" dirty="0" err="1"/>
              <a:t>Metaphor</a:t>
            </a:r>
            <a:r>
              <a:rPr lang="nl-NL" b="1" dirty="0"/>
              <a:t> in </a:t>
            </a:r>
            <a:r>
              <a:rPr lang="nl-NL" b="1" dirty="0" err="1"/>
              <a:t>science</a:t>
            </a:r>
            <a:endParaRPr lang="nl-NL" b="1" dirty="0"/>
          </a:p>
        </p:txBody>
      </p:sp>
      <p:sp>
        <p:nvSpPr>
          <p:cNvPr id="3" name="Subtitle 2"/>
          <p:cNvSpPr>
            <a:spLocks noGrp="1"/>
          </p:cNvSpPr>
          <p:nvPr>
            <p:ph type="subTitle" idx="1"/>
          </p:nvPr>
        </p:nvSpPr>
        <p:spPr/>
        <p:txBody>
          <a:bodyPr/>
          <a:lstStyle/>
          <a:p>
            <a:endParaRPr lang="nl-NL" dirty="0"/>
          </a:p>
          <a:p>
            <a:r>
              <a:rPr lang="nl-NL" dirty="0"/>
              <a:t>Harry Oosterhuis</a:t>
            </a:r>
          </a:p>
        </p:txBody>
      </p:sp>
    </p:spTree>
    <p:extLst>
      <p:ext uri="{BB962C8B-B14F-4D97-AF65-F5344CB8AC3E}">
        <p14:creationId xmlns:p14="http://schemas.microsoft.com/office/powerpoint/2010/main" val="121139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Phenomenology</a:t>
            </a:r>
            <a:r>
              <a:rPr lang="nl-NL" b="1" dirty="0"/>
              <a:t>: </a:t>
            </a:r>
            <a:r>
              <a:rPr lang="nl-NL" b="1" dirty="0" err="1"/>
              <a:t>language</a:t>
            </a:r>
            <a:r>
              <a:rPr lang="nl-NL" b="1" dirty="0"/>
              <a:t> as </a:t>
            </a:r>
            <a:r>
              <a:rPr lang="nl-NL" b="1" dirty="0" err="1"/>
              <a:t>expressive</a:t>
            </a:r>
            <a:r>
              <a:rPr lang="nl-NL" b="1" dirty="0"/>
              <a:t> display</a:t>
            </a:r>
          </a:p>
        </p:txBody>
      </p:sp>
      <p:sp>
        <p:nvSpPr>
          <p:cNvPr id="3" name="Content Placeholder 2"/>
          <p:cNvSpPr>
            <a:spLocks noGrp="1"/>
          </p:cNvSpPr>
          <p:nvPr>
            <p:ph idx="1"/>
          </p:nvPr>
        </p:nvSpPr>
        <p:spPr/>
        <p:txBody>
          <a:bodyPr>
            <a:normAutofit fontScale="70000" lnSpcReduction="20000"/>
          </a:bodyPr>
          <a:lstStyle/>
          <a:p>
            <a:r>
              <a:rPr lang="en-GB" dirty="0"/>
              <a:t>There is no knowable reality outside of human consciousness. </a:t>
            </a:r>
          </a:p>
          <a:p>
            <a:r>
              <a:rPr lang="en-GB" dirty="0"/>
              <a:t>Human consciousness is intentional and purpose-oriented, and it shapes our experience and perspective of reality. </a:t>
            </a:r>
            <a:endParaRPr lang="nl-NL" dirty="0"/>
          </a:p>
          <a:p>
            <a:r>
              <a:rPr lang="en-GB" b="1" dirty="0"/>
              <a:t>Maurice </a:t>
            </a:r>
            <a:r>
              <a:rPr lang="en-GB" b="1" dirty="0" err="1"/>
              <a:t>Merleau-Ponty</a:t>
            </a:r>
            <a:r>
              <a:rPr lang="en-GB" dirty="0"/>
              <a:t>: thought and human experience is embedded in and organized by language, which does not reflect any essence of things in the world, but which bestows meaning upon them.</a:t>
            </a:r>
          </a:p>
          <a:p>
            <a:r>
              <a:rPr lang="en-GB" dirty="0"/>
              <a:t>Language is not descriptive but rather expressive display, a demonstration of a perspective on the world.</a:t>
            </a:r>
          </a:p>
          <a:p>
            <a:r>
              <a:rPr lang="en-GB" dirty="0"/>
              <a:t>Truth about the world is not a pre-given quality that is revealed in language, but it is established, expressed and shaped by language. </a:t>
            </a:r>
            <a:endParaRPr lang="nl-NL" dirty="0"/>
          </a:p>
          <a:p>
            <a:pPr marL="0" indent="0">
              <a:buNone/>
            </a:pPr>
            <a:r>
              <a:rPr lang="en-GB" dirty="0"/>
              <a:t> </a:t>
            </a:r>
            <a:endParaRPr lang="nl-NL" dirty="0"/>
          </a:p>
          <a:p>
            <a:pPr marL="0" indent="0">
              <a:buNone/>
            </a:pPr>
            <a:r>
              <a:rPr lang="en-GB" dirty="0">
                <a:sym typeface="Wingdings" panose="05000000000000000000" pitchFamily="2" charset="2"/>
              </a:rPr>
              <a:t> </a:t>
            </a:r>
            <a:r>
              <a:rPr lang="en-GB" b="1" dirty="0"/>
              <a:t>Richard </a:t>
            </a:r>
            <a:r>
              <a:rPr lang="en-GB" b="1" dirty="0" err="1"/>
              <a:t>Rorty</a:t>
            </a:r>
            <a:r>
              <a:rPr lang="en-GB" dirty="0"/>
              <a:t>: epistemology should abandon its status as theory about representation, the idea that the scientific mind forms mirror-images of a natural or cultural reality.</a:t>
            </a:r>
            <a:endParaRPr lang="nl-NL" dirty="0"/>
          </a:p>
          <a:p>
            <a:endParaRPr lang="nl-NL" dirty="0"/>
          </a:p>
        </p:txBody>
      </p:sp>
    </p:spTree>
    <p:extLst>
      <p:ext uri="{BB962C8B-B14F-4D97-AF65-F5344CB8AC3E}">
        <p14:creationId xmlns:p14="http://schemas.microsoft.com/office/powerpoint/2010/main" val="179219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Scientific research and knowledge as embedded in paradigms = they are implanted in figurative language</a:t>
            </a:r>
            <a:endParaRPr lang="nl-NL" sz="2800" dirty="0"/>
          </a:p>
        </p:txBody>
      </p:sp>
      <p:sp>
        <p:nvSpPr>
          <p:cNvPr id="3" name="Content Placeholder 2"/>
          <p:cNvSpPr>
            <a:spLocks noGrp="1"/>
          </p:cNvSpPr>
          <p:nvPr>
            <p:ph idx="1"/>
          </p:nvPr>
        </p:nvSpPr>
        <p:spPr/>
        <p:txBody>
          <a:bodyPr>
            <a:noAutofit/>
          </a:bodyPr>
          <a:lstStyle/>
          <a:p>
            <a:r>
              <a:rPr lang="en-GB" sz="1800" b="1" dirty="0"/>
              <a:t>Kuhn’s paradigm</a:t>
            </a:r>
            <a:r>
              <a:rPr lang="en-GB" sz="1800" dirty="0"/>
              <a:t>: empirical observation, fact-finding and scientific knowledge do not provide a mirror image of the reality studied, but they are always imbedded in an interpretative framework of defining and organising concepts, theories, models, methods and instruments. </a:t>
            </a:r>
          </a:p>
          <a:p>
            <a:r>
              <a:rPr lang="en-GB" sz="1800" dirty="0"/>
              <a:t>Science is unavoidably about (changing) interpretations of the what and how of reality.</a:t>
            </a:r>
          </a:p>
          <a:p>
            <a:r>
              <a:rPr lang="en-GB" sz="1800" dirty="0"/>
              <a:t>Theories and methodological rules are not only expressed in mathematical formula, but also and even more formulated in language. </a:t>
            </a:r>
            <a:r>
              <a:rPr lang="en-GB" sz="1800" dirty="0">
                <a:sym typeface="Wingdings" panose="05000000000000000000" pitchFamily="2" charset="2"/>
              </a:rPr>
              <a:t> </a:t>
            </a:r>
            <a:r>
              <a:rPr lang="en-GB" sz="1800" dirty="0"/>
              <a:t> Scientific activity and knowledge largely embedded in language. </a:t>
            </a:r>
          </a:p>
          <a:p>
            <a:r>
              <a:rPr lang="en-GB" sz="1800" dirty="0"/>
              <a:t>Kuhn: comparison of paradigms with metaphors.</a:t>
            </a:r>
          </a:p>
          <a:p>
            <a:r>
              <a:rPr lang="en-GB" sz="1800" dirty="0"/>
              <a:t>Paradigm-change or a revolution in science manifested in a new scientific language: new terms and categories, new metaphors and analogies, new discursive and rhetorical patterns and styles of argument. </a:t>
            </a:r>
          </a:p>
          <a:p>
            <a:pPr marL="0" indent="0">
              <a:buNone/>
            </a:pPr>
            <a:r>
              <a:rPr lang="en-GB" sz="1800" dirty="0">
                <a:sym typeface="Wingdings" panose="05000000000000000000" pitchFamily="2" charset="2"/>
              </a:rPr>
              <a:t> </a:t>
            </a:r>
            <a:r>
              <a:rPr lang="en-GB" sz="1800" dirty="0"/>
              <a:t>The language of science is not separated from the use of language in other social and cultural domains </a:t>
            </a:r>
            <a:r>
              <a:rPr lang="en-GB" sz="1800" dirty="0">
                <a:sym typeface="Wingdings" panose="05000000000000000000" pitchFamily="2" charset="2"/>
              </a:rPr>
              <a:t> social-constructivist approach in the social and historical study of science</a:t>
            </a:r>
            <a:r>
              <a:rPr lang="en-GB" sz="1800" dirty="0"/>
              <a:t>. </a:t>
            </a:r>
            <a:endParaRPr lang="nl-NL" sz="1800" dirty="0"/>
          </a:p>
          <a:p>
            <a:endParaRPr lang="nl-NL" dirty="0"/>
          </a:p>
        </p:txBody>
      </p:sp>
    </p:spTree>
    <p:extLst>
      <p:ext uri="{BB962C8B-B14F-4D97-AF65-F5344CB8AC3E}">
        <p14:creationId xmlns:p14="http://schemas.microsoft.com/office/powerpoint/2010/main" val="3762351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9"/>
            <a:ext cx="8579296" cy="202034"/>
          </a:xfrm>
        </p:spPr>
        <p:txBody>
          <a:bodyPr>
            <a:normAutofit fontScale="90000"/>
          </a:bodyPr>
          <a:lstStyle/>
          <a:p>
            <a:pPr lvl="0"/>
            <a:br>
              <a:rPr lang="en-GB" b="1" dirty="0"/>
            </a:br>
            <a:r>
              <a:rPr lang="en-GB" sz="4000" b="1" dirty="0"/>
              <a:t>Linguistic Turn </a:t>
            </a:r>
            <a:r>
              <a:rPr lang="en-GB" sz="4000" b="1" dirty="0">
                <a:sym typeface="Wingdings"/>
              </a:rPr>
              <a:t></a:t>
            </a:r>
            <a:r>
              <a:rPr lang="en-GB" sz="4000" b="1" dirty="0"/>
              <a:t> social-constructivism</a:t>
            </a:r>
            <a:br>
              <a:rPr lang="nl-NL" sz="4000" dirty="0"/>
            </a:br>
            <a:endParaRPr lang="nl-NL" sz="4000" dirty="0"/>
          </a:p>
        </p:txBody>
      </p:sp>
      <p:sp>
        <p:nvSpPr>
          <p:cNvPr id="3" name="Content Placeholder 2"/>
          <p:cNvSpPr>
            <a:spLocks noGrp="1"/>
          </p:cNvSpPr>
          <p:nvPr>
            <p:ph idx="1"/>
          </p:nvPr>
        </p:nvSpPr>
        <p:spPr>
          <a:xfrm>
            <a:off x="267800" y="1196752"/>
            <a:ext cx="8768695" cy="5661248"/>
          </a:xfrm>
        </p:spPr>
        <p:txBody>
          <a:bodyPr>
            <a:noAutofit/>
          </a:bodyPr>
          <a:lstStyle/>
          <a:p>
            <a:pPr marL="0" indent="0">
              <a:buNone/>
            </a:pPr>
            <a:r>
              <a:rPr lang="en-GB" sz="1600" dirty="0"/>
              <a:t>The social-constructivist approach in the sociological and historical study of science: </a:t>
            </a:r>
          </a:p>
          <a:p>
            <a:r>
              <a:rPr lang="en-GB" sz="1600" dirty="0"/>
              <a:t>How scientific knowledge and truths are constructed and shaped in language rather than how they are discovered as naturally given and consequently merely represented in language. (The representational and communicative medium cannot be separated from the contents of the message.)</a:t>
            </a:r>
            <a:endParaRPr lang="nl-NL" sz="1600" dirty="0"/>
          </a:p>
          <a:p>
            <a:pPr lvl="0"/>
            <a:r>
              <a:rPr lang="en-GB" sz="1600" dirty="0"/>
              <a:t>How scientific discourse is related to other, socio-political or cultural, discourses in order to establish the mutual lines of influence between science and social and cultural meanings and contexts.</a:t>
            </a:r>
            <a:endParaRPr lang="nl-NL" sz="1600" dirty="0"/>
          </a:p>
          <a:p>
            <a:r>
              <a:rPr lang="en-GB" sz="1600" dirty="0"/>
              <a:t>The awareness among scholars in social and cultural studies of science of their own dependence on and involvement in language when they report on their research in speech and writing. </a:t>
            </a:r>
          </a:p>
          <a:p>
            <a:r>
              <a:rPr lang="en-GB" sz="1600" dirty="0"/>
              <a:t>The consideration that scientific discourse is not only descriptive and organizing, but that it is also:</a:t>
            </a:r>
            <a:endParaRPr lang="nl-NL" sz="1600" dirty="0"/>
          </a:p>
          <a:p>
            <a:pPr lvl="1"/>
            <a:r>
              <a:rPr lang="en-GB" sz="1600" b="1" dirty="0"/>
              <a:t>expressive</a:t>
            </a:r>
            <a:r>
              <a:rPr lang="en-GB" sz="1600" dirty="0"/>
              <a:t> in order to convey meaning, including personal thoughts and feelings, imaginations or intuitions of scientists; </a:t>
            </a:r>
            <a:endParaRPr lang="nl-NL" sz="1600" dirty="0"/>
          </a:p>
          <a:p>
            <a:pPr lvl="1"/>
            <a:r>
              <a:rPr lang="en-GB" sz="1600" b="1" dirty="0"/>
              <a:t>rhetorical</a:t>
            </a:r>
            <a:r>
              <a:rPr lang="en-GB" sz="1600" dirty="0"/>
              <a:t> in order to attract attention or to persuade fellow-scientists or the wider audience; </a:t>
            </a:r>
            <a:endParaRPr lang="nl-NL" sz="1600" dirty="0"/>
          </a:p>
          <a:p>
            <a:pPr lvl="1"/>
            <a:r>
              <a:rPr lang="en-GB" sz="1600" b="1" dirty="0"/>
              <a:t>evocative </a:t>
            </a:r>
            <a:r>
              <a:rPr lang="en-GB" sz="1600" dirty="0"/>
              <a:t>in order to provoke their response; </a:t>
            </a:r>
            <a:endParaRPr lang="nl-NL" sz="1600" dirty="0"/>
          </a:p>
          <a:p>
            <a:pPr lvl="1"/>
            <a:r>
              <a:rPr lang="en-GB" sz="1600" b="1" dirty="0"/>
              <a:t>literary </a:t>
            </a:r>
            <a:r>
              <a:rPr lang="en-GB" sz="1600" dirty="0"/>
              <a:t>to endow scientific knowledge with aesthetic qualities and seduce listeners and readers. </a:t>
            </a:r>
          </a:p>
          <a:p>
            <a:pPr lvl="1"/>
            <a:endParaRPr lang="en-GB" sz="1600" dirty="0"/>
          </a:p>
          <a:p>
            <a:r>
              <a:rPr lang="en-GB" sz="1600" i="1" dirty="0"/>
              <a:t>What</a:t>
            </a:r>
            <a:r>
              <a:rPr lang="en-GB" sz="1600" dirty="0"/>
              <a:t> scientists say or write cannot be separated from </a:t>
            </a:r>
            <a:r>
              <a:rPr lang="en-GB" sz="1600" i="1" dirty="0"/>
              <a:t>how</a:t>
            </a:r>
            <a:r>
              <a:rPr lang="en-GB" sz="1600" dirty="0"/>
              <a:t> they say it or write about it. </a:t>
            </a:r>
            <a:endParaRPr lang="nl-NL" sz="1600" dirty="0"/>
          </a:p>
          <a:p>
            <a:endParaRPr lang="nl-NL" dirty="0"/>
          </a:p>
        </p:txBody>
      </p:sp>
      <p:sp>
        <p:nvSpPr>
          <p:cNvPr id="4" name="Down Arrow 3"/>
          <p:cNvSpPr/>
          <p:nvPr/>
        </p:nvSpPr>
        <p:spPr>
          <a:xfrm>
            <a:off x="211291" y="5517232"/>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504049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b="1" dirty="0"/>
              <a:t>Realist mirror-theory of language as scientist ideology</a:t>
            </a:r>
            <a:br>
              <a:rPr lang="nl-NL" dirty="0"/>
            </a:br>
            <a:endParaRPr lang="nl-NL" dirty="0"/>
          </a:p>
        </p:txBody>
      </p:sp>
      <p:sp>
        <p:nvSpPr>
          <p:cNvPr id="3" name="Content Placeholder 2"/>
          <p:cNvSpPr>
            <a:spLocks noGrp="1"/>
          </p:cNvSpPr>
          <p:nvPr>
            <p:ph idx="1"/>
          </p:nvPr>
        </p:nvSpPr>
        <p:spPr/>
        <p:txBody>
          <a:bodyPr>
            <a:normAutofit fontScale="70000" lnSpcReduction="20000"/>
          </a:bodyPr>
          <a:lstStyle/>
          <a:p>
            <a:endParaRPr lang="en-GB" dirty="0"/>
          </a:p>
          <a:p>
            <a:r>
              <a:rPr lang="en-GB" dirty="0"/>
              <a:t>The constructivist perspective entails a questioning and unmasking of the established realist mirror-theory of language image in (natural) science as </a:t>
            </a:r>
            <a:r>
              <a:rPr lang="en-GB" b="1" dirty="0"/>
              <a:t>scientist ideology</a:t>
            </a:r>
            <a:r>
              <a:rPr lang="en-GB" dirty="0"/>
              <a:t>, as the self-interested way in which scientists themselves presented and legitimised objective science. </a:t>
            </a:r>
          </a:p>
          <a:p>
            <a:r>
              <a:rPr lang="en-GB" dirty="0"/>
              <a:t>The apparent objectivity of science is not so much an inherent quality of science, but an effect of the way science has presented itself, in particular in its own discourse, including scientists’ claim that </a:t>
            </a:r>
            <a:r>
              <a:rPr lang="en-GB" i="1" dirty="0"/>
              <a:t>their</a:t>
            </a:r>
            <a:r>
              <a:rPr lang="en-GB" dirty="0"/>
              <a:t> use of language is neutral and transparent while that of others, who are not scientifically competent, is confusing and distorting. </a:t>
            </a:r>
          </a:p>
          <a:p>
            <a:r>
              <a:rPr lang="en-GB" dirty="0"/>
              <a:t>However, the very scientists who pretended to use language in a neutral and transparent way at the same time unwittingly introduced and employed metaphors to describe nature</a:t>
            </a:r>
            <a:r>
              <a:rPr lang="en-US" dirty="0"/>
              <a:t>.</a:t>
            </a:r>
            <a:endParaRPr lang="nl-NL" dirty="0"/>
          </a:p>
          <a:p>
            <a:endParaRPr lang="nl-NL" dirty="0"/>
          </a:p>
        </p:txBody>
      </p:sp>
    </p:spTree>
    <p:extLst>
      <p:ext uri="{BB962C8B-B14F-4D97-AF65-F5344CB8AC3E}">
        <p14:creationId xmlns:p14="http://schemas.microsoft.com/office/powerpoint/2010/main" val="2847441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Suggested readings</a:t>
            </a:r>
            <a:br>
              <a:rPr lang="nl-NL" dirty="0"/>
            </a:br>
            <a:endParaRPr lang="nl-NL" dirty="0"/>
          </a:p>
        </p:txBody>
      </p:sp>
      <p:sp>
        <p:nvSpPr>
          <p:cNvPr id="3" name="Content Placeholder 2"/>
          <p:cNvSpPr>
            <a:spLocks noGrp="1"/>
          </p:cNvSpPr>
          <p:nvPr>
            <p:ph idx="1"/>
          </p:nvPr>
        </p:nvSpPr>
        <p:spPr/>
        <p:txBody>
          <a:bodyPr>
            <a:normAutofit/>
          </a:bodyPr>
          <a:lstStyle/>
          <a:p>
            <a:r>
              <a:rPr lang="en-US" sz="4000" dirty="0"/>
              <a:t>Locke, David (1992). </a:t>
            </a:r>
            <a:r>
              <a:rPr lang="en-US" sz="4000" i="1" dirty="0"/>
              <a:t>Science as Writing</a:t>
            </a:r>
            <a:r>
              <a:rPr lang="en-US" sz="4000" dirty="0"/>
              <a:t>. New Haven and London: Yale University Press. </a:t>
            </a:r>
            <a:endParaRPr lang="nl-NL" sz="4000" dirty="0"/>
          </a:p>
          <a:p>
            <a:pPr lvl="0"/>
            <a:r>
              <a:rPr lang="en-US" sz="4000" dirty="0"/>
              <a:t>Reeves, Carol (2006). </a:t>
            </a:r>
            <a:r>
              <a:rPr lang="en-US" sz="4000" i="1" dirty="0"/>
              <a:t>The Language of Science</a:t>
            </a:r>
            <a:r>
              <a:rPr lang="en-US" sz="4000" dirty="0"/>
              <a:t>. London and New York: Routledge. </a:t>
            </a:r>
            <a:endParaRPr lang="nl-NL" sz="4000" dirty="0"/>
          </a:p>
          <a:p>
            <a:endParaRPr lang="nl-NL" dirty="0"/>
          </a:p>
        </p:txBody>
      </p:sp>
    </p:spTree>
    <p:extLst>
      <p:ext uri="{BB962C8B-B14F-4D97-AF65-F5344CB8AC3E}">
        <p14:creationId xmlns:p14="http://schemas.microsoft.com/office/powerpoint/2010/main" val="1793337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is metaphor?</a:t>
            </a:r>
            <a:endParaRPr lang="nl-NL" b="1" dirty="0"/>
          </a:p>
        </p:txBody>
      </p:sp>
      <p:sp>
        <p:nvSpPr>
          <p:cNvPr id="3" name="Content Placeholder 2"/>
          <p:cNvSpPr>
            <a:spLocks noGrp="1"/>
          </p:cNvSpPr>
          <p:nvPr>
            <p:ph idx="1"/>
          </p:nvPr>
        </p:nvSpPr>
        <p:spPr/>
        <p:txBody>
          <a:bodyPr>
            <a:normAutofit fontScale="85000" lnSpcReduction="20000"/>
          </a:bodyPr>
          <a:lstStyle/>
          <a:p>
            <a:pPr marL="0" indent="0">
              <a:buNone/>
            </a:pPr>
            <a:endParaRPr lang="en-GB" dirty="0"/>
          </a:p>
          <a:p>
            <a:r>
              <a:rPr lang="en-GB" dirty="0"/>
              <a:t>Oxford English Dictionary: </a:t>
            </a:r>
            <a:r>
              <a:rPr lang="en-GB" i="1" dirty="0"/>
              <a:t>the figure of speech in which a name or descriptive term is transferred to some object different from, but analogous to, that to which it is properly applicable</a:t>
            </a:r>
            <a:r>
              <a:rPr lang="en-GB" dirty="0"/>
              <a:t>. </a:t>
            </a:r>
          </a:p>
          <a:p>
            <a:r>
              <a:rPr lang="en-GB" b="1" dirty="0"/>
              <a:t>The figure of speech which evokes analogy by describing and understanding a phenomenon or thing in terms of another phenomenon which belongs to another category as if they were similar or comparable.</a:t>
            </a:r>
            <a:r>
              <a:rPr lang="en-GB" dirty="0"/>
              <a:t> </a:t>
            </a:r>
          </a:p>
          <a:p>
            <a:r>
              <a:rPr lang="en-GB" dirty="0"/>
              <a:t>Two parts 	</a:t>
            </a:r>
            <a:r>
              <a:rPr lang="en-GB" dirty="0">
                <a:sym typeface="Wingdings" panose="05000000000000000000" pitchFamily="2" charset="2"/>
              </a:rPr>
              <a:t> </a:t>
            </a:r>
            <a:r>
              <a:rPr lang="en-GB" i="1" dirty="0">
                <a:sym typeface="Wingdings" panose="05000000000000000000" pitchFamily="2" charset="2"/>
              </a:rPr>
              <a:t>t</a:t>
            </a:r>
            <a:r>
              <a:rPr lang="en-GB" i="1" dirty="0"/>
              <a:t>opic</a:t>
            </a:r>
            <a:r>
              <a:rPr lang="en-GB" dirty="0"/>
              <a:t> = the phenomenon described </a:t>
            </a:r>
          </a:p>
          <a:p>
            <a:pPr marL="0" indent="0">
              <a:buNone/>
            </a:pPr>
            <a:r>
              <a:rPr lang="en-GB" dirty="0"/>
              <a:t>		</a:t>
            </a:r>
            <a:r>
              <a:rPr lang="en-GB" dirty="0">
                <a:sym typeface="Wingdings" panose="05000000000000000000" pitchFamily="2" charset="2"/>
              </a:rPr>
              <a:t> </a:t>
            </a:r>
            <a:r>
              <a:rPr lang="en-GB" i="1" dirty="0"/>
              <a:t>vehicle</a:t>
            </a:r>
            <a:r>
              <a:rPr lang="en-GB" dirty="0"/>
              <a:t> = its figurative description </a:t>
            </a:r>
          </a:p>
          <a:p>
            <a:endParaRPr lang="nl-NL" dirty="0"/>
          </a:p>
        </p:txBody>
      </p:sp>
    </p:spTree>
    <p:extLst>
      <p:ext uri="{BB962C8B-B14F-4D97-AF65-F5344CB8AC3E}">
        <p14:creationId xmlns:p14="http://schemas.microsoft.com/office/powerpoint/2010/main" val="2847208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Metaphor: substitution-theory</a:t>
            </a:r>
            <a:br>
              <a:rPr lang="nl-NL" dirty="0"/>
            </a:br>
            <a:endParaRPr lang="nl-NL"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a:t> </a:t>
            </a:r>
          </a:p>
          <a:p>
            <a:r>
              <a:rPr lang="en-GB" dirty="0"/>
              <a:t>Metaphor is a stylistic, evocative and rhetorical instrument, a poetic embellishment of language, with which one also can do without, just by substituting metaphoric terms with concrete terms expressing directly the essential meaning. </a:t>
            </a:r>
          </a:p>
          <a:p>
            <a:r>
              <a:rPr lang="en-GB" dirty="0"/>
              <a:t>Terms usually have an essential, literal meaning and metaphor is more or less exceptional, is typical of poetry, literature, imagination, and rhetoric. </a:t>
            </a:r>
          </a:p>
          <a:p>
            <a:r>
              <a:rPr lang="en-GB" dirty="0"/>
              <a:t>Clear, unambiguous expression is not served by the use of metaphor. </a:t>
            </a:r>
            <a:endParaRPr lang="nl-NL" dirty="0"/>
          </a:p>
          <a:p>
            <a:endParaRPr lang="en-GB" dirty="0"/>
          </a:p>
          <a:p>
            <a:pPr marL="0" indent="0">
              <a:buNone/>
            </a:pPr>
            <a:endParaRPr lang="en-GB" dirty="0"/>
          </a:p>
          <a:p>
            <a:endParaRPr lang="nl-NL" dirty="0"/>
          </a:p>
        </p:txBody>
      </p:sp>
    </p:spTree>
    <p:extLst>
      <p:ext uri="{BB962C8B-B14F-4D97-AF65-F5344CB8AC3E}">
        <p14:creationId xmlns:p14="http://schemas.microsoft.com/office/powerpoint/2010/main" val="3047317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Examples</a:t>
            </a:r>
            <a:endParaRPr lang="nl-NL" dirty="0"/>
          </a:p>
        </p:txBody>
      </p:sp>
      <p:sp>
        <p:nvSpPr>
          <p:cNvPr id="3" name="Content Placeholder 2"/>
          <p:cNvSpPr>
            <a:spLocks noGrp="1"/>
          </p:cNvSpPr>
          <p:nvPr>
            <p:ph idx="1"/>
          </p:nvPr>
        </p:nvSpPr>
        <p:spPr/>
        <p:txBody>
          <a:bodyPr>
            <a:normAutofit fontScale="62500" lnSpcReduction="20000"/>
          </a:bodyPr>
          <a:lstStyle/>
          <a:p>
            <a:pPr lvl="0"/>
            <a:r>
              <a:rPr lang="en-GB" i="1" dirty="0"/>
              <a:t>Mother Theresa is an angel.</a:t>
            </a:r>
            <a:r>
              <a:rPr lang="en-GB" dirty="0"/>
              <a:t> </a:t>
            </a:r>
            <a:r>
              <a:rPr lang="en-GB" dirty="0">
                <a:sym typeface="Wingdings"/>
              </a:rPr>
              <a:t></a:t>
            </a:r>
            <a:r>
              <a:rPr lang="en-GB" dirty="0"/>
              <a:t> Mother Theresa is an extraordinarily humanitarian, compassionate and careful person. (A human being described as a heavenly, divine-like creature.)</a:t>
            </a:r>
            <a:endParaRPr lang="nl-NL" dirty="0"/>
          </a:p>
          <a:p>
            <a:pPr lvl="0"/>
            <a:r>
              <a:rPr lang="en-GB" i="1" dirty="0" err="1"/>
              <a:t>Wladimir</a:t>
            </a:r>
            <a:r>
              <a:rPr lang="en-GB" i="1" dirty="0"/>
              <a:t> Putin is a wolf</a:t>
            </a:r>
            <a:r>
              <a:rPr lang="en-GB" dirty="0"/>
              <a:t>. </a:t>
            </a:r>
            <a:r>
              <a:rPr lang="en-GB" dirty="0">
                <a:sym typeface="Wingdings"/>
              </a:rPr>
              <a:t></a:t>
            </a:r>
            <a:r>
              <a:rPr lang="en-GB" dirty="0"/>
              <a:t> Putin is a cruel, ruthless ruler. (A human being described as an animal.)</a:t>
            </a:r>
            <a:endParaRPr lang="nl-NL" dirty="0"/>
          </a:p>
          <a:p>
            <a:pPr lvl="0"/>
            <a:r>
              <a:rPr lang="en-GB" i="1" dirty="0" err="1"/>
              <a:t>Wladimir</a:t>
            </a:r>
            <a:r>
              <a:rPr lang="en-GB" i="1" dirty="0"/>
              <a:t> Putin is a hawk.</a:t>
            </a:r>
            <a:r>
              <a:rPr lang="en-GB" dirty="0"/>
              <a:t> </a:t>
            </a:r>
            <a:r>
              <a:rPr lang="en-GB" dirty="0">
                <a:sym typeface="Wingdings"/>
              </a:rPr>
              <a:t></a:t>
            </a:r>
            <a:r>
              <a:rPr lang="en-GB" dirty="0"/>
              <a:t> Putin’s believes that naked power is the crucial factor in politics, and he behaves accordingly.  </a:t>
            </a:r>
            <a:endParaRPr lang="nl-NL" dirty="0"/>
          </a:p>
          <a:p>
            <a:pPr lvl="0"/>
            <a:r>
              <a:rPr lang="en-GB" i="1" dirty="0" err="1"/>
              <a:t>Wladimir</a:t>
            </a:r>
            <a:r>
              <a:rPr lang="en-GB" i="1" dirty="0"/>
              <a:t> Putin is a fox</a:t>
            </a:r>
            <a:r>
              <a:rPr lang="en-GB" dirty="0"/>
              <a:t>. </a:t>
            </a:r>
            <a:r>
              <a:rPr lang="en-GB" dirty="0">
                <a:sym typeface="Wingdings"/>
              </a:rPr>
              <a:t></a:t>
            </a:r>
            <a:r>
              <a:rPr lang="en-GB" dirty="0"/>
              <a:t> Putin is a cunning politician. </a:t>
            </a:r>
            <a:endParaRPr lang="nl-NL" dirty="0"/>
          </a:p>
          <a:p>
            <a:pPr lvl="0"/>
            <a:r>
              <a:rPr lang="en-GB" i="1" dirty="0" err="1"/>
              <a:t>Wladimir</a:t>
            </a:r>
            <a:r>
              <a:rPr lang="en-GB" i="1" dirty="0"/>
              <a:t> Putin is a rat.</a:t>
            </a:r>
            <a:r>
              <a:rPr lang="en-GB" dirty="0"/>
              <a:t> </a:t>
            </a:r>
            <a:r>
              <a:rPr lang="en-GB" dirty="0">
                <a:sym typeface="Wingdings"/>
              </a:rPr>
              <a:t></a:t>
            </a:r>
            <a:r>
              <a:rPr lang="en-GB" dirty="0"/>
              <a:t> Putin is an immoral, untrustworthy, dishonest and deceitful politician, using undercover dirty tricks.  </a:t>
            </a:r>
            <a:endParaRPr lang="nl-NL" dirty="0"/>
          </a:p>
          <a:p>
            <a:pPr lvl="0"/>
            <a:r>
              <a:rPr lang="en-GB" i="1" dirty="0"/>
              <a:t>The poor are the Negroes of Europe</a:t>
            </a:r>
            <a:r>
              <a:rPr lang="en-GB" dirty="0"/>
              <a:t>. </a:t>
            </a:r>
            <a:r>
              <a:rPr lang="en-GB" dirty="0">
                <a:sym typeface="Wingdings"/>
              </a:rPr>
              <a:t></a:t>
            </a:r>
            <a:r>
              <a:rPr lang="en-GB" dirty="0"/>
              <a:t> The poor are a backward race of savages. (The poor characterized in terms of race.)</a:t>
            </a:r>
            <a:endParaRPr lang="nl-NL" dirty="0"/>
          </a:p>
          <a:p>
            <a:pPr lvl="0"/>
            <a:r>
              <a:rPr lang="en-GB" i="1" dirty="0"/>
              <a:t>The inner Africa of civilized man</a:t>
            </a:r>
            <a:r>
              <a:rPr lang="en-GB" dirty="0"/>
              <a:t>. </a:t>
            </a:r>
            <a:r>
              <a:rPr lang="en-GB" dirty="0">
                <a:sym typeface="Wingdings"/>
              </a:rPr>
              <a:t></a:t>
            </a:r>
            <a:r>
              <a:rPr lang="en-GB" dirty="0"/>
              <a:t> Under the veil of his cultural appearance, civilized man is still ‘wild’, still driven by natural instincts and irrational impulses. (The essence of man characterized as a geographic entity or culture.)</a:t>
            </a:r>
            <a:endParaRPr lang="nl-NL" dirty="0"/>
          </a:p>
          <a:p>
            <a:endParaRPr lang="nl-NL" dirty="0"/>
          </a:p>
        </p:txBody>
      </p:sp>
    </p:spTree>
    <p:extLst>
      <p:ext uri="{BB962C8B-B14F-4D97-AF65-F5344CB8AC3E}">
        <p14:creationId xmlns:p14="http://schemas.microsoft.com/office/powerpoint/2010/main" val="125388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Metaphor: interaction-theory</a:t>
            </a:r>
            <a:br>
              <a:rPr lang="nl-NL" dirty="0"/>
            </a:br>
            <a:endParaRPr lang="nl-NL" dirty="0"/>
          </a:p>
        </p:txBody>
      </p:sp>
      <p:sp>
        <p:nvSpPr>
          <p:cNvPr id="3" name="Content Placeholder 2"/>
          <p:cNvSpPr>
            <a:spLocks noGrp="1"/>
          </p:cNvSpPr>
          <p:nvPr>
            <p:ph idx="1"/>
          </p:nvPr>
        </p:nvSpPr>
        <p:spPr>
          <a:xfrm>
            <a:off x="323528" y="980728"/>
            <a:ext cx="8363272" cy="5877272"/>
          </a:xfrm>
        </p:spPr>
        <p:txBody>
          <a:bodyPr>
            <a:normAutofit/>
          </a:bodyPr>
          <a:lstStyle/>
          <a:p>
            <a:pPr marL="0" indent="0">
              <a:buNone/>
            </a:pPr>
            <a:r>
              <a:rPr lang="en-GB" sz="1800" dirty="0"/>
              <a:t>Metaphor is an inherent and fundamental characteristic of our language and of our way of thinking:</a:t>
            </a:r>
          </a:p>
          <a:p>
            <a:r>
              <a:rPr lang="en-GB" sz="1800" dirty="0"/>
              <a:t>Metaphors express, capture and communicate cognitive dimensions of phenomena that could not be conveyed without such figurative speech because there are no (suitable) straightforward literal terms which describe and explain these phenomena.</a:t>
            </a:r>
          </a:p>
          <a:p>
            <a:r>
              <a:rPr lang="en-GB" sz="1800" dirty="0"/>
              <a:t>Metaphor as an indispensable cognitive instrument in the attempt to understand something new, complex, abstract, unknown or unfamiliar in terms that are already in use for phenomena that are known, common-sense, familiar, concrete or more simple. </a:t>
            </a:r>
          </a:p>
          <a:p>
            <a:r>
              <a:rPr lang="en-GB" sz="1800" dirty="0"/>
              <a:t>The transportation of terms from familiar phenomena (the vehicle or source domain) to new and unknown phenomena (the topic or the target domain). (</a:t>
            </a:r>
            <a:r>
              <a:rPr lang="en-GB" sz="1800" i="1" dirty="0" err="1"/>
              <a:t>Metapherein</a:t>
            </a:r>
            <a:r>
              <a:rPr lang="en-GB" sz="1800" dirty="0"/>
              <a:t>  = to transport, to transfer, to hand over.)</a:t>
            </a:r>
            <a:endParaRPr lang="nl-NL" sz="1800" dirty="0"/>
          </a:p>
          <a:p>
            <a:r>
              <a:rPr lang="en-GB" sz="1800" dirty="0"/>
              <a:t>Metaphor is about the use of familiar words and expressions in a new context, outside their normal, conventional meanings, so that the topic or the source domain as well as the vehicle or target domain can adopt new meanings. </a:t>
            </a:r>
          </a:p>
          <a:p>
            <a:r>
              <a:rPr lang="en-GB" sz="1800" dirty="0"/>
              <a:t>The dynamic interaction between the words that are used to refer to the topic and to describe the vehicle may imply interpretive ambiguity and produce new meanings.</a:t>
            </a:r>
            <a:endParaRPr lang="nl-NL" sz="1800" dirty="0"/>
          </a:p>
        </p:txBody>
      </p:sp>
    </p:spTree>
    <p:extLst>
      <p:ext uri="{BB962C8B-B14F-4D97-AF65-F5344CB8AC3E}">
        <p14:creationId xmlns:p14="http://schemas.microsoft.com/office/powerpoint/2010/main" val="3082678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457199"/>
          </a:xfrm>
        </p:spPr>
        <p:txBody>
          <a:bodyPr>
            <a:normAutofit fontScale="90000"/>
          </a:bodyPr>
          <a:lstStyle/>
          <a:p>
            <a:r>
              <a:rPr lang="nl-NL" b="1" dirty="0" err="1"/>
              <a:t>Examples</a:t>
            </a:r>
            <a:r>
              <a:rPr lang="nl-NL" b="1" dirty="0"/>
              <a:t> </a:t>
            </a:r>
            <a:r>
              <a:rPr lang="nl-NL" b="1" dirty="0" err="1"/>
              <a:t>from</a:t>
            </a:r>
            <a:r>
              <a:rPr lang="nl-NL" b="1" dirty="0"/>
              <a:t> </a:t>
            </a:r>
            <a:r>
              <a:rPr lang="nl-NL" b="1" dirty="0" err="1"/>
              <a:t>ordinary</a:t>
            </a:r>
            <a:r>
              <a:rPr lang="nl-NL" b="1" dirty="0"/>
              <a:t> speech</a:t>
            </a:r>
          </a:p>
        </p:txBody>
      </p:sp>
      <p:sp>
        <p:nvSpPr>
          <p:cNvPr id="3" name="Content Placeholder 2"/>
          <p:cNvSpPr>
            <a:spLocks noGrp="1"/>
          </p:cNvSpPr>
          <p:nvPr>
            <p:ph idx="1"/>
          </p:nvPr>
        </p:nvSpPr>
        <p:spPr>
          <a:xfrm>
            <a:off x="323528" y="1124744"/>
            <a:ext cx="8363272" cy="5458618"/>
          </a:xfrm>
        </p:spPr>
        <p:txBody>
          <a:bodyPr>
            <a:noAutofit/>
          </a:bodyPr>
          <a:lstStyle/>
          <a:p>
            <a:pPr marL="0" indent="0">
              <a:buNone/>
            </a:pPr>
            <a:r>
              <a:rPr lang="en-GB" sz="1600" dirty="0"/>
              <a:t>How we speak about abstract phenomena (the topic) as if they were concrete things (the vehicle). </a:t>
            </a:r>
          </a:p>
          <a:p>
            <a:r>
              <a:rPr lang="en-GB" sz="1600" b="1" dirty="0"/>
              <a:t>Time</a:t>
            </a:r>
            <a:r>
              <a:rPr lang="en-GB" sz="1600" dirty="0"/>
              <a:t>: as if it is a thing that moves (time </a:t>
            </a:r>
            <a:r>
              <a:rPr lang="en-GB" sz="1600" i="1" dirty="0"/>
              <a:t>goes by, passes</a:t>
            </a:r>
            <a:r>
              <a:rPr lang="en-GB" sz="1600" dirty="0"/>
              <a:t>,</a:t>
            </a:r>
            <a:r>
              <a:rPr lang="en-GB" sz="1600" i="1" dirty="0"/>
              <a:t> flies</a:t>
            </a:r>
            <a:r>
              <a:rPr lang="en-GB" sz="1600" dirty="0"/>
              <a:t> or </a:t>
            </a:r>
            <a:r>
              <a:rPr lang="en-GB" sz="1600" i="1" dirty="0"/>
              <a:t>creeps</a:t>
            </a:r>
            <a:r>
              <a:rPr lang="en-GB" sz="1600" dirty="0"/>
              <a:t>) or makes noise (time </a:t>
            </a:r>
            <a:r>
              <a:rPr lang="en-GB" sz="1600" i="1" dirty="0"/>
              <a:t>ticks away</a:t>
            </a:r>
            <a:r>
              <a:rPr lang="en-GB" sz="1600" dirty="0"/>
              <a:t>); as a spatial entity (</a:t>
            </a:r>
            <a:r>
              <a:rPr lang="en-GB" sz="1600" i="1" dirty="0"/>
              <a:t>at</a:t>
            </a:r>
            <a:r>
              <a:rPr lang="en-GB" sz="1600" dirty="0"/>
              <a:t> the time (in the past) I was still young; </a:t>
            </a:r>
            <a:r>
              <a:rPr lang="en-GB" sz="1600" i="1" dirty="0"/>
              <a:t>at </a:t>
            </a:r>
            <a:r>
              <a:rPr lang="en-GB" sz="1600" dirty="0"/>
              <a:t>this time I have grown old, </a:t>
            </a:r>
            <a:r>
              <a:rPr lang="en-GB" sz="1600" i="1" dirty="0"/>
              <a:t>at </a:t>
            </a:r>
            <a:r>
              <a:rPr lang="en-GB" sz="1600" dirty="0"/>
              <a:t>times (now and then) I still feel young; I see you </a:t>
            </a:r>
            <a:r>
              <a:rPr lang="en-GB" sz="1600" i="1" dirty="0"/>
              <a:t>at</a:t>
            </a:r>
            <a:r>
              <a:rPr lang="en-GB" sz="1600" dirty="0"/>
              <a:t> four, </a:t>
            </a:r>
            <a:r>
              <a:rPr lang="en-GB" sz="1600" i="1" dirty="0"/>
              <a:t>in</a:t>
            </a:r>
            <a:r>
              <a:rPr lang="en-GB" sz="1600" dirty="0"/>
              <a:t> three days, be there </a:t>
            </a:r>
            <a:r>
              <a:rPr lang="en-GB" sz="1600" i="1" dirty="0"/>
              <a:t>in</a:t>
            </a:r>
            <a:r>
              <a:rPr lang="en-GB" sz="1600" dirty="0"/>
              <a:t> or </a:t>
            </a:r>
            <a:r>
              <a:rPr lang="en-GB" sz="1600" i="1" dirty="0"/>
              <a:t>on </a:t>
            </a:r>
            <a:r>
              <a:rPr lang="en-GB" sz="1600" dirty="0"/>
              <a:t>time); the past is </a:t>
            </a:r>
            <a:r>
              <a:rPr lang="en-GB" sz="1600" i="1" dirty="0"/>
              <a:t>behind</a:t>
            </a:r>
            <a:r>
              <a:rPr lang="en-GB" sz="1600" dirty="0"/>
              <a:t> us; we have the future </a:t>
            </a:r>
            <a:r>
              <a:rPr lang="en-GB" sz="1600" i="1" dirty="0"/>
              <a:t>before</a:t>
            </a:r>
            <a:r>
              <a:rPr lang="en-GB" sz="1600" dirty="0"/>
              <a:t> us; as if it was an economic resource: time is </a:t>
            </a:r>
            <a:r>
              <a:rPr lang="en-GB" sz="1600" i="1" dirty="0"/>
              <a:t>money</a:t>
            </a:r>
            <a:r>
              <a:rPr lang="en-GB" sz="1600" dirty="0"/>
              <a:t>; time can be </a:t>
            </a:r>
            <a:r>
              <a:rPr lang="en-GB" sz="1600" i="1" dirty="0"/>
              <a:t>wasted,</a:t>
            </a:r>
            <a:r>
              <a:rPr lang="en-GB" sz="1600" dirty="0"/>
              <a:t> </a:t>
            </a:r>
            <a:r>
              <a:rPr lang="en-GB" sz="1600" i="1" dirty="0"/>
              <a:t>spent</a:t>
            </a:r>
            <a:r>
              <a:rPr lang="en-GB" sz="1600" dirty="0"/>
              <a:t> and </a:t>
            </a:r>
            <a:r>
              <a:rPr lang="en-GB" sz="1600" i="1" dirty="0"/>
              <a:t>saved</a:t>
            </a:r>
            <a:r>
              <a:rPr lang="en-GB" sz="1600" dirty="0"/>
              <a:t>; you can </a:t>
            </a:r>
            <a:r>
              <a:rPr lang="en-GB" sz="1600" i="1" dirty="0"/>
              <a:t>invest </a:t>
            </a:r>
            <a:r>
              <a:rPr lang="en-GB" sz="1600" dirty="0"/>
              <a:t>time in something; you can </a:t>
            </a:r>
            <a:r>
              <a:rPr lang="en-GB" sz="1600" i="1" dirty="0"/>
              <a:t>win</a:t>
            </a:r>
            <a:r>
              <a:rPr lang="en-GB" sz="1600" dirty="0"/>
              <a:t> and </a:t>
            </a:r>
            <a:r>
              <a:rPr lang="en-GB" sz="1600" i="1" dirty="0"/>
              <a:t>loose </a:t>
            </a:r>
            <a:r>
              <a:rPr lang="en-GB" sz="1600" dirty="0"/>
              <a:t>time; some activities </a:t>
            </a:r>
            <a:r>
              <a:rPr lang="en-GB" sz="1600" i="1" dirty="0"/>
              <a:t>cost </a:t>
            </a:r>
            <a:r>
              <a:rPr lang="en-GB" sz="1600" dirty="0"/>
              <a:t>more or less time. </a:t>
            </a:r>
            <a:endParaRPr lang="nl-NL" sz="1600" dirty="0"/>
          </a:p>
          <a:p>
            <a:r>
              <a:rPr lang="en-GB" sz="1600" b="1" dirty="0"/>
              <a:t>Spatial orientations</a:t>
            </a:r>
            <a:r>
              <a:rPr lang="en-GB" sz="1600" dirty="0"/>
              <a:t>: emotional conditions described as </a:t>
            </a:r>
            <a:r>
              <a:rPr lang="en-GB" sz="1600" i="1" dirty="0"/>
              <a:t>being down</a:t>
            </a:r>
            <a:r>
              <a:rPr lang="en-GB" sz="1600" dirty="0"/>
              <a:t> or </a:t>
            </a:r>
            <a:r>
              <a:rPr lang="en-GB" sz="1600" i="1" dirty="0"/>
              <a:t>upbeat</a:t>
            </a:r>
            <a:r>
              <a:rPr lang="en-GB" sz="1600" dirty="0"/>
              <a:t>; with respect to society about </a:t>
            </a:r>
            <a:r>
              <a:rPr lang="en-GB" sz="1600" i="1" dirty="0"/>
              <a:t>upper, middle</a:t>
            </a:r>
            <a:r>
              <a:rPr lang="en-GB" sz="1600" dirty="0"/>
              <a:t> and </a:t>
            </a:r>
            <a:r>
              <a:rPr lang="en-GB" sz="1600" i="1" dirty="0"/>
              <a:t>lower</a:t>
            </a:r>
            <a:r>
              <a:rPr lang="en-GB" sz="1600" dirty="0"/>
              <a:t> class, being </a:t>
            </a:r>
            <a:r>
              <a:rPr lang="en-GB" sz="1600" i="1" dirty="0"/>
              <a:t>upwardly </a:t>
            </a:r>
            <a:r>
              <a:rPr lang="en-GB" sz="1600" dirty="0"/>
              <a:t>mobile, the </a:t>
            </a:r>
            <a:r>
              <a:rPr lang="en-GB" sz="1600" i="1" dirty="0"/>
              <a:t>peak</a:t>
            </a:r>
            <a:r>
              <a:rPr lang="en-GB" sz="1600" dirty="0"/>
              <a:t> of a career; </a:t>
            </a:r>
            <a:r>
              <a:rPr lang="en-GB" sz="1600" i="1" dirty="0"/>
              <a:t>coming down</a:t>
            </a:r>
            <a:r>
              <a:rPr lang="en-GB" sz="1600" dirty="0"/>
              <a:t> with an illness, trying to </a:t>
            </a:r>
            <a:r>
              <a:rPr lang="en-GB" sz="1600" i="1" dirty="0"/>
              <a:t>raise</a:t>
            </a:r>
            <a:r>
              <a:rPr lang="en-GB" sz="1600" dirty="0"/>
              <a:t> the level of a discussion; and a </a:t>
            </a:r>
            <a:r>
              <a:rPr lang="en-GB" sz="1600" i="1" dirty="0"/>
              <a:t>deep </a:t>
            </a:r>
            <a:r>
              <a:rPr lang="en-GB" sz="1600" dirty="0"/>
              <a:t>or </a:t>
            </a:r>
            <a:r>
              <a:rPr lang="en-GB" sz="1600" i="1" dirty="0"/>
              <a:t>shallow</a:t>
            </a:r>
            <a:r>
              <a:rPr lang="en-GB" sz="1600" dirty="0"/>
              <a:t> argumentation.</a:t>
            </a:r>
          </a:p>
          <a:p>
            <a:r>
              <a:rPr lang="en-GB" sz="1600" b="1" dirty="0"/>
              <a:t>Society as a container</a:t>
            </a:r>
            <a:r>
              <a:rPr lang="en-GB" sz="1600" dirty="0"/>
              <a:t>: an </a:t>
            </a:r>
            <a:r>
              <a:rPr lang="en-GB" sz="1600" i="1" dirty="0"/>
              <a:t>open</a:t>
            </a:r>
            <a:r>
              <a:rPr lang="en-GB" sz="1600" dirty="0"/>
              <a:t> and </a:t>
            </a:r>
            <a:r>
              <a:rPr lang="en-GB" sz="1600" i="1" dirty="0"/>
              <a:t>closed </a:t>
            </a:r>
            <a:r>
              <a:rPr lang="en-GB" sz="1600" dirty="0"/>
              <a:t>society; marginal people who have </a:t>
            </a:r>
            <a:r>
              <a:rPr lang="en-GB" sz="1600" i="1" dirty="0"/>
              <a:t>dropped out </a:t>
            </a:r>
            <a:r>
              <a:rPr lang="en-GB" sz="1600" dirty="0"/>
              <a:t>of society; or the idea that there should be </a:t>
            </a:r>
            <a:r>
              <a:rPr lang="en-GB" sz="1600" i="1" dirty="0"/>
              <a:t>room </a:t>
            </a:r>
            <a:r>
              <a:rPr lang="en-GB" sz="1600" dirty="0"/>
              <a:t>for everybody in society. </a:t>
            </a:r>
          </a:p>
          <a:p>
            <a:r>
              <a:rPr lang="en-GB" sz="1600" b="1" dirty="0"/>
              <a:t>Logical reasoning</a:t>
            </a:r>
            <a:r>
              <a:rPr lang="en-GB" sz="1600" dirty="0"/>
              <a:t> in terms of building and construction as well as movement and travel. Arguments are </a:t>
            </a:r>
            <a:r>
              <a:rPr lang="en-GB" sz="1600" i="1" dirty="0"/>
              <a:t>constructed</a:t>
            </a:r>
            <a:r>
              <a:rPr lang="en-GB" sz="1600" dirty="0"/>
              <a:t>, they are either </a:t>
            </a:r>
            <a:r>
              <a:rPr lang="en-GB" sz="1600" i="1" dirty="0"/>
              <a:t>strong </a:t>
            </a:r>
            <a:r>
              <a:rPr lang="en-GB" sz="1600" dirty="0"/>
              <a:t>or </a:t>
            </a:r>
            <a:r>
              <a:rPr lang="en-GB" sz="1600" i="1" dirty="0"/>
              <a:t>shaky</a:t>
            </a:r>
            <a:r>
              <a:rPr lang="en-GB" sz="1600" dirty="0"/>
              <a:t>, they may be </a:t>
            </a:r>
            <a:r>
              <a:rPr lang="en-GB" sz="1600" i="1" dirty="0"/>
              <a:t>buttressed </a:t>
            </a:r>
            <a:r>
              <a:rPr lang="en-GB" sz="1600" dirty="0"/>
              <a:t>and </a:t>
            </a:r>
            <a:r>
              <a:rPr lang="en-GB" sz="1600" i="1" dirty="0"/>
              <a:t>founded</a:t>
            </a:r>
            <a:r>
              <a:rPr lang="en-GB" sz="1600" dirty="0"/>
              <a:t> or </a:t>
            </a:r>
            <a:r>
              <a:rPr lang="en-GB" sz="1600" i="1" dirty="0"/>
              <a:t>fall apart</a:t>
            </a:r>
            <a:r>
              <a:rPr lang="en-GB" sz="1600" dirty="0"/>
              <a:t>, </a:t>
            </a:r>
            <a:r>
              <a:rPr lang="en-GB" sz="1600" i="1" dirty="0"/>
              <a:t>collapse </a:t>
            </a:r>
            <a:r>
              <a:rPr lang="en-GB" sz="1600" dirty="0"/>
              <a:t>or be </a:t>
            </a:r>
            <a:r>
              <a:rPr lang="en-GB" sz="1600" i="1" dirty="0"/>
              <a:t>undermined</a:t>
            </a:r>
            <a:r>
              <a:rPr lang="en-GB" sz="1600" dirty="0"/>
              <a:t>. Arguments can </a:t>
            </a:r>
            <a:r>
              <a:rPr lang="en-GB" sz="1600" i="1" dirty="0"/>
              <a:t>lead </a:t>
            </a:r>
            <a:r>
              <a:rPr lang="en-GB" sz="1600" dirty="0"/>
              <a:t>or </a:t>
            </a:r>
            <a:r>
              <a:rPr lang="en-GB" sz="1600" i="1" dirty="0"/>
              <a:t>carry </a:t>
            </a:r>
            <a:r>
              <a:rPr lang="en-GB" sz="1600" dirty="0"/>
              <a:t>us somewhere, an argument </a:t>
            </a:r>
            <a:r>
              <a:rPr lang="en-GB" sz="1600" i="1" dirty="0"/>
              <a:t>runs</a:t>
            </a:r>
            <a:r>
              <a:rPr lang="en-GB" sz="1600" dirty="0"/>
              <a:t>, we can </a:t>
            </a:r>
            <a:r>
              <a:rPr lang="en-GB" sz="1600" i="1" dirty="0"/>
              <a:t>move along</a:t>
            </a:r>
            <a:r>
              <a:rPr lang="en-GB" sz="1600" dirty="0"/>
              <a:t> an argument or an argument can go completely </a:t>
            </a:r>
            <a:r>
              <a:rPr lang="en-GB" sz="1600" i="1" dirty="0"/>
              <a:t>off the track</a:t>
            </a:r>
            <a:r>
              <a:rPr lang="en-GB" sz="1600" dirty="0"/>
              <a:t>. An argument can be qualified in terms which essentially refer to the spatial dimension: a </a:t>
            </a:r>
            <a:r>
              <a:rPr lang="en-GB" sz="1600" i="1" dirty="0"/>
              <a:t>deep</a:t>
            </a:r>
            <a:r>
              <a:rPr lang="en-GB" sz="1600" dirty="0"/>
              <a:t> or </a:t>
            </a:r>
            <a:r>
              <a:rPr lang="en-GB" sz="1600" i="1" dirty="0"/>
              <a:t>shallow</a:t>
            </a:r>
            <a:r>
              <a:rPr lang="en-GB" sz="1600" dirty="0"/>
              <a:t> argumentation. </a:t>
            </a:r>
            <a:endParaRPr lang="nl-NL" sz="1600" dirty="0"/>
          </a:p>
        </p:txBody>
      </p:sp>
    </p:spTree>
    <p:extLst>
      <p:ext uri="{BB962C8B-B14F-4D97-AF65-F5344CB8AC3E}">
        <p14:creationId xmlns:p14="http://schemas.microsoft.com/office/powerpoint/2010/main" val="92234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634082"/>
          </a:xfrm>
        </p:spPr>
        <p:txBody>
          <a:bodyPr>
            <a:normAutofit fontScale="90000"/>
          </a:bodyPr>
          <a:lstStyle/>
          <a:p>
            <a:r>
              <a:rPr lang="nl-NL" b="1" dirty="0" err="1"/>
              <a:t>Introduction</a:t>
            </a:r>
            <a:endParaRPr lang="nl-NL" b="1" dirty="0"/>
          </a:p>
        </p:txBody>
      </p:sp>
      <p:sp>
        <p:nvSpPr>
          <p:cNvPr id="3" name="Content Placeholder 2"/>
          <p:cNvSpPr>
            <a:spLocks noGrp="1"/>
          </p:cNvSpPr>
          <p:nvPr>
            <p:ph idx="1"/>
          </p:nvPr>
        </p:nvSpPr>
        <p:spPr>
          <a:xfrm>
            <a:off x="323528" y="1268760"/>
            <a:ext cx="8363272" cy="4857403"/>
          </a:xfrm>
        </p:spPr>
        <p:txBody>
          <a:bodyPr>
            <a:noAutofit/>
          </a:bodyPr>
          <a:lstStyle/>
          <a:p>
            <a:r>
              <a:rPr lang="en-GB" sz="2400" dirty="0"/>
              <a:t>conceptual analysis </a:t>
            </a:r>
            <a:r>
              <a:rPr lang="en-GB" sz="2400" dirty="0">
                <a:sym typeface="Wingdings" panose="05000000000000000000" pitchFamily="2" charset="2"/>
              </a:rPr>
              <a:t> </a:t>
            </a:r>
            <a:r>
              <a:rPr lang="en-GB" sz="2400" dirty="0"/>
              <a:t>metaphor</a:t>
            </a:r>
          </a:p>
          <a:p>
            <a:r>
              <a:rPr lang="en-GB" sz="2400" dirty="0"/>
              <a:t>discourse analysis </a:t>
            </a:r>
            <a:r>
              <a:rPr lang="en-GB" sz="2400" dirty="0">
                <a:sym typeface="Wingdings" panose="05000000000000000000" pitchFamily="2" charset="2"/>
              </a:rPr>
              <a:t> </a:t>
            </a:r>
            <a:r>
              <a:rPr lang="en-GB" sz="2400" dirty="0"/>
              <a:t>narrative </a:t>
            </a:r>
          </a:p>
          <a:p>
            <a:pPr marL="0" indent="0">
              <a:buNone/>
            </a:pPr>
            <a:endParaRPr lang="en-GB" sz="2400" dirty="0"/>
          </a:p>
          <a:p>
            <a:pPr marL="0" indent="0">
              <a:buNone/>
            </a:pPr>
            <a:r>
              <a:rPr lang="en-GB" sz="2400" dirty="0"/>
              <a:t>Language as the primary medium by which scientific knowledge is represented and communicated. </a:t>
            </a:r>
            <a:r>
              <a:rPr lang="en-GB" sz="2400" dirty="0">
                <a:sym typeface="Wingdings" panose="05000000000000000000" pitchFamily="2" charset="2"/>
              </a:rPr>
              <a:t> </a:t>
            </a:r>
            <a:r>
              <a:rPr lang="en-GB" sz="2400" dirty="0"/>
              <a:t>Basic epistemological and linguistic issue: </a:t>
            </a:r>
            <a:r>
              <a:rPr lang="en-GB" sz="2400" b="1" dirty="0"/>
              <a:t>the relation between scientific language and the knowledge about the ‘reality’ to which it refers.</a:t>
            </a:r>
            <a:r>
              <a:rPr lang="en-GB" sz="2400" dirty="0"/>
              <a:t> </a:t>
            </a:r>
          </a:p>
          <a:p>
            <a:pPr marL="0" indent="0">
              <a:buNone/>
            </a:pPr>
            <a:endParaRPr lang="en-GB" sz="2400" dirty="0"/>
          </a:p>
          <a:p>
            <a:pPr marL="0" indent="0">
              <a:buNone/>
            </a:pPr>
            <a:r>
              <a:rPr lang="en-GB" sz="2400" b="1" dirty="0"/>
              <a:t>Linguistic Turn: </a:t>
            </a:r>
            <a:r>
              <a:rPr lang="en-GB" sz="2400" dirty="0"/>
              <a:t>rapprochement between social and historical studies of science and literary and linguistic theory. </a:t>
            </a:r>
            <a:r>
              <a:rPr lang="en-GB" sz="2400" dirty="0">
                <a:sym typeface="Wingdings" panose="05000000000000000000" pitchFamily="2" charset="2"/>
              </a:rPr>
              <a:t> G</a:t>
            </a:r>
            <a:r>
              <a:rPr lang="en-US" sz="2400" dirty="0"/>
              <a:t>rowing awareness that </a:t>
            </a:r>
            <a:r>
              <a:rPr lang="en-US" sz="2400" b="1" dirty="0"/>
              <a:t>scientific knowledge claims and the contents of knowledge are intrinsically linked to the way they are represented and mediated in language</a:t>
            </a:r>
            <a:r>
              <a:rPr lang="en-US" sz="2400" dirty="0"/>
              <a:t>.</a:t>
            </a:r>
            <a:endParaRPr lang="nl-NL" sz="2400" dirty="0"/>
          </a:p>
          <a:p>
            <a:endParaRPr lang="nl-NL" sz="2400" dirty="0"/>
          </a:p>
        </p:txBody>
      </p:sp>
    </p:spTree>
    <p:extLst>
      <p:ext uri="{BB962C8B-B14F-4D97-AF65-F5344CB8AC3E}">
        <p14:creationId xmlns:p14="http://schemas.microsoft.com/office/powerpoint/2010/main" val="2080230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The </a:t>
            </a:r>
            <a:r>
              <a:rPr lang="nl-NL" b="1" dirty="0" err="1"/>
              <a:t>examples</a:t>
            </a:r>
            <a:r>
              <a:rPr lang="nl-NL" b="1" dirty="0"/>
              <a:t> </a:t>
            </a:r>
            <a:r>
              <a:rPr lang="nl-NL" b="1" dirty="0" err="1"/>
              <a:t>reconsidered</a:t>
            </a:r>
            <a:endParaRPr lang="nl-NL" b="1"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a:t>Topic and vehicle adopting </a:t>
            </a:r>
            <a:r>
              <a:rPr lang="en-GB" b="1" dirty="0"/>
              <a:t>new meanings in a two-way interaction</a:t>
            </a:r>
            <a:r>
              <a:rPr lang="en-GB" dirty="0"/>
              <a:t>: </a:t>
            </a:r>
          </a:p>
          <a:p>
            <a:r>
              <a:rPr lang="en-GB" i="1" dirty="0" err="1"/>
              <a:t>Wladimir</a:t>
            </a:r>
            <a:r>
              <a:rPr lang="en-GB" i="1" dirty="0"/>
              <a:t> Putin is a wolf</a:t>
            </a:r>
            <a:r>
              <a:rPr lang="en-GB" dirty="0"/>
              <a:t> </a:t>
            </a:r>
            <a:r>
              <a:rPr lang="en-GB" dirty="0">
                <a:sym typeface="Wingdings" panose="05000000000000000000" pitchFamily="2" charset="2"/>
              </a:rPr>
              <a:t> A</a:t>
            </a:r>
            <a:r>
              <a:rPr lang="en-GB" dirty="0"/>
              <a:t> particular perspective on wolfs, that they are cruel, ruthless and dictatorial animals, which is in fact some sort of anthropomorphism. </a:t>
            </a:r>
          </a:p>
          <a:p>
            <a:r>
              <a:rPr lang="en-GB" i="1" dirty="0"/>
              <a:t>Wladimir Putin is a rat</a:t>
            </a:r>
            <a:r>
              <a:rPr lang="en-GB" dirty="0"/>
              <a:t> </a:t>
            </a:r>
            <a:r>
              <a:rPr lang="en-GB" dirty="0">
                <a:sym typeface="Wingdings" panose="05000000000000000000" pitchFamily="2" charset="2"/>
              </a:rPr>
              <a:t> I</a:t>
            </a:r>
            <a:r>
              <a:rPr lang="en-GB" dirty="0"/>
              <a:t>sn’t this statement insulting for rats rather than for Putin, because rats are undeservedly attributed with all the evil personal traits of Mr. Putin?</a:t>
            </a:r>
          </a:p>
          <a:p>
            <a:r>
              <a:rPr lang="en-GB" i="1" dirty="0"/>
              <a:t>Mother Theresa is an angel </a:t>
            </a:r>
            <a:r>
              <a:rPr lang="en-GB" dirty="0">
                <a:sym typeface="Wingdings" panose="05000000000000000000" pitchFamily="2" charset="2"/>
              </a:rPr>
              <a:t> Not only </a:t>
            </a:r>
            <a:r>
              <a:rPr lang="en-GB" dirty="0"/>
              <a:t>the message that Mother Theresa is some kind of heavenly figure because of her goodness, but also that angels are apparently compassionate and sacrificing creatures and that they can be seen as some sort of benevolent social workers, which may imply that if people want to be good Christians they should socially engage themselves for the cause of poor and helpless people. </a:t>
            </a:r>
          </a:p>
          <a:p>
            <a:r>
              <a:rPr lang="en-GB" i="1" dirty="0"/>
              <a:t>The poor are the Negroes of Europe</a:t>
            </a:r>
            <a:r>
              <a:rPr lang="en-GB" dirty="0"/>
              <a:t> </a:t>
            </a:r>
            <a:r>
              <a:rPr lang="en-GB" dirty="0">
                <a:sym typeface="Wingdings" panose="05000000000000000000" pitchFamily="2" charset="2"/>
              </a:rPr>
              <a:t> A</a:t>
            </a:r>
            <a:r>
              <a:rPr lang="en-GB" dirty="0"/>
              <a:t> degrading view of the poor as an inferior race, whose poverty is naturally given or their own fault? Or a stigmatizing view of blacks as backward, lazy or irresponsible and who therefore deserve to be poor and are beyond help (development aid to African countries is useless and wasted money)? Or, considering the disadvantaged situation of blacks in the United States, the suggestion that the poor in Europa are as unprivileged as Afro-Americans and that both groups are discriminated in the Western world.  </a:t>
            </a:r>
            <a:endParaRPr lang="nl-NL" dirty="0"/>
          </a:p>
          <a:p>
            <a:endParaRPr lang="nl-NL" dirty="0"/>
          </a:p>
        </p:txBody>
      </p:sp>
    </p:spTree>
    <p:extLst>
      <p:ext uri="{BB962C8B-B14F-4D97-AF65-F5344CB8AC3E}">
        <p14:creationId xmlns:p14="http://schemas.microsoft.com/office/powerpoint/2010/main" val="749140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457199"/>
          </a:xfrm>
        </p:spPr>
        <p:txBody>
          <a:bodyPr>
            <a:normAutofit fontScale="90000"/>
          </a:bodyPr>
          <a:lstStyle/>
          <a:p>
            <a:br>
              <a:rPr lang="en-GB" b="1" dirty="0"/>
            </a:br>
            <a:r>
              <a:rPr lang="en-GB" sz="4000" b="1" dirty="0"/>
              <a:t>Metaphors in the biomedical </a:t>
            </a:r>
            <a:br>
              <a:rPr lang="en-GB" sz="4000" b="1" dirty="0"/>
            </a:br>
            <a:r>
              <a:rPr lang="en-GB" sz="4000" b="1" dirty="0"/>
              <a:t>and human sciences</a:t>
            </a:r>
            <a:br>
              <a:rPr lang="nl-NL" sz="4000" dirty="0"/>
            </a:br>
            <a:endParaRPr lang="nl-NL" sz="4000" dirty="0"/>
          </a:p>
        </p:txBody>
      </p:sp>
      <p:sp>
        <p:nvSpPr>
          <p:cNvPr id="3" name="Content Placeholder 2"/>
          <p:cNvSpPr>
            <a:spLocks noGrp="1"/>
          </p:cNvSpPr>
          <p:nvPr>
            <p:ph idx="1"/>
          </p:nvPr>
        </p:nvSpPr>
        <p:spPr>
          <a:xfrm>
            <a:off x="395536" y="1196752"/>
            <a:ext cx="8291264" cy="4929411"/>
          </a:xfrm>
        </p:spPr>
        <p:txBody>
          <a:bodyPr>
            <a:noAutofit/>
          </a:bodyPr>
          <a:lstStyle/>
          <a:p>
            <a:r>
              <a:rPr lang="en-US" sz="2000" dirty="0"/>
              <a:t>Natural-scientific perspective on bodies and minds: compared with mechanistic devices and machines (clocks, steam-engines, electric motors or with complete factories; the heart as a pump, colons and bladders as sewage systems, cells as factories or energy plants, and brains as telephone switchboards, radio’s, radar systems or computers.</a:t>
            </a:r>
            <a:endParaRPr lang="nl-NL" sz="2000" dirty="0"/>
          </a:p>
          <a:p>
            <a:r>
              <a:rPr lang="en-US" sz="2000" dirty="0"/>
              <a:t>Biological perspective: holistic, organizational and organicist metaphors, the functioning of bodies compared to social phenomena.</a:t>
            </a:r>
            <a:r>
              <a:rPr lang="en-GB" sz="2000" dirty="0"/>
              <a:t> </a:t>
            </a:r>
          </a:p>
          <a:p>
            <a:r>
              <a:rPr lang="en-GB" sz="2000" dirty="0"/>
              <a:t>Life described in terms of hydraulics and fluids (the theory of the 4 humours), heat, energy, electricity or (genetic) information.</a:t>
            </a:r>
            <a:endParaRPr lang="nl-NL" sz="2000" dirty="0"/>
          </a:p>
          <a:p>
            <a:r>
              <a:rPr lang="en-GB" sz="2000" dirty="0"/>
              <a:t>The central role of metaphors in the constitution of biology as a separate discipline apart from physics and chemistry, and also in the constitution of experimental physiology distinguishing itself on its turn from </a:t>
            </a:r>
            <a:r>
              <a:rPr lang="en-GB" sz="2000" dirty="0" err="1"/>
              <a:t>vitalist</a:t>
            </a:r>
            <a:r>
              <a:rPr lang="en-GB" sz="2000" dirty="0"/>
              <a:t> biology. </a:t>
            </a:r>
          </a:p>
          <a:p>
            <a:r>
              <a:rPr lang="en-GB" sz="2000" dirty="0"/>
              <a:t>Metaphors linked styles of thinking in the life-sciences with those in the wider culture, in particular the worldviews of Romanticism, the Enlightenment, liberalism and industrialism.</a:t>
            </a:r>
            <a:endParaRPr lang="nl-NL" sz="2000" dirty="0"/>
          </a:p>
          <a:p>
            <a:endParaRPr lang="nl-NL" dirty="0"/>
          </a:p>
        </p:txBody>
      </p:sp>
    </p:spTree>
    <p:extLst>
      <p:ext uri="{BB962C8B-B14F-4D97-AF65-F5344CB8AC3E}">
        <p14:creationId xmlns:p14="http://schemas.microsoft.com/office/powerpoint/2010/main" val="3808476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Metaphors in evolution theory</a:t>
            </a:r>
            <a:br>
              <a:rPr lang="nl-NL" dirty="0"/>
            </a:br>
            <a:endParaRPr lang="nl-NL" dirty="0"/>
          </a:p>
        </p:txBody>
      </p:sp>
      <p:sp>
        <p:nvSpPr>
          <p:cNvPr id="3" name="Content Placeholder 2"/>
          <p:cNvSpPr>
            <a:spLocks noGrp="1"/>
          </p:cNvSpPr>
          <p:nvPr>
            <p:ph idx="1"/>
          </p:nvPr>
        </p:nvSpPr>
        <p:spPr>
          <a:xfrm>
            <a:off x="323528" y="1340768"/>
            <a:ext cx="8363272" cy="4785395"/>
          </a:xfrm>
        </p:spPr>
        <p:txBody>
          <a:bodyPr>
            <a:noAutofit/>
          </a:bodyPr>
          <a:lstStyle/>
          <a:p>
            <a:pPr marL="0" indent="0">
              <a:buNone/>
            </a:pPr>
            <a:r>
              <a:rPr lang="en-GB" sz="1600" dirty="0"/>
              <a:t>Charles </a:t>
            </a:r>
            <a:r>
              <a:rPr lang="en-GB" sz="1600" b="1" dirty="0"/>
              <a:t>Darwin’s work </a:t>
            </a:r>
            <a:r>
              <a:rPr lang="en-US" sz="1600" dirty="0"/>
              <a:t>full of metaphors, anthropomorphism and personification, which made his argument about evolution convincing and compelling:</a:t>
            </a:r>
          </a:p>
          <a:p>
            <a:r>
              <a:rPr lang="en-US" sz="1600" dirty="0"/>
              <a:t>Basic concepts such as ‘the struggle for life’, ‘natural selection’ and ‘the survival of the fittest’ were already current and familiar in Victorian society and culture  and they were invested with ideological, moral, and political overtones which were appealing for many readers, in particular with respect to bourgeois-liberal realities and values, such as the free market, competition, achievement and merit, the division of labor and functional differentiation, creative destruction, utilitarianism (the value of something judged in terms of its functional usefulness). </a:t>
            </a:r>
          </a:p>
          <a:p>
            <a:r>
              <a:rPr lang="en-US" sz="1600" dirty="0"/>
              <a:t>Darwin’s language carries the stamp of existing theories on society and has anthropomorphic elements: reading into nature what is characteristic of human behavior, then using what he found in animal nature to emphasize the continuity between animals and humans. </a:t>
            </a:r>
          </a:p>
          <a:p>
            <a:r>
              <a:rPr lang="en-US" sz="1600" dirty="0"/>
              <a:t>The concepts which Darwin used to describe and explain natural evolution as a target domain were already meaningful with respect to Victorian society, the source domain. In its turn, in Social Darwinism, nature was used as source domain in order to throw new light on society and culture, which now became the target domain.   </a:t>
            </a:r>
          </a:p>
          <a:p>
            <a:r>
              <a:rPr lang="en-US" sz="1600" dirty="0"/>
              <a:t>The interactive dynamic of Darwin’s metaphors may explain how his theory could be used by social and political thinkers as a way to connect nature/biology and culture/society and to reduce the last to the first. </a:t>
            </a:r>
            <a:endParaRPr lang="nl-NL" sz="1600" dirty="0"/>
          </a:p>
          <a:p>
            <a:endParaRPr lang="nl-NL" dirty="0"/>
          </a:p>
        </p:txBody>
      </p:sp>
    </p:spTree>
    <p:extLst>
      <p:ext uri="{BB962C8B-B14F-4D97-AF65-F5344CB8AC3E}">
        <p14:creationId xmlns:p14="http://schemas.microsoft.com/office/powerpoint/2010/main" val="4093855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b="1" dirty="0"/>
            </a:br>
            <a:r>
              <a:rPr lang="en-US" b="1" dirty="0"/>
              <a:t>Metaphors in genetics and biotechnology</a:t>
            </a:r>
            <a:br>
              <a:rPr lang="nl-NL" dirty="0"/>
            </a:br>
            <a:endParaRPr lang="nl-NL" dirty="0"/>
          </a:p>
        </p:txBody>
      </p:sp>
      <p:sp>
        <p:nvSpPr>
          <p:cNvPr id="3" name="Content Placeholder 2"/>
          <p:cNvSpPr>
            <a:spLocks noGrp="1"/>
          </p:cNvSpPr>
          <p:nvPr>
            <p:ph idx="1"/>
          </p:nvPr>
        </p:nvSpPr>
        <p:spPr>
          <a:xfrm>
            <a:off x="457200" y="1844824"/>
            <a:ext cx="8229600" cy="4281339"/>
          </a:xfrm>
        </p:spPr>
        <p:txBody>
          <a:bodyPr>
            <a:normAutofit fontScale="70000" lnSpcReduction="20000"/>
          </a:bodyPr>
          <a:lstStyle/>
          <a:p>
            <a:pPr marL="0" indent="0">
              <a:buNone/>
            </a:pPr>
            <a:r>
              <a:rPr lang="en-US" dirty="0"/>
              <a:t>Explanatory concept borrowed from linguistics, textual analysis, computer science, communication-technology, and cybernetic information theory: </a:t>
            </a:r>
          </a:p>
          <a:p>
            <a:r>
              <a:rPr lang="en-US" dirty="0"/>
              <a:t>The genetic make-up of living beings as language or book of life, library, blueprint, law-code, recipe, architectural design, telephone directory, computer program or digital code. </a:t>
            </a:r>
          </a:p>
          <a:p>
            <a:r>
              <a:rPr lang="en-US" dirty="0"/>
              <a:t>Genetic activity explained in terms of exchange of information, reading and writing, translating, transcribing, coding and decoding. </a:t>
            </a:r>
          </a:p>
          <a:p>
            <a:r>
              <a:rPr lang="en-US" dirty="0"/>
              <a:t>Genes and its related chemical substances characterized as the ‘cell’s brains’ that animate and construct organisms, as ‘law-code’, ‘executive power’, an ‘architect’s plan’, an orchestra, messengers, chaperones, and switches that can be turned on and off. </a:t>
            </a:r>
          </a:p>
          <a:p>
            <a:r>
              <a:rPr lang="en-US" dirty="0"/>
              <a:t>Genes attributed with agency, autonomy, causal responsibility, silence and even selfishness. </a:t>
            </a:r>
            <a:endParaRPr lang="nl-NL" dirty="0"/>
          </a:p>
        </p:txBody>
      </p:sp>
    </p:spTree>
    <p:extLst>
      <p:ext uri="{BB962C8B-B14F-4D97-AF65-F5344CB8AC3E}">
        <p14:creationId xmlns:p14="http://schemas.microsoft.com/office/powerpoint/2010/main" val="4056418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Metaphors in medicine</a:t>
            </a:r>
            <a:br>
              <a:rPr lang="nl-NL" dirty="0"/>
            </a:br>
            <a:endParaRPr lang="nl-NL" dirty="0"/>
          </a:p>
        </p:txBody>
      </p:sp>
      <p:sp>
        <p:nvSpPr>
          <p:cNvPr id="3" name="Content Placeholder 2"/>
          <p:cNvSpPr>
            <a:spLocks noGrp="1"/>
          </p:cNvSpPr>
          <p:nvPr>
            <p:ph idx="1"/>
          </p:nvPr>
        </p:nvSpPr>
        <p:spPr>
          <a:xfrm>
            <a:off x="395536" y="1124744"/>
            <a:ext cx="8291264" cy="5733256"/>
          </a:xfrm>
        </p:spPr>
        <p:txBody>
          <a:bodyPr>
            <a:normAutofit fontScale="70000" lnSpcReduction="20000"/>
          </a:bodyPr>
          <a:lstStyle/>
          <a:p>
            <a:r>
              <a:rPr lang="en-US" dirty="0"/>
              <a:t>Hippocrates’ and Galen’s theory of the four fundamental bodily fluids and the understanding of disease as a imbalance between them.</a:t>
            </a:r>
          </a:p>
          <a:p>
            <a:r>
              <a:rPr lang="en-US" dirty="0"/>
              <a:t>Michel Foucault, </a:t>
            </a:r>
            <a:r>
              <a:rPr lang="en-US" i="1" dirty="0"/>
              <a:t>Birth of the Clinic: An Archeology of Medical Perception</a:t>
            </a:r>
            <a:r>
              <a:rPr lang="en-US" dirty="0"/>
              <a:t>: how in clinical medicine around 1800 linguistic metaphors were employed to articulate the method of the new medical approach: the body of the patient, its health and its diseases, was construed like a grammar of signs in a language that any observant physician, who was schooled in the appropriate and expert methods of clinical medicine, could read and interpret. </a:t>
            </a:r>
          </a:p>
          <a:p>
            <a:r>
              <a:rPr lang="en-US" dirty="0"/>
              <a:t>The way diseases have been pictured in curative and laboratory medicine with terms borrowed from warfare and hunting: diseases, bacteria and viruses pictured like predatory invader-villains which have to be fought with all necessary armament by heroic, selfless doctor-warriors, and the recovery of the patient equated with a successful conquest. The immune system as a defensive army countering ‘foreign’ and threatening intruders and vaccines as the ultimate weapons. </a:t>
            </a:r>
            <a:endParaRPr lang="nl-NL" dirty="0"/>
          </a:p>
          <a:p>
            <a:pPr marL="0" indent="0">
              <a:buNone/>
            </a:pPr>
            <a:endParaRPr lang="nl-NL" dirty="0"/>
          </a:p>
          <a:p>
            <a:endParaRPr lang="nl-NL" dirty="0"/>
          </a:p>
        </p:txBody>
      </p:sp>
    </p:spTree>
    <p:extLst>
      <p:ext uri="{BB962C8B-B14F-4D97-AF65-F5344CB8AC3E}">
        <p14:creationId xmlns:p14="http://schemas.microsoft.com/office/powerpoint/2010/main" val="543956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Metaphors in psychology</a:t>
            </a:r>
            <a:br>
              <a:rPr lang="nl-NL" dirty="0"/>
            </a:br>
            <a:endParaRPr lang="nl-NL" dirty="0"/>
          </a:p>
        </p:txBody>
      </p:sp>
      <p:sp>
        <p:nvSpPr>
          <p:cNvPr id="3" name="Content Placeholder 2"/>
          <p:cNvSpPr>
            <a:spLocks noGrp="1"/>
          </p:cNvSpPr>
          <p:nvPr>
            <p:ph idx="1"/>
          </p:nvPr>
        </p:nvSpPr>
        <p:spPr/>
        <p:txBody>
          <a:bodyPr>
            <a:normAutofit fontScale="55000" lnSpcReduction="20000"/>
          </a:bodyPr>
          <a:lstStyle/>
          <a:p>
            <a:r>
              <a:rPr lang="en-US" dirty="0"/>
              <a:t>The mind imagined as if it were a space that is organized in a particular way and in which certain processes or operations take place or as if it were a material thing, in particular made-made machines. </a:t>
            </a:r>
          </a:p>
          <a:p>
            <a:r>
              <a:rPr lang="en-US" dirty="0"/>
              <a:t>Behaviorism: the mind as an unknowable ‘black box’. </a:t>
            </a:r>
          </a:p>
          <a:p>
            <a:r>
              <a:rPr lang="en-US" dirty="0"/>
              <a:t>Association psychology: ideas are like particles that compete with each other for priority and go into relations with each other. </a:t>
            </a:r>
          </a:p>
          <a:p>
            <a:r>
              <a:rPr lang="en-US" dirty="0"/>
              <a:t>Association psychology:  the mind as </a:t>
            </a:r>
            <a:r>
              <a:rPr lang="en-US" i="1" dirty="0"/>
              <a:t>tabula rasa</a:t>
            </a:r>
            <a:r>
              <a:rPr lang="en-US" dirty="0"/>
              <a:t>, a blank tablet that has been inscribed with images and as a mirror that reflects reality.</a:t>
            </a:r>
          </a:p>
          <a:p>
            <a:r>
              <a:rPr lang="en-US" dirty="0"/>
              <a:t>Faculty psychology: the mind as a lamp that shines on reality and lights up what we can know of it. </a:t>
            </a:r>
          </a:p>
          <a:p>
            <a:r>
              <a:rPr lang="en-US" dirty="0"/>
              <a:t>The mind compared to machines or instruments: clocks, steam-engines, telephone switchboards, radar systems, radio’s and computers. </a:t>
            </a:r>
            <a:endParaRPr lang="nl-NL" dirty="0"/>
          </a:p>
          <a:p>
            <a:r>
              <a:rPr lang="en-US" dirty="0"/>
              <a:t>Psychoanalysis: the human mind in spatial terms as a hierarchical-layered depth-structure: superego, ego and id.</a:t>
            </a:r>
          </a:p>
          <a:p>
            <a:r>
              <a:rPr lang="en-US" dirty="0"/>
              <a:t>Psychoanalysis: psychic processes in terms of a fluid that is under pressure and that flows from dark reservoirs; the imagery of flooding, draining, and damning.</a:t>
            </a:r>
          </a:p>
          <a:p>
            <a:r>
              <a:rPr lang="en-US" dirty="0"/>
              <a:t>William James: association of the operation of the mind with a fluid flow, consciousness as a ‘stream’.</a:t>
            </a:r>
            <a:endParaRPr lang="nl-NL" dirty="0"/>
          </a:p>
        </p:txBody>
      </p:sp>
    </p:spTree>
    <p:extLst>
      <p:ext uri="{BB962C8B-B14F-4D97-AF65-F5344CB8AC3E}">
        <p14:creationId xmlns:p14="http://schemas.microsoft.com/office/powerpoint/2010/main" val="3584493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Metaphors in neuroscience</a:t>
            </a:r>
            <a:br>
              <a:rPr lang="nl-NL" dirty="0"/>
            </a:br>
            <a:endParaRPr lang="nl-NL" dirty="0"/>
          </a:p>
        </p:txBody>
      </p:sp>
      <p:sp>
        <p:nvSpPr>
          <p:cNvPr id="3" name="Content Placeholder 2"/>
          <p:cNvSpPr>
            <a:spLocks noGrp="1"/>
          </p:cNvSpPr>
          <p:nvPr>
            <p:ph idx="1"/>
          </p:nvPr>
        </p:nvSpPr>
        <p:spPr/>
        <p:txBody>
          <a:bodyPr>
            <a:normAutofit fontScale="85000" lnSpcReduction="10000"/>
          </a:bodyPr>
          <a:lstStyle/>
          <a:p>
            <a:r>
              <a:rPr lang="en-GB" dirty="0"/>
              <a:t>The brain as an intricate clock, winding its own springs.</a:t>
            </a:r>
          </a:p>
          <a:p>
            <a:r>
              <a:rPr lang="en-GB" dirty="0"/>
              <a:t>The brain as an ‘enchanted loom’ in which ‘millions of flashing shuttles weave dissolving patterns.’ </a:t>
            </a:r>
          </a:p>
          <a:p>
            <a:r>
              <a:rPr lang="en-GB" dirty="0"/>
              <a:t>The brain as a telegraph network.</a:t>
            </a:r>
          </a:p>
          <a:p>
            <a:r>
              <a:rPr lang="en-GB" dirty="0"/>
              <a:t>The brain as a computing machine.</a:t>
            </a:r>
          </a:p>
          <a:p>
            <a:r>
              <a:rPr lang="en-GB" dirty="0"/>
              <a:t>The brain as a network of a vast number of computers.</a:t>
            </a:r>
          </a:p>
          <a:p>
            <a:r>
              <a:rPr lang="en-GB" dirty="0"/>
              <a:t>The brain as an orchestra.</a:t>
            </a:r>
          </a:p>
          <a:p>
            <a:r>
              <a:rPr lang="en-GB" dirty="0"/>
              <a:t>Neurons as electronic switches, gateways, transmitters or relays or as communicators and messengers.</a:t>
            </a:r>
          </a:p>
        </p:txBody>
      </p:sp>
    </p:spTree>
    <p:extLst>
      <p:ext uri="{BB962C8B-B14F-4D97-AF65-F5344CB8AC3E}">
        <p14:creationId xmlns:p14="http://schemas.microsoft.com/office/powerpoint/2010/main" val="1261562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457199"/>
          </a:xfrm>
        </p:spPr>
        <p:txBody>
          <a:bodyPr>
            <a:normAutofit fontScale="90000"/>
          </a:bodyPr>
          <a:lstStyle/>
          <a:p>
            <a:r>
              <a:rPr lang="nl-NL" b="1" dirty="0"/>
              <a:t>‘The </a:t>
            </a:r>
            <a:r>
              <a:rPr lang="nl-NL" b="1" dirty="0" err="1"/>
              <a:t>brain</a:t>
            </a:r>
            <a:r>
              <a:rPr lang="nl-NL" b="1" dirty="0"/>
              <a:t> is like </a:t>
            </a:r>
            <a:r>
              <a:rPr lang="nl-NL" b="1" dirty="0" err="1"/>
              <a:t>an</a:t>
            </a:r>
            <a:r>
              <a:rPr lang="nl-NL" b="1" dirty="0"/>
              <a:t> </a:t>
            </a:r>
            <a:r>
              <a:rPr lang="nl-NL" b="1" dirty="0" err="1"/>
              <a:t>orchestra</a:t>
            </a:r>
            <a:r>
              <a:rPr lang="nl-NL" b="1" dirty="0"/>
              <a:t>’</a:t>
            </a:r>
          </a:p>
        </p:txBody>
      </p:sp>
      <p:sp>
        <p:nvSpPr>
          <p:cNvPr id="3" name="Content Placeholder 2"/>
          <p:cNvSpPr>
            <a:spLocks noGrp="1"/>
          </p:cNvSpPr>
          <p:nvPr>
            <p:ph idx="1"/>
          </p:nvPr>
        </p:nvSpPr>
        <p:spPr>
          <a:xfrm>
            <a:off x="395536" y="908720"/>
            <a:ext cx="8291264" cy="5949280"/>
          </a:xfrm>
        </p:spPr>
        <p:txBody>
          <a:bodyPr>
            <a:normAutofit fontScale="47500" lnSpcReduction="20000"/>
          </a:bodyPr>
          <a:lstStyle/>
          <a:p>
            <a:pPr marL="0" indent="0">
              <a:buNone/>
            </a:pPr>
            <a:r>
              <a:rPr lang="en-US" dirty="0"/>
              <a:t>Alexander Sack, professor of Functional Brain Stimulation and Neurocognitive Psychology at Maastricht University explains in </a:t>
            </a:r>
            <a:r>
              <a:rPr lang="en-US" i="1" dirty="0"/>
              <a:t>Observant </a:t>
            </a:r>
            <a:r>
              <a:rPr lang="en-US" dirty="0"/>
              <a:t>his research into new brain stimulation methods for the treatment of people with attention and memory problems as a consequence of a stroke:</a:t>
            </a:r>
            <a:endParaRPr lang="nl-NL" dirty="0"/>
          </a:p>
          <a:p>
            <a:pPr marL="0" indent="0">
              <a:buNone/>
            </a:pPr>
            <a:endParaRPr lang="nl-NL" dirty="0"/>
          </a:p>
          <a:p>
            <a:pPr marL="0" indent="0">
              <a:buNone/>
            </a:pPr>
            <a:r>
              <a:rPr lang="en-US" i="1" dirty="0"/>
              <a:t>After a stroke many people suffer from an impaired memory and concentration problems. These are two brain functions you need for almost everything […] For example, when you look at someone, you focus entirely on that person. You ignore other information that enters your brain, such as what else you can see in the room or what you can hear outside. The memory is hard at work too, storing what you see and what is said. In stroke patients, something here has gone wrong – but what exactly? </a:t>
            </a:r>
            <a:endParaRPr lang="nl-NL" dirty="0"/>
          </a:p>
          <a:p>
            <a:pPr marL="0" indent="0">
              <a:buNone/>
            </a:pPr>
            <a:r>
              <a:rPr lang="en-US" i="1" dirty="0"/>
              <a:t>It’s too simple to say that the areas in their brain dedicated to memory and attention no longer work properly. People tend to think that every function has its own place in the brain. They picture one of those images where a certain area in the brain – the active area – is lit up in </a:t>
            </a:r>
            <a:r>
              <a:rPr lang="en-US" i="1" dirty="0" err="1"/>
              <a:t>colour</a:t>
            </a:r>
            <a:r>
              <a:rPr lang="en-US" i="1" dirty="0"/>
              <a:t>. But that would be very inefficient and inflexible; for that to work you need to have an implausibly large brain.</a:t>
            </a:r>
            <a:endParaRPr lang="nl-NL" dirty="0"/>
          </a:p>
          <a:p>
            <a:pPr marL="0" indent="0">
              <a:buNone/>
            </a:pPr>
            <a:r>
              <a:rPr lang="en-US" i="1" dirty="0"/>
              <a:t>In reality, the different brain areas carry out their functions by communicating with one another; that is, by sending information to one another at a certain frequency. Every brain area is full of neurons. If an area wants to ‘talk’ the neurons transmit signals in a certain rhythm, and the receiver starts to send out the same rhythm. The brain is like an orchestra: there are many instruments but together they play the same music. These are known as brain waves and they exchange a great deal of information, even between brain areas that are far away from one another. For example, the attention and memory network encompasses a number of areas that can engage in dialogue with one another flexibly depending on the task that needs to be accomplished. […]</a:t>
            </a:r>
            <a:endParaRPr lang="nl-NL" dirty="0"/>
          </a:p>
          <a:p>
            <a:pPr marL="0" indent="0">
              <a:buNone/>
            </a:pPr>
            <a:r>
              <a:rPr lang="en-US" i="1" dirty="0"/>
              <a:t>We want to pinpoint how different brain areas and networks cooperate. Suppose I disable a certain network node – will the brain area then send that information to a different partner? And does it matter whether I do that in a peak of a brain wave or a valley? We then look at the consequences in terms of carrying out the task. To make this whole process run smoothly we use three different techniques: fMRI to identify the active brain areas, EEG to determine what communication is going on, and brain stimulation through the magnetic coil. No other lab in the world is doing this. </a:t>
            </a:r>
          </a:p>
          <a:p>
            <a:pPr marL="0" indent="0">
              <a:buNone/>
            </a:pPr>
            <a:r>
              <a:rPr lang="en-US" i="1" dirty="0"/>
              <a:t>(</a:t>
            </a:r>
            <a:r>
              <a:rPr lang="nl-NL" dirty="0"/>
              <a:t>Freriks, </a:t>
            </a:r>
            <a:r>
              <a:rPr lang="nl-NL" dirty="0" err="1"/>
              <a:t>Cleo</a:t>
            </a:r>
            <a:r>
              <a:rPr lang="nl-NL" dirty="0"/>
              <a:t> (2016). ‘The </a:t>
            </a:r>
            <a:r>
              <a:rPr lang="nl-NL" dirty="0" err="1"/>
              <a:t>brain</a:t>
            </a:r>
            <a:r>
              <a:rPr lang="nl-NL" dirty="0"/>
              <a:t> is like </a:t>
            </a:r>
            <a:r>
              <a:rPr lang="nl-NL" dirty="0" err="1"/>
              <a:t>an</a:t>
            </a:r>
            <a:r>
              <a:rPr lang="nl-NL" dirty="0"/>
              <a:t> </a:t>
            </a:r>
            <a:r>
              <a:rPr lang="nl-NL" dirty="0" err="1"/>
              <a:t>orchestra</a:t>
            </a:r>
            <a:r>
              <a:rPr lang="nl-NL" dirty="0"/>
              <a:t>’: </a:t>
            </a:r>
            <a:r>
              <a:rPr lang="en-US" dirty="0"/>
              <a:t>Research on brain stimulation. </a:t>
            </a:r>
            <a:r>
              <a:rPr lang="en-US" i="1" dirty="0"/>
              <a:t>Observant 24</a:t>
            </a:r>
            <a:r>
              <a:rPr lang="en-US" dirty="0"/>
              <a:t> (3 </a:t>
            </a:r>
            <a:r>
              <a:rPr lang="en-US" dirty="0" err="1"/>
              <a:t>maart</a:t>
            </a:r>
            <a:r>
              <a:rPr lang="en-US" dirty="0"/>
              <a:t>), 7.</a:t>
            </a:r>
            <a:endParaRPr lang="nl-NL" dirty="0"/>
          </a:p>
          <a:p>
            <a:endParaRPr lang="nl-NL" dirty="0"/>
          </a:p>
        </p:txBody>
      </p:sp>
    </p:spTree>
    <p:extLst>
      <p:ext uri="{BB962C8B-B14F-4D97-AF65-F5344CB8AC3E}">
        <p14:creationId xmlns:p14="http://schemas.microsoft.com/office/powerpoint/2010/main" val="3212601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lvl="0"/>
            <a:br>
              <a:rPr lang="en-US" b="1" dirty="0"/>
            </a:br>
            <a:r>
              <a:rPr lang="en-US" sz="4000" b="1" dirty="0"/>
              <a:t>Instrumental and cognitive functions of metaphor in science </a:t>
            </a:r>
            <a:br>
              <a:rPr lang="nl-NL" dirty="0"/>
            </a:br>
            <a:endParaRPr lang="nl-NL" dirty="0"/>
          </a:p>
        </p:txBody>
      </p:sp>
      <p:sp>
        <p:nvSpPr>
          <p:cNvPr id="3" name="Content Placeholder 2"/>
          <p:cNvSpPr>
            <a:spLocks noGrp="1"/>
          </p:cNvSpPr>
          <p:nvPr>
            <p:ph idx="1"/>
          </p:nvPr>
        </p:nvSpPr>
        <p:spPr>
          <a:xfrm>
            <a:off x="323528" y="1196752"/>
            <a:ext cx="8820472" cy="5544616"/>
          </a:xfrm>
        </p:spPr>
        <p:txBody>
          <a:bodyPr>
            <a:noAutofit/>
          </a:bodyPr>
          <a:lstStyle/>
          <a:p>
            <a:pPr marL="0" indent="0">
              <a:buNone/>
            </a:pPr>
            <a:r>
              <a:rPr lang="en-US" sz="1600" b="1" dirty="0"/>
              <a:t>Instrumental</a:t>
            </a:r>
            <a:r>
              <a:rPr lang="en-US" sz="1600" dirty="0"/>
              <a:t>: illustration, communication, education, popularization, and persuasion. </a:t>
            </a:r>
            <a:endParaRPr lang="nl-NL" sz="1600" dirty="0"/>
          </a:p>
          <a:p>
            <a:pPr marL="0" indent="0">
              <a:buNone/>
            </a:pPr>
            <a:r>
              <a:rPr lang="en-US" sz="1600" b="1" dirty="0"/>
              <a:t>Cognitive</a:t>
            </a:r>
            <a:r>
              <a:rPr lang="en-US" sz="1600" dirty="0"/>
              <a:t>:</a:t>
            </a:r>
            <a:endParaRPr lang="nl-NL" sz="1600" dirty="0"/>
          </a:p>
          <a:p>
            <a:pPr>
              <a:buFontTx/>
              <a:buChar char="-"/>
            </a:pPr>
            <a:r>
              <a:rPr lang="en-US" sz="1600" dirty="0"/>
              <a:t>Heuristic and creative: as tools of thought to open up new questions, perspectives and discussion, to formulate a new idea or hypothesis, to open up possibilities for new research and gaining new insights. </a:t>
            </a:r>
          </a:p>
          <a:p>
            <a:pPr>
              <a:buFontTx/>
              <a:buChar char="-"/>
            </a:pPr>
            <a:r>
              <a:rPr lang="en-US" sz="1600" dirty="0"/>
              <a:t>Introducing a new style of reasoning, a redefinition of the subject matter and a new field or discipline.</a:t>
            </a:r>
          </a:p>
          <a:p>
            <a:pPr>
              <a:buFontTx/>
              <a:buChar char="-"/>
            </a:pPr>
            <a:r>
              <a:rPr lang="en-US" sz="1600" dirty="0"/>
              <a:t>Throwing light on the interaction between scientific knowledge and social and cultural meanings.  </a:t>
            </a:r>
          </a:p>
          <a:p>
            <a:pPr marL="0" indent="0">
              <a:buNone/>
            </a:pPr>
            <a:endParaRPr lang="en-US" sz="1600" dirty="0"/>
          </a:p>
          <a:p>
            <a:pPr marL="0" indent="0">
              <a:buNone/>
            </a:pPr>
            <a:r>
              <a:rPr lang="en-US" sz="1600" dirty="0"/>
              <a:t>Example of the life-science metaphors of organism, organization and machine: </a:t>
            </a:r>
          </a:p>
          <a:p>
            <a:pPr>
              <a:buFontTx/>
              <a:buChar char="-"/>
            </a:pPr>
            <a:r>
              <a:rPr lang="en-US" sz="1600" dirty="0"/>
              <a:t>their cognitive role in the shaping of particular perspectives on and explanations of life: vitalism and reductionism; </a:t>
            </a:r>
          </a:p>
          <a:p>
            <a:pPr>
              <a:buFontTx/>
              <a:buChar char="-"/>
            </a:pPr>
            <a:r>
              <a:rPr lang="en-US" sz="1600" dirty="0"/>
              <a:t>their role in the shaping of new disciplines: biology and physiology; </a:t>
            </a:r>
          </a:p>
          <a:p>
            <a:pPr>
              <a:buFontTx/>
              <a:buChar char="-"/>
            </a:pPr>
            <a:r>
              <a:rPr lang="en-US" sz="1600" dirty="0"/>
              <a:t>their role in connecting the cognitive models in the life sciences and the wider cultural and social context: Romanticism, liberalism and industrialism. </a:t>
            </a:r>
          </a:p>
          <a:p>
            <a:pPr marL="0" indent="0">
              <a:buNone/>
            </a:pPr>
            <a:endParaRPr lang="en-US" sz="1600" dirty="0"/>
          </a:p>
          <a:p>
            <a:pPr marL="0" indent="0">
              <a:buNone/>
            </a:pPr>
            <a:r>
              <a:rPr lang="en-US" sz="1600" dirty="0"/>
              <a:t>The very ambiguity, indeterminacy, elasticity, and flexibility of metaphors can make them productive tools from a heuristic point of view: metaphors offer shared conceptual frameworks which provide room for different and controversial views and theories to spin around freely in a productive way, which can lead to fruitful discussion and new questions and insights. </a:t>
            </a:r>
            <a:endParaRPr lang="nl-NL" sz="1600" dirty="0"/>
          </a:p>
          <a:p>
            <a:endParaRPr lang="nl-NL" dirty="0"/>
          </a:p>
        </p:txBody>
      </p:sp>
    </p:spTree>
    <p:extLst>
      <p:ext uri="{BB962C8B-B14F-4D97-AF65-F5344CB8AC3E}">
        <p14:creationId xmlns:p14="http://schemas.microsoft.com/office/powerpoint/2010/main" val="1672416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Suggested readings about metaphors</a:t>
            </a:r>
            <a:endParaRPr lang="nl-NL" b="1" dirty="0"/>
          </a:p>
        </p:txBody>
      </p:sp>
      <p:sp>
        <p:nvSpPr>
          <p:cNvPr id="3" name="Content Placeholder 2"/>
          <p:cNvSpPr>
            <a:spLocks noGrp="1"/>
          </p:cNvSpPr>
          <p:nvPr>
            <p:ph idx="1"/>
          </p:nvPr>
        </p:nvSpPr>
        <p:spPr/>
        <p:txBody>
          <a:bodyPr>
            <a:normAutofit/>
          </a:bodyPr>
          <a:lstStyle/>
          <a:p>
            <a:pPr marL="0" lvl="0" indent="0">
              <a:buNone/>
            </a:pPr>
            <a:endParaRPr lang="en-US" dirty="0"/>
          </a:p>
          <a:p>
            <a:pPr marL="0" lvl="0" indent="0">
              <a:buNone/>
            </a:pPr>
            <a:r>
              <a:rPr lang="en-US" dirty="0" err="1"/>
              <a:t>Lakoff</a:t>
            </a:r>
            <a:r>
              <a:rPr lang="en-US" dirty="0"/>
              <a:t>, G. &amp; M. Johnson. (1980/2003). </a:t>
            </a:r>
            <a:r>
              <a:rPr lang="en-US" i="1" dirty="0"/>
              <a:t>Metaphors We Live By</a:t>
            </a:r>
            <a:r>
              <a:rPr lang="en-US" dirty="0"/>
              <a:t>. Chicago: The University of Chicago Press.</a:t>
            </a:r>
            <a:endParaRPr lang="nl-NL" dirty="0"/>
          </a:p>
          <a:p>
            <a:pPr marL="0" lvl="0" indent="0">
              <a:buNone/>
            </a:pPr>
            <a:endParaRPr lang="en-GB" dirty="0"/>
          </a:p>
          <a:p>
            <a:pPr marL="0" lvl="0" indent="0">
              <a:buNone/>
            </a:pPr>
            <a:r>
              <a:rPr lang="en-GB" dirty="0"/>
              <a:t>Brown, Theodore</a:t>
            </a:r>
            <a:r>
              <a:rPr lang="en-GB" i="1" dirty="0"/>
              <a:t> </a:t>
            </a:r>
            <a:r>
              <a:rPr lang="en-GB" dirty="0"/>
              <a:t>(2003). </a:t>
            </a:r>
            <a:r>
              <a:rPr lang="en-GB" i="1" dirty="0"/>
              <a:t>Making Truth: Metaphor in Science</a:t>
            </a:r>
            <a:r>
              <a:rPr lang="en-GB" dirty="0"/>
              <a:t>. </a:t>
            </a:r>
            <a:r>
              <a:rPr lang="en-US" dirty="0"/>
              <a:t>Urbana: University of Illinois Press.</a:t>
            </a:r>
            <a:endParaRPr lang="nl-NL" dirty="0"/>
          </a:p>
        </p:txBody>
      </p:sp>
    </p:spTree>
    <p:extLst>
      <p:ext uri="{BB962C8B-B14F-4D97-AF65-F5344CB8AC3E}">
        <p14:creationId xmlns:p14="http://schemas.microsoft.com/office/powerpoint/2010/main" val="810307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sz="4000" b="1" dirty="0"/>
              <a:t>The linguistic representation of scientific knowledge: two perspectives</a:t>
            </a:r>
            <a:br>
              <a:rPr lang="nl-NL" sz="4000" dirty="0"/>
            </a:br>
            <a:endParaRPr lang="nl-NL" sz="4000" dirty="0"/>
          </a:p>
        </p:txBody>
      </p:sp>
      <p:sp>
        <p:nvSpPr>
          <p:cNvPr id="3" name="Content Placeholder 2"/>
          <p:cNvSpPr>
            <a:spLocks noGrp="1"/>
          </p:cNvSpPr>
          <p:nvPr>
            <p:ph idx="1"/>
          </p:nvPr>
        </p:nvSpPr>
        <p:spPr>
          <a:xfrm>
            <a:off x="251520" y="1484784"/>
            <a:ext cx="8435280" cy="4641379"/>
          </a:xfrm>
        </p:spPr>
        <p:txBody>
          <a:bodyPr>
            <a:noAutofit/>
          </a:bodyPr>
          <a:lstStyle/>
          <a:p>
            <a:pPr marL="0" indent="0">
              <a:buNone/>
            </a:pPr>
            <a:r>
              <a:rPr lang="en-GB" sz="2000" dirty="0"/>
              <a:t>Is or can language be a neutral medium for scientists to represent their knowledge about what they consider as the reality of external or human nature? </a:t>
            </a:r>
          </a:p>
          <a:p>
            <a:pPr marL="0" indent="0">
              <a:buNone/>
            </a:pPr>
            <a:endParaRPr lang="en-GB" sz="2000" dirty="0"/>
          </a:p>
          <a:p>
            <a:r>
              <a:rPr lang="en-GB" sz="2000" dirty="0"/>
              <a:t>‘Yes’ </a:t>
            </a:r>
            <a:r>
              <a:rPr lang="en-GB" sz="2000" dirty="0">
                <a:sym typeface="Wingdings" panose="05000000000000000000" pitchFamily="2" charset="2"/>
              </a:rPr>
              <a:t> </a:t>
            </a:r>
            <a:r>
              <a:rPr lang="en-GB" sz="2000" b="1" dirty="0"/>
              <a:t>The mimetic or realist mirror-theory of language</a:t>
            </a:r>
            <a:r>
              <a:rPr lang="en-GB" sz="2000" dirty="0"/>
              <a:t> which is closely related to positivist empiricism, and which implies that scientific knowledge is fundamentally different from daily, common-sense knowledge or experience and the social and cultural world in which we live.</a:t>
            </a:r>
            <a:endParaRPr lang="nl-NL" sz="2000" dirty="0"/>
          </a:p>
          <a:p>
            <a:pPr lvl="0"/>
            <a:endParaRPr lang="en-GB" sz="2000" dirty="0"/>
          </a:p>
          <a:p>
            <a:pPr lvl="0"/>
            <a:r>
              <a:rPr lang="en-GB" sz="2000" dirty="0"/>
              <a:t>‘No’ </a:t>
            </a:r>
            <a:r>
              <a:rPr lang="en-GB" sz="2000" dirty="0">
                <a:sym typeface="Wingdings" panose="05000000000000000000" pitchFamily="2" charset="2"/>
              </a:rPr>
              <a:t></a:t>
            </a:r>
            <a:r>
              <a:rPr lang="en-GB" sz="2000" dirty="0"/>
              <a:t> </a:t>
            </a:r>
            <a:r>
              <a:rPr lang="en-GB" sz="2000" b="1" dirty="0"/>
              <a:t>The constructivist theory of language </a:t>
            </a:r>
            <a:r>
              <a:rPr lang="en-GB" sz="2000" dirty="0"/>
              <a:t>which is the result of the so-called Linguistic Turn and related to a relativist, social-constructivist epistemological position. Science is not separate from other social and cultural activities because both scientific knowledge and social and cultural meanings depend on language that is inherently interpretative and figurative.    </a:t>
            </a:r>
            <a:endParaRPr lang="nl-NL" sz="2000" dirty="0"/>
          </a:p>
          <a:p>
            <a:endParaRPr lang="nl-NL" sz="2000" dirty="0"/>
          </a:p>
        </p:txBody>
      </p:sp>
    </p:spTree>
    <p:extLst>
      <p:ext uri="{BB962C8B-B14F-4D97-AF65-F5344CB8AC3E}">
        <p14:creationId xmlns:p14="http://schemas.microsoft.com/office/powerpoint/2010/main" val="240954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GB" sz="2800" b="1" dirty="0"/>
              <a:t>The rationalist-empiricist approach in natural science: language as neutral and transparent medium</a:t>
            </a:r>
            <a:br>
              <a:rPr lang="nl-NL" sz="2800" dirty="0"/>
            </a:br>
            <a:endParaRPr lang="nl-NL" sz="2800" dirty="0"/>
          </a:p>
        </p:txBody>
      </p:sp>
      <p:sp>
        <p:nvSpPr>
          <p:cNvPr id="3" name="Content Placeholder 2"/>
          <p:cNvSpPr>
            <a:spLocks noGrp="1"/>
          </p:cNvSpPr>
          <p:nvPr>
            <p:ph idx="1"/>
          </p:nvPr>
        </p:nvSpPr>
        <p:spPr/>
        <p:txBody>
          <a:bodyPr>
            <a:noAutofit/>
          </a:bodyPr>
          <a:lstStyle/>
          <a:p>
            <a:pPr marL="0" indent="0">
              <a:buNone/>
            </a:pPr>
            <a:r>
              <a:rPr lang="en-GB" sz="1800" dirty="0"/>
              <a:t>Science brings realistic and true knowledge free from superstition, unproven religious and metaphysical beliefs, literary and poetic fictions, and tradition. </a:t>
            </a:r>
            <a:r>
              <a:rPr lang="en-GB" sz="1800" dirty="0">
                <a:sym typeface="Wingdings" panose="05000000000000000000" pitchFamily="2" charset="2"/>
              </a:rPr>
              <a:t> </a:t>
            </a:r>
            <a:r>
              <a:rPr lang="en-GB" sz="1800" b="1" dirty="0">
                <a:sym typeface="Wingdings" panose="05000000000000000000" pitchFamily="2" charset="2"/>
              </a:rPr>
              <a:t>Distrust of </a:t>
            </a:r>
            <a:r>
              <a:rPr lang="en-GB" sz="1800" b="1" dirty="0"/>
              <a:t>ordinary and literary language</a:t>
            </a:r>
            <a:r>
              <a:rPr lang="en-GB" sz="1800" dirty="0"/>
              <a:t>: full of intuitive associations, imprecise and ambivalent suggestions, misleading terms, confusing symbols and analogies, subjective intentions, rhetoric embellishments and tricks, deceiving figurative and poetic speech, and metaphors. </a:t>
            </a:r>
          </a:p>
          <a:p>
            <a:endParaRPr lang="en-GB" sz="1800" dirty="0"/>
          </a:p>
          <a:p>
            <a:r>
              <a:rPr lang="en-GB" sz="1800" dirty="0"/>
              <a:t>Francis Bacon: language is one of the idols that stand in the way of true and certain knowledge, because in such language words have imprecise and confused meanings. </a:t>
            </a:r>
          </a:p>
          <a:p>
            <a:r>
              <a:rPr lang="en-GB" sz="1800" dirty="0"/>
              <a:t>John Locke: metaphors are misleading and therefore morally reprehensible.</a:t>
            </a:r>
          </a:p>
          <a:p>
            <a:pPr marL="0" indent="0">
              <a:buNone/>
            </a:pPr>
            <a:endParaRPr lang="en-GB" sz="1800" dirty="0"/>
          </a:p>
          <a:p>
            <a:pPr marL="0" indent="0">
              <a:buNone/>
            </a:pPr>
            <a:r>
              <a:rPr lang="en-GB" sz="1800" dirty="0"/>
              <a:t>Scientific truth should be presented in a straightforward and fully transparent way in a purified, unembellished and neutral language that can function as a clear, undistorted mirror of the realities which science uncovers, as if, nature would speak directly for itself.</a:t>
            </a:r>
            <a:endParaRPr lang="nl-NL" sz="1800" dirty="0"/>
          </a:p>
        </p:txBody>
      </p:sp>
    </p:spTree>
    <p:extLst>
      <p:ext uri="{BB962C8B-B14F-4D97-AF65-F5344CB8AC3E}">
        <p14:creationId xmlns:p14="http://schemas.microsoft.com/office/powerpoint/2010/main" val="326321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b="1" dirty="0" err="1"/>
              <a:t>Scientific</a:t>
            </a:r>
            <a:r>
              <a:rPr lang="nl-NL" b="1" dirty="0"/>
              <a:t> </a:t>
            </a:r>
            <a:r>
              <a:rPr lang="nl-NL" b="1" dirty="0">
                <a:sym typeface="Wingdings" panose="05000000000000000000" pitchFamily="2" charset="2"/>
              </a:rPr>
              <a:t> </a:t>
            </a:r>
            <a:r>
              <a:rPr lang="nl-NL" b="1" dirty="0" err="1">
                <a:sym typeface="Wingdings" panose="05000000000000000000" pitchFamily="2" charset="2"/>
              </a:rPr>
              <a:t>figurative</a:t>
            </a:r>
            <a:r>
              <a:rPr lang="nl-NL" b="1" dirty="0">
                <a:sym typeface="Wingdings" panose="05000000000000000000" pitchFamily="2" charset="2"/>
              </a:rPr>
              <a:t> </a:t>
            </a:r>
            <a:r>
              <a:rPr lang="nl-NL" b="1" dirty="0" err="1">
                <a:sym typeface="Wingdings" panose="05000000000000000000" pitchFamily="2" charset="2"/>
              </a:rPr>
              <a:t>language</a:t>
            </a:r>
            <a:endParaRPr lang="nl-NL" b="1" dirty="0"/>
          </a:p>
        </p:txBody>
      </p:sp>
      <p:sp>
        <p:nvSpPr>
          <p:cNvPr id="3" name="Content Placeholder 2"/>
          <p:cNvSpPr>
            <a:spLocks noGrp="1"/>
          </p:cNvSpPr>
          <p:nvPr>
            <p:ph idx="1"/>
          </p:nvPr>
        </p:nvSpPr>
        <p:spPr>
          <a:xfrm>
            <a:off x="107504" y="1417638"/>
            <a:ext cx="8712968" cy="5440362"/>
          </a:xfrm>
        </p:spPr>
        <p:txBody>
          <a:bodyPr>
            <a:normAutofit fontScale="70000" lnSpcReduction="20000"/>
          </a:bodyPr>
          <a:lstStyle/>
          <a:p>
            <a:r>
              <a:rPr lang="en-GB" b="1" dirty="0"/>
              <a:t>Logical positivism </a:t>
            </a:r>
            <a:r>
              <a:rPr lang="en-GB" dirty="0"/>
              <a:t>and </a:t>
            </a:r>
            <a:r>
              <a:rPr lang="en-GB" b="1" dirty="0"/>
              <a:t>analytical philosophy</a:t>
            </a:r>
            <a:r>
              <a:rPr lang="en-GB" dirty="0"/>
              <a:t>: the ideal of a formal and objective scientific language modelled on strict logical rules. </a:t>
            </a:r>
          </a:p>
          <a:p>
            <a:endParaRPr lang="en-GB" b="1" dirty="0"/>
          </a:p>
          <a:p>
            <a:r>
              <a:rPr lang="en-GB" b="1" dirty="0"/>
              <a:t>Technical writing guides for scientists</a:t>
            </a:r>
            <a:r>
              <a:rPr lang="en-GB" dirty="0"/>
              <a:t>: avoid rhetorical, literary or expressive language in order to prevent ambiguity and multiple meanings; use depersonalised, unembellished language, passive constructions and shun the personal and subjective voice. </a:t>
            </a:r>
          </a:p>
          <a:p>
            <a:endParaRPr lang="en-GB" i="1" dirty="0"/>
          </a:p>
          <a:p>
            <a:r>
              <a:rPr lang="en-GB" i="1" dirty="0"/>
              <a:t>Publication Manual</a:t>
            </a:r>
            <a:r>
              <a:rPr lang="en-GB" dirty="0"/>
              <a:t> of the </a:t>
            </a:r>
            <a:r>
              <a:rPr lang="en-GB" b="1" dirty="0"/>
              <a:t>American Psychological Association: </a:t>
            </a:r>
            <a:r>
              <a:rPr lang="en-GB" dirty="0"/>
              <a:t>prevent figurative language as much as possible. </a:t>
            </a:r>
            <a:endParaRPr lang="nl-NL" dirty="0"/>
          </a:p>
          <a:p>
            <a:endParaRPr lang="en-GB" b="1" dirty="0"/>
          </a:p>
          <a:p>
            <a:r>
              <a:rPr lang="en-GB" b="1" dirty="0"/>
              <a:t>Royal Dutch Academy for Science</a:t>
            </a:r>
            <a:r>
              <a:rPr lang="en-GB" dirty="0"/>
              <a:t>: </a:t>
            </a:r>
          </a:p>
          <a:p>
            <a:pPr marL="400050" lvl="1" indent="0">
              <a:buNone/>
            </a:pPr>
            <a:r>
              <a:rPr lang="en-GB" i="1" dirty="0"/>
              <a:t>Images can be helpful in order to illustrate or to communicate a knowledge claim, but they can never prove or clarify a factual statement. Scientists should always stick to the aim to present knowledge in clear statements that are straightforward and unambiguous. However, science has not yet succeeded to exclude images and figurative language completely. </a:t>
            </a:r>
            <a:endParaRPr lang="nl-NL" i="1" dirty="0"/>
          </a:p>
        </p:txBody>
      </p:sp>
    </p:spTree>
    <p:extLst>
      <p:ext uri="{BB962C8B-B14F-4D97-AF65-F5344CB8AC3E}">
        <p14:creationId xmlns:p14="http://schemas.microsoft.com/office/powerpoint/2010/main" val="98748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Linguistic Turn in philosophy, linguistic theory and literary and cultural studies</a:t>
            </a:r>
            <a:endParaRPr lang="nl-NL" sz="3600" dirty="0"/>
          </a:p>
        </p:txBody>
      </p:sp>
      <p:sp>
        <p:nvSpPr>
          <p:cNvPr id="3" name="Content Placeholder 2"/>
          <p:cNvSpPr>
            <a:spLocks noGrp="1"/>
          </p:cNvSpPr>
          <p:nvPr>
            <p:ph idx="1"/>
          </p:nvPr>
        </p:nvSpPr>
        <p:spPr/>
        <p:txBody>
          <a:bodyPr>
            <a:noAutofit/>
          </a:bodyPr>
          <a:lstStyle/>
          <a:p>
            <a:pPr marL="0" indent="0">
              <a:buNone/>
            </a:pPr>
            <a:r>
              <a:rPr lang="en-GB" sz="2400" dirty="0"/>
              <a:t>Language is not merely an instrumental and representative medium:</a:t>
            </a:r>
            <a:endParaRPr lang="nl-NL" sz="2400" dirty="0"/>
          </a:p>
          <a:p>
            <a:r>
              <a:rPr lang="en-GB" sz="2400" dirty="0"/>
              <a:t>The substantial formative role of language </a:t>
            </a:r>
            <a:r>
              <a:rPr lang="en-GB" sz="2400" dirty="0">
                <a:sym typeface="Wingdings" panose="05000000000000000000" pitchFamily="2" charset="2"/>
              </a:rPr>
              <a:t> only through</a:t>
            </a:r>
            <a:r>
              <a:rPr lang="en-GB" sz="2400" b="1" dirty="0">
                <a:sym typeface="Wingdings" panose="05000000000000000000" pitchFamily="2" charset="2"/>
              </a:rPr>
              <a:t> </a:t>
            </a:r>
            <a:r>
              <a:rPr lang="en-GB" sz="2400" dirty="0"/>
              <a:t>language can reality be experienced as ordered, structured consistent, comprehensible and meaningful. </a:t>
            </a:r>
          </a:p>
          <a:p>
            <a:r>
              <a:rPr lang="en-GB" sz="2400" dirty="0"/>
              <a:t>Meaning, interpretation and perspective are intrinsic characteristics of language.</a:t>
            </a:r>
          </a:p>
          <a:p>
            <a:r>
              <a:rPr lang="en-GB" sz="2400" dirty="0"/>
              <a:t>Language shapes the way in which we perceive and understand reality, in ordinary life as well as in science. </a:t>
            </a:r>
          </a:p>
          <a:p>
            <a:r>
              <a:rPr lang="en-GB" sz="2400" dirty="0"/>
              <a:t>Language delimits and constitutes what we can investigate and know. </a:t>
            </a:r>
          </a:p>
          <a:p>
            <a:endParaRPr lang="en-GB" sz="2400" dirty="0"/>
          </a:p>
          <a:p>
            <a:pPr marL="0" indent="0">
              <a:buNone/>
            </a:pPr>
            <a:r>
              <a:rPr lang="en-GB" dirty="0"/>
              <a:t> </a:t>
            </a:r>
            <a:endParaRPr lang="nl-NL" dirty="0"/>
          </a:p>
          <a:p>
            <a:endParaRPr lang="nl-NL" dirty="0"/>
          </a:p>
        </p:txBody>
      </p:sp>
    </p:spTree>
    <p:extLst>
      <p:ext uri="{BB962C8B-B14F-4D97-AF65-F5344CB8AC3E}">
        <p14:creationId xmlns:p14="http://schemas.microsoft.com/office/powerpoint/2010/main" val="2273791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GB" sz="3600" b="1" dirty="0"/>
              <a:t>Nietzsche: truth as a linguistic illusion</a:t>
            </a:r>
            <a:br>
              <a:rPr lang="nl-NL" sz="3600" dirty="0"/>
            </a:br>
            <a:r>
              <a:rPr lang="nl-NL" sz="3600" b="1" dirty="0"/>
              <a:t>and instrument of power</a:t>
            </a:r>
          </a:p>
        </p:txBody>
      </p:sp>
      <p:sp>
        <p:nvSpPr>
          <p:cNvPr id="3" name="Content Placeholder 2"/>
          <p:cNvSpPr>
            <a:spLocks noGrp="1"/>
          </p:cNvSpPr>
          <p:nvPr>
            <p:ph idx="1"/>
          </p:nvPr>
        </p:nvSpPr>
        <p:spPr/>
        <p:txBody>
          <a:bodyPr>
            <a:noAutofit/>
          </a:bodyPr>
          <a:lstStyle/>
          <a:p>
            <a:r>
              <a:rPr lang="en-GB" sz="1600" dirty="0"/>
              <a:t>Any talking or writing about facts or truth, any description of the world inevitably presupposes an inbuilt perspective and interpretation. </a:t>
            </a:r>
            <a:r>
              <a:rPr lang="en-GB" sz="1600" dirty="0">
                <a:sym typeface="Wingdings" panose="05000000000000000000" pitchFamily="2" charset="2"/>
              </a:rPr>
              <a:t> T</a:t>
            </a:r>
            <a:r>
              <a:rPr lang="en-GB" sz="1600" dirty="0"/>
              <a:t>here are no indisputable facts or truths apart from the language in which they are expressed. </a:t>
            </a:r>
          </a:p>
          <a:p>
            <a:r>
              <a:rPr lang="en-GB" sz="1600" dirty="0"/>
              <a:t>Linguistic expressions do not reflect reality, but are interpretations, meanings or versions of reality that impose a man-made order upon it.</a:t>
            </a:r>
          </a:p>
          <a:p>
            <a:r>
              <a:rPr lang="en-GB" sz="1600" dirty="0"/>
              <a:t>The use of language serves the purpose of satisfying human needs and interests. </a:t>
            </a:r>
          </a:p>
          <a:p>
            <a:r>
              <a:rPr lang="en-GB" sz="1600" dirty="0"/>
              <a:t>The use of language is connected to social power and struggles through which some people or groups of people can impose their particular, often self-interested, interpretations and meanings, presented and labelled as truth, upon other people or social groups. </a:t>
            </a:r>
          </a:p>
          <a:p>
            <a:r>
              <a:rPr lang="en-GB" sz="1600" dirty="0"/>
              <a:t>Truth as a linguistic illusion or dream, which is construed and upheld by the frequent and self-fulfilling use of figurative language. </a:t>
            </a:r>
          </a:p>
          <a:p>
            <a:r>
              <a:rPr lang="en-GB" sz="1600" dirty="0"/>
              <a:t>Instead of reality determining the order of our language, our language determines how we define and perceive the order of the world and how we act accordingly. </a:t>
            </a:r>
            <a:endParaRPr lang="nl-NL" sz="1600" dirty="0"/>
          </a:p>
          <a:p>
            <a:endParaRPr lang="nl-NL" sz="1600" dirty="0"/>
          </a:p>
          <a:p>
            <a:pPr marL="0" indent="0">
              <a:buNone/>
            </a:pPr>
            <a:endParaRPr lang="en-GB" sz="1600" dirty="0"/>
          </a:p>
          <a:p>
            <a:pPr marL="0" indent="0">
              <a:buNone/>
            </a:pPr>
            <a:endParaRPr lang="en-GB" sz="1600" dirty="0"/>
          </a:p>
          <a:p>
            <a:pPr marL="0" indent="0">
              <a:buNone/>
            </a:pPr>
            <a:r>
              <a:rPr lang="en-GB" sz="1600" b="1" dirty="0"/>
              <a:t>Michel Foucault</a:t>
            </a:r>
            <a:r>
              <a:rPr lang="en-GB" sz="1600" dirty="0"/>
              <a:t>'s view on science as a specific form of discourse that constructs and establishes truth-claims and belief in truths, and his analysis of the history of the human sciences as an interplay between gaining knowledge and exercising power</a:t>
            </a:r>
            <a:r>
              <a:rPr lang="en-US" sz="1600" dirty="0"/>
              <a:t>.</a:t>
            </a:r>
            <a:endParaRPr lang="nl-NL" sz="1600" dirty="0"/>
          </a:p>
          <a:p>
            <a:endParaRPr lang="nl-NL" dirty="0"/>
          </a:p>
        </p:txBody>
      </p:sp>
      <p:sp>
        <p:nvSpPr>
          <p:cNvPr id="4" name="Down Arrow 3"/>
          <p:cNvSpPr/>
          <p:nvPr/>
        </p:nvSpPr>
        <p:spPr>
          <a:xfrm>
            <a:off x="827584" y="5157192"/>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20762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Ferdinand de Saussure: </a:t>
            </a:r>
            <a:br>
              <a:rPr lang="en-GB" b="1" dirty="0"/>
            </a:br>
            <a:r>
              <a:rPr lang="en-GB" b="1" dirty="0" err="1"/>
              <a:t>structuralist</a:t>
            </a:r>
            <a:r>
              <a:rPr lang="en-GB" b="1" dirty="0"/>
              <a:t> linguistics</a:t>
            </a:r>
            <a:endParaRPr lang="nl-NL" dirty="0"/>
          </a:p>
        </p:txBody>
      </p:sp>
      <p:sp>
        <p:nvSpPr>
          <p:cNvPr id="3" name="Content Placeholder 2"/>
          <p:cNvSpPr>
            <a:spLocks noGrp="1"/>
          </p:cNvSpPr>
          <p:nvPr>
            <p:ph idx="1"/>
          </p:nvPr>
        </p:nvSpPr>
        <p:spPr>
          <a:xfrm>
            <a:off x="395536" y="1772816"/>
            <a:ext cx="8291264" cy="4353347"/>
          </a:xfrm>
        </p:spPr>
        <p:txBody>
          <a:bodyPr>
            <a:normAutofit fontScale="85000" lnSpcReduction="20000"/>
          </a:bodyPr>
          <a:lstStyle/>
          <a:p>
            <a:r>
              <a:rPr lang="en-GB" dirty="0"/>
              <a:t>Words are not pictures of the world. There is a gap between words and the things and phenomena in the world outside language to which they refer. </a:t>
            </a:r>
          </a:p>
          <a:p>
            <a:r>
              <a:rPr lang="en-GB" dirty="0"/>
              <a:t>The meaning of words is not determined by the things and phenomena in reality to which they refer, but their meaning emerges from the structural system of language itself, from the relation of words to other words, especially oppositions and dualities. </a:t>
            </a:r>
          </a:p>
          <a:p>
            <a:r>
              <a:rPr lang="en-GB" i="1" dirty="0"/>
              <a:t>A rose by any other word would smell as sweet </a:t>
            </a:r>
            <a:r>
              <a:rPr lang="en-GB" dirty="0"/>
              <a:t>(William Shakespeare in </a:t>
            </a:r>
            <a:r>
              <a:rPr lang="en-GB" i="1" dirty="0"/>
              <a:t>Romeo and Juliet</a:t>
            </a:r>
            <a:r>
              <a:rPr lang="en-GB" dirty="0"/>
              <a:t> </a:t>
            </a:r>
            <a:r>
              <a:rPr lang="en-GB" dirty="0">
                <a:sym typeface="Wingdings" panose="05000000000000000000" pitchFamily="2" charset="2"/>
              </a:rPr>
              <a:t></a:t>
            </a:r>
            <a:r>
              <a:rPr lang="en-GB" dirty="0"/>
              <a:t> the names of things have no intrinsic relation to what they are by themselves.)</a:t>
            </a:r>
            <a:endParaRPr lang="nl-NL" dirty="0"/>
          </a:p>
        </p:txBody>
      </p:sp>
    </p:spTree>
    <p:extLst>
      <p:ext uri="{BB962C8B-B14F-4D97-AF65-F5344CB8AC3E}">
        <p14:creationId xmlns:p14="http://schemas.microsoft.com/office/powerpoint/2010/main" val="3359524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Ludwig Wittgenstein: language games</a:t>
            </a:r>
            <a:br>
              <a:rPr lang="nl-NL" dirty="0"/>
            </a:br>
            <a:endParaRPr lang="nl-NL" dirty="0"/>
          </a:p>
        </p:txBody>
      </p:sp>
      <p:sp>
        <p:nvSpPr>
          <p:cNvPr id="3" name="Content Placeholder 2"/>
          <p:cNvSpPr>
            <a:spLocks noGrp="1"/>
          </p:cNvSpPr>
          <p:nvPr>
            <p:ph idx="1"/>
          </p:nvPr>
        </p:nvSpPr>
        <p:spPr/>
        <p:txBody>
          <a:bodyPr>
            <a:normAutofit fontScale="85000" lnSpcReduction="10000"/>
          </a:bodyPr>
          <a:lstStyle/>
          <a:p>
            <a:pPr lvl="0"/>
            <a:r>
              <a:rPr lang="en-GB" dirty="0"/>
              <a:t>The meaning of words are social constructions which are embedded in culturally specific language ‘games’ with their own practical rules that determine what can and what cannot be said. </a:t>
            </a:r>
          </a:p>
          <a:p>
            <a:pPr lvl="0"/>
            <a:r>
              <a:rPr lang="en-GB" dirty="0"/>
              <a:t>It is the practice of the collective employment of language as a medium of communication that determines the meaning of words, and these meanings can change as social and cultural practices change. </a:t>
            </a:r>
          </a:p>
          <a:p>
            <a:pPr lvl="0"/>
            <a:r>
              <a:rPr lang="en-GB" dirty="0"/>
              <a:t>The use of language follows the rules of the game which are socially defined.   </a:t>
            </a:r>
            <a:endParaRPr lang="nl-NL" dirty="0"/>
          </a:p>
          <a:p>
            <a:endParaRPr lang="nl-NL" dirty="0"/>
          </a:p>
        </p:txBody>
      </p:sp>
    </p:spTree>
    <p:extLst>
      <p:ext uri="{BB962C8B-B14F-4D97-AF65-F5344CB8AC3E}">
        <p14:creationId xmlns:p14="http://schemas.microsoft.com/office/powerpoint/2010/main" val="3581650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1211</TotalTime>
  <Words>4814</Words>
  <Application>Microsoft Office PowerPoint</Application>
  <PresentationFormat>On-screen Show (4:3)</PresentationFormat>
  <Paragraphs>199</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Wingdings</vt:lpstr>
      <vt:lpstr>Office Theme</vt:lpstr>
      <vt:lpstr>Metaphor in science</vt:lpstr>
      <vt:lpstr>Introduction</vt:lpstr>
      <vt:lpstr> The linguistic representation of scientific knowledge: two perspectives </vt:lpstr>
      <vt:lpstr>The rationalist-empiricist approach in natural science: language as neutral and transparent medium </vt:lpstr>
      <vt:lpstr>Scientific  figurative language</vt:lpstr>
      <vt:lpstr>Linguistic Turn in philosophy, linguistic theory and literary and cultural studies</vt:lpstr>
      <vt:lpstr>Nietzsche: truth as a linguistic illusion and instrument of power</vt:lpstr>
      <vt:lpstr>Ferdinand de Saussure:  structuralist linguistics</vt:lpstr>
      <vt:lpstr>Ludwig Wittgenstein: language games </vt:lpstr>
      <vt:lpstr>Phenomenology: language as expressive display</vt:lpstr>
      <vt:lpstr>Scientific research and knowledge as embedded in paradigms = they are implanted in figurative language</vt:lpstr>
      <vt:lpstr> Linguistic Turn  social-constructivism </vt:lpstr>
      <vt:lpstr> Realist mirror-theory of language as scientist ideology </vt:lpstr>
      <vt:lpstr>Suggested readings </vt:lpstr>
      <vt:lpstr>What is metaphor?</vt:lpstr>
      <vt:lpstr>Metaphor: substitution-theory </vt:lpstr>
      <vt:lpstr>Examples</vt:lpstr>
      <vt:lpstr>Metaphor: interaction-theory </vt:lpstr>
      <vt:lpstr>Examples from ordinary speech</vt:lpstr>
      <vt:lpstr>The examples reconsidered</vt:lpstr>
      <vt:lpstr> Metaphors in the biomedical  and human sciences </vt:lpstr>
      <vt:lpstr>Metaphors in evolution theory </vt:lpstr>
      <vt:lpstr> Metaphors in genetics and biotechnology </vt:lpstr>
      <vt:lpstr>Metaphors in medicine </vt:lpstr>
      <vt:lpstr>Metaphors in psychology </vt:lpstr>
      <vt:lpstr>Metaphors in neuroscience </vt:lpstr>
      <vt:lpstr>‘The brain is like an orchestra’</vt:lpstr>
      <vt:lpstr> Instrumental and cognitive functions of metaphor in science  </vt:lpstr>
      <vt:lpstr>Suggested readings about metaphors</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Oosterhuis Harry (HISTORY)</dc:creator>
  <cp:lastModifiedBy>Oosterhuis, Harry (HISTORY)</cp:lastModifiedBy>
  <cp:revision>73</cp:revision>
  <dcterms:created xsi:type="dcterms:W3CDTF">2016-03-01T19:45:14Z</dcterms:created>
  <dcterms:modified xsi:type="dcterms:W3CDTF">2024-12-30T10:09:13Z</dcterms:modified>
</cp:coreProperties>
</file>