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4" r:id="rId3"/>
    <p:sldId id="306" r:id="rId4"/>
    <p:sldId id="281" r:id="rId5"/>
    <p:sldId id="307" r:id="rId6"/>
    <p:sldId id="277" r:id="rId7"/>
    <p:sldId id="308" r:id="rId8"/>
    <p:sldId id="282" r:id="rId9"/>
    <p:sldId id="278" r:id="rId10"/>
    <p:sldId id="283" r:id="rId11"/>
    <p:sldId id="280" r:id="rId12"/>
    <p:sldId id="288" r:id="rId13"/>
    <p:sldId id="289" r:id="rId14"/>
    <p:sldId id="291" r:id="rId15"/>
    <p:sldId id="292" r:id="rId16"/>
    <p:sldId id="293" r:id="rId17"/>
    <p:sldId id="294" r:id="rId18"/>
    <p:sldId id="305" r:id="rId19"/>
    <p:sldId id="295" r:id="rId20"/>
    <p:sldId id="296" r:id="rId21"/>
    <p:sldId id="297" r:id="rId22"/>
    <p:sldId id="298" r:id="rId23"/>
    <p:sldId id="299" r:id="rId24"/>
    <p:sldId id="300" r:id="rId25"/>
    <p:sldId id="301" r:id="rId26"/>
    <p:sldId id="302" r:id="rId27"/>
    <p:sldId id="303" r:id="rId28"/>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FBD13CE8-8F0F-4DF0-A0E2-C27204F5FB06}"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3543160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FBD13CE8-8F0F-4DF0-A0E2-C27204F5FB06}"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345252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FBD13CE8-8F0F-4DF0-A0E2-C27204F5FB06}"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2106078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FBD13CE8-8F0F-4DF0-A0E2-C27204F5FB06}"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413341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D13CE8-8F0F-4DF0-A0E2-C27204F5FB06}"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380503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FBD13CE8-8F0F-4DF0-A0E2-C27204F5FB06}"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234496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FBD13CE8-8F0F-4DF0-A0E2-C27204F5FB06}" type="datetimeFigureOut">
              <a:rPr lang="nl-NL" smtClean="0"/>
              <a:t>29-12-2024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85865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FBD13CE8-8F0F-4DF0-A0E2-C27204F5FB06}" type="datetimeFigureOut">
              <a:rPr lang="nl-NL" smtClean="0"/>
              <a:t>29-12-2024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317430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13CE8-8F0F-4DF0-A0E2-C27204F5FB06}" type="datetimeFigureOut">
              <a:rPr lang="nl-NL" smtClean="0"/>
              <a:t>29-12-2024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315384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D13CE8-8F0F-4DF0-A0E2-C27204F5FB06}"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105223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D13CE8-8F0F-4DF0-A0E2-C27204F5FB06}"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22CB0BD-141C-40C0-87B1-56DB190EE0DB}" type="slidenum">
              <a:rPr lang="nl-NL" smtClean="0"/>
              <a:t>‹#›</a:t>
            </a:fld>
            <a:endParaRPr lang="nl-NL"/>
          </a:p>
        </p:txBody>
      </p:sp>
    </p:spTree>
    <p:extLst>
      <p:ext uri="{BB962C8B-B14F-4D97-AF65-F5344CB8AC3E}">
        <p14:creationId xmlns:p14="http://schemas.microsoft.com/office/powerpoint/2010/main" val="66356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13CE8-8F0F-4DF0-A0E2-C27204F5FB06}" type="datetimeFigureOut">
              <a:rPr lang="nl-NL" smtClean="0"/>
              <a:t>29-12-2024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CB0BD-141C-40C0-87B1-56DB190EE0DB}" type="slidenum">
              <a:rPr lang="nl-NL" smtClean="0"/>
              <a:t>‹#›</a:t>
            </a:fld>
            <a:endParaRPr lang="nl-NL"/>
          </a:p>
        </p:txBody>
      </p:sp>
    </p:spTree>
    <p:extLst>
      <p:ext uri="{BB962C8B-B14F-4D97-AF65-F5344CB8AC3E}">
        <p14:creationId xmlns:p14="http://schemas.microsoft.com/office/powerpoint/2010/main" val="76235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l-NL" dirty="0"/>
              <a:t>The </a:t>
            </a:r>
            <a:r>
              <a:rPr lang="nl-NL" dirty="0" err="1"/>
              <a:t>Modernization</a:t>
            </a:r>
            <a:r>
              <a:rPr lang="nl-NL" dirty="0"/>
              <a:t> of </a:t>
            </a:r>
            <a:r>
              <a:rPr lang="nl-NL" dirty="0" err="1"/>
              <a:t>Sexuality</a:t>
            </a:r>
            <a:r>
              <a:rPr lang="nl-NL" dirty="0"/>
              <a:t> </a:t>
            </a:r>
            <a:r>
              <a:rPr lang="nl-NL" dirty="0" err="1"/>
              <a:t>and</a:t>
            </a:r>
            <a:r>
              <a:rPr lang="nl-NL" dirty="0"/>
              <a:t> </a:t>
            </a:r>
            <a:r>
              <a:rPr lang="nl-NL" dirty="0" err="1"/>
              <a:t>the</a:t>
            </a:r>
            <a:r>
              <a:rPr lang="nl-NL" dirty="0"/>
              <a:t> </a:t>
            </a:r>
            <a:r>
              <a:rPr lang="nl-NL" dirty="0" err="1"/>
              <a:t>Emergence</a:t>
            </a:r>
            <a:r>
              <a:rPr lang="nl-NL" dirty="0"/>
              <a:t> of </a:t>
            </a:r>
            <a:r>
              <a:rPr lang="nl-NL" dirty="0" err="1"/>
              <a:t>Psychological</a:t>
            </a:r>
            <a:r>
              <a:rPr lang="nl-NL" dirty="0"/>
              <a:t> Man</a:t>
            </a:r>
          </a:p>
        </p:txBody>
      </p:sp>
      <p:sp>
        <p:nvSpPr>
          <p:cNvPr id="3" name="Subtitle 2"/>
          <p:cNvSpPr>
            <a:spLocks noGrp="1"/>
          </p:cNvSpPr>
          <p:nvPr>
            <p:ph type="subTitle" idx="1"/>
          </p:nvPr>
        </p:nvSpPr>
        <p:spPr/>
        <p:txBody>
          <a:bodyPr/>
          <a:lstStyle/>
          <a:p>
            <a:endParaRPr lang="nl-NL" dirty="0"/>
          </a:p>
          <a:p>
            <a:r>
              <a:rPr lang="nl-NL" dirty="0"/>
              <a:t>Harry Oosterhuis</a:t>
            </a:r>
          </a:p>
        </p:txBody>
      </p:sp>
    </p:spTree>
    <p:extLst>
      <p:ext uri="{BB962C8B-B14F-4D97-AF65-F5344CB8AC3E}">
        <p14:creationId xmlns:p14="http://schemas.microsoft.com/office/powerpoint/2010/main" val="3976399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4638"/>
            <a:ext cx="8241614" cy="5880125"/>
          </a:xfrm>
        </p:spPr>
        <p:txBody>
          <a:bodyPr>
            <a:noAutofit/>
          </a:bodyPr>
          <a:lstStyle/>
          <a:p>
            <a:pPr marL="0" indent="0">
              <a:buNone/>
            </a:pPr>
            <a:r>
              <a:rPr lang="en-US" dirty="0"/>
              <a:t>Do we have sex as the outcome of being driven by forceful inner ‘instincts’, drives, and impulses that urge for release (the steam-engine or push model)? </a:t>
            </a:r>
          </a:p>
          <a:p>
            <a:pPr marL="0" indent="0">
              <a:buNone/>
            </a:pPr>
            <a:endParaRPr lang="en-US" dirty="0"/>
          </a:p>
          <a:p>
            <a:pPr marL="0" indent="0">
              <a:buNone/>
            </a:pPr>
            <a:r>
              <a:rPr lang="en-US" dirty="0"/>
              <a:t>Do we seek excitement and lust in order to fulfill needs which may not be sexual (‘natural’) in themselves? </a:t>
            </a:r>
            <a:endParaRPr lang="nl-NL" b="1" dirty="0"/>
          </a:p>
          <a:p>
            <a:pPr marL="0" indent="0">
              <a:buNone/>
            </a:pPr>
            <a:endParaRPr lang="en-US" sz="2400" dirty="0"/>
          </a:p>
          <a:p>
            <a:pPr marL="0" indent="0">
              <a:buNone/>
            </a:pPr>
            <a:r>
              <a:rPr lang="en-US" sz="2400" dirty="0"/>
              <a:t>(Phenomenological approach: how we perceive the world is never completely detached or ‘innocent’ but always engrained in the intentions, motives and interests with which we approach the world </a:t>
            </a:r>
            <a:r>
              <a:rPr lang="en-US" sz="2400" dirty="0">
                <a:sym typeface="Wingdings" panose="05000000000000000000" pitchFamily="2" charset="2"/>
              </a:rPr>
              <a:t> </a:t>
            </a:r>
            <a:r>
              <a:rPr lang="en-US" sz="2400" dirty="0"/>
              <a:t>sex as language, as a means to communicate something else?) </a:t>
            </a:r>
          </a:p>
          <a:p>
            <a:pPr marL="0" indent="0">
              <a:buNone/>
            </a:pPr>
            <a:endParaRPr lang="en-US" dirty="0"/>
          </a:p>
        </p:txBody>
      </p:sp>
      <p:sp>
        <p:nvSpPr>
          <p:cNvPr id="4" name="Up-Down Arrow 3"/>
          <p:cNvSpPr/>
          <p:nvPr/>
        </p:nvSpPr>
        <p:spPr>
          <a:xfrm>
            <a:off x="3707904" y="1772816"/>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1044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7464"/>
            <a:ext cx="8229600" cy="2165102"/>
          </a:xfrm>
        </p:spPr>
        <p:txBody>
          <a:bodyPr>
            <a:normAutofit/>
          </a:bodyPr>
          <a:lstStyle/>
          <a:p>
            <a:r>
              <a:rPr lang="en-US" sz="2400" b="1" dirty="0"/>
              <a:t>Focus assignment 9 </a:t>
            </a:r>
            <a:r>
              <a:rPr lang="en-US" sz="2400" b="1" dirty="0">
                <a:sym typeface="Wingdings" panose="05000000000000000000" pitchFamily="2" charset="2"/>
              </a:rPr>
              <a:t> </a:t>
            </a:r>
            <a:r>
              <a:rPr lang="en-US" sz="2400" b="1" dirty="0"/>
              <a:t>late 19</a:t>
            </a:r>
            <a:r>
              <a:rPr lang="en-US" sz="2400" b="1" baseline="30000" dirty="0"/>
              <a:t>th</a:t>
            </a:r>
            <a:r>
              <a:rPr lang="en-US" sz="2400" b="1" dirty="0"/>
              <a:t>/early 20</a:t>
            </a:r>
            <a:r>
              <a:rPr lang="en-US" sz="2400" b="1" baseline="30000" dirty="0"/>
              <a:t>th</a:t>
            </a:r>
            <a:r>
              <a:rPr lang="en-US" sz="2400" b="1" dirty="0"/>
              <a:t>-century ‘modernization’ of sexuality:</a:t>
            </a:r>
            <a:endParaRPr lang="nl-NL" sz="2400" b="1" dirty="0"/>
          </a:p>
        </p:txBody>
      </p:sp>
      <p:sp>
        <p:nvSpPr>
          <p:cNvPr id="3" name="Content Placeholder 2"/>
          <p:cNvSpPr>
            <a:spLocks noGrp="1"/>
          </p:cNvSpPr>
          <p:nvPr>
            <p:ph idx="1"/>
          </p:nvPr>
        </p:nvSpPr>
        <p:spPr>
          <a:xfrm>
            <a:off x="323528" y="692696"/>
            <a:ext cx="8363272" cy="5433467"/>
          </a:xfrm>
        </p:spPr>
        <p:txBody>
          <a:bodyPr>
            <a:noAutofit/>
          </a:bodyPr>
          <a:lstStyle/>
          <a:p>
            <a:pPr marL="0" indent="0">
              <a:buNone/>
            </a:pPr>
            <a:r>
              <a:rPr lang="en-US" sz="2400" dirty="0"/>
              <a:t>Epistemological and moral shift in Western tradition </a:t>
            </a:r>
            <a:r>
              <a:rPr lang="en-US" sz="2400" dirty="0">
                <a:sym typeface="Wingdings" panose="05000000000000000000" pitchFamily="2" charset="2"/>
              </a:rPr>
              <a:t> new conceptualization and theories of sexuality in </a:t>
            </a:r>
            <a:r>
              <a:rPr lang="en-US" sz="2400" dirty="0"/>
              <a:t>biomedical science and psychology, in particular by psychiatrists and neurologists: </a:t>
            </a:r>
          </a:p>
          <a:p>
            <a:pPr marL="0" indent="0">
              <a:buNone/>
            </a:pPr>
            <a:endParaRPr lang="en-US" sz="2400" dirty="0"/>
          </a:p>
          <a:p>
            <a:pPr marL="0" indent="0">
              <a:buNone/>
            </a:pPr>
            <a:r>
              <a:rPr lang="en-US" sz="2400" dirty="0"/>
              <a:t>Richard von K</a:t>
            </a:r>
            <a:r>
              <a:rPr lang="en-US" sz="2400" dirty="0">
                <a:sym typeface="Wingdings" panose="05000000000000000000" pitchFamily="2" charset="2"/>
              </a:rPr>
              <a:t>rafft-Ebing      Albert Moll                     Sigmund Freud</a:t>
            </a:r>
            <a:r>
              <a:rPr lang="en-US" sz="2400" dirty="0"/>
              <a:t> </a:t>
            </a:r>
            <a:endParaRPr lang="nl-NL" sz="2400" b="1" dirty="0"/>
          </a:p>
          <a:p>
            <a:pPr marL="0" indent="0">
              <a:buNone/>
            </a:pPr>
            <a:r>
              <a:rPr lang="en-US" sz="2400" dirty="0"/>
              <a:t> </a:t>
            </a:r>
            <a:endParaRPr lang="nl-NL" sz="2400" b="1" dirty="0"/>
          </a:p>
          <a:p>
            <a:pPr marL="0" indent="0">
              <a:buNone/>
            </a:pPr>
            <a:endParaRPr lang="en-GB" sz="2400" dirty="0"/>
          </a:p>
          <a:p>
            <a:pPr marL="0" indent="0">
              <a:buNone/>
            </a:pPr>
            <a:endParaRPr lang="en-GB" dirty="0"/>
          </a:p>
          <a:p>
            <a:endParaRPr lang="nl-NL" b="1" dirty="0"/>
          </a:p>
          <a:p>
            <a:endParaRPr lang="nl-NL"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494" y="2765671"/>
            <a:ext cx="2690673" cy="4036010"/>
          </a:xfrm>
          <a:prstGeom prst="rect">
            <a:avLst/>
          </a:prstGeom>
        </p:spPr>
      </p:pic>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7864" y="2753095"/>
            <a:ext cx="2448272" cy="4043359"/>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1305" y="2765671"/>
            <a:ext cx="2972212" cy="4042352"/>
          </a:xfrm>
          <a:prstGeom prst="rect">
            <a:avLst/>
          </a:prstGeom>
        </p:spPr>
      </p:pic>
    </p:spTree>
    <p:extLst>
      <p:ext uri="{BB962C8B-B14F-4D97-AF65-F5344CB8AC3E}">
        <p14:creationId xmlns:p14="http://schemas.microsoft.com/office/powerpoint/2010/main" val="180598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03448"/>
            <a:ext cx="8363272" cy="2021086"/>
          </a:xfrm>
        </p:spPr>
        <p:txBody>
          <a:bodyPr>
            <a:normAutofit fontScale="90000"/>
          </a:bodyPr>
          <a:lstStyle/>
          <a:p>
            <a:br>
              <a:rPr lang="en-US" b="1" dirty="0"/>
            </a:br>
            <a:r>
              <a:rPr lang="en-US" b="1" dirty="0"/>
              <a:t>Traditional experience of sexuality </a:t>
            </a:r>
            <a:br>
              <a:rPr lang="en-US" dirty="0"/>
            </a:br>
            <a:endParaRPr lang="en-US" dirty="0"/>
          </a:p>
        </p:txBody>
      </p:sp>
      <p:sp>
        <p:nvSpPr>
          <p:cNvPr id="3" name="Content Placeholder 2"/>
          <p:cNvSpPr>
            <a:spLocks noGrp="1"/>
          </p:cNvSpPr>
          <p:nvPr>
            <p:ph idx="1"/>
          </p:nvPr>
        </p:nvSpPr>
        <p:spPr>
          <a:xfrm>
            <a:off x="323528" y="836712"/>
            <a:ext cx="8363272" cy="5289451"/>
          </a:xfrm>
        </p:spPr>
        <p:txBody>
          <a:bodyPr>
            <a:noAutofit/>
          </a:bodyPr>
          <a:lstStyle/>
          <a:p>
            <a:r>
              <a:rPr lang="en-US" sz="2800" dirty="0"/>
              <a:t>Fixed in a prescriptive natural and moral order: Christian ethic of marriage, fertility and procreation: all deviations from norm considered as sin and crime, as undermining of social order </a:t>
            </a:r>
            <a:r>
              <a:rPr lang="en-US" sz="2800" dirty="0">
                <a:sym typeface="Wingdings" panose="05000000000000000000" pitchFamily="2" charset="2"/>
              </a:rPr>
              <a:t> </a:t>
            </a:r>
            <a:r>
              <a:rPr lang="en-GB" sz="2800" dirty="0">
                <a:sym typeface="Wingdings" panose="05000000000000000000" pitchFamily="2" charset="2"/>
              </a:rPr>
              <a:t>need for drastic restriction and control.</a:t>
            </a:r>
          </a:p>
          <a:p>
            <a:r>
              <a:rPr lang="en-US" sz="2800" dirty="0"/>
              <a:t>Functionally embedded in traditional collective social structures: sexual behaviour fully integrated in marriage, kinship, fixed gender roles, family-interests, social status and </a:t>
            </a:r>
            <a:r>
              <a:rPr lang="en-GB" sz="2800" dirty="0"/>
              <a:t>material/economic concerns.</a:t>
            </a:r>
            <a:endParaRPr lang="en-US" sz="2800" dirty="0"/>
          </a:p>
          <a:p>
            <a:pPr marL="0" indent="0">
              <a:buNone/>
            </a:pPr>
            <a:endParaRPr lang="en-US" sz="2800" dirty="0"/>
          </a:p>
          <a:p>
            <a:pPr marL="0" indent="0">
              <a:buNone/>
            </a:pPr>
            <a:r>
              <a:rPr lang="en-US" sz="2800" dirty="0"/>
              <a:t>personal sentiment and attraction of minor importance (‘falling in love’ = disordering </a:t>
            </a:r>
            <a:r>
              <a:rPr lang="en-US" sz="2800" dirty="0">
                <a:sym typeface="Wingdings" panose="05000000000000000000" pitchFamily="2" charset="2"/>
              </a:rPr>
              <a:t> moral and social 						requirements)</a:t>
            </a:r>
            <a:r>
              <a:rPr lang="en-US" sz="2800" dirty="0"/>
              <a:t>     </a:t>
            </a:r>
          </a:p>
          <a:p>
            <a:endParaRPr lang="en-US" dirty="0"/>
          </a:p>
        </p:txBody>
      </p:sp>
      <p:sp>
        <p:nvSpPr>
          <p:cNvPr id="4" name="Down Arrow 3"/>
          <p:cNvSpPr/>
          <p:nvPr/>
        </p:nvSpPr>
        <p:spPr>
          <a:xfrm>
            <a:off x="0" y="2616385"/>
            <a:ext cx="484632" cy="29008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8597704" y="4365103"/>
            <a:ext cx="484632" cy="11521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8808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91264" cy="1589038"/>
          </a:xfrm>
        </p:spPr>
        <p:txBody>
          <a:bodyPr>
            <a:normAutofit/>
          </a:bodyPr>
          <a:lstStyle/>
          <a:p>
            <a:r>
              <a:rPr lang="en-US" b="1" dirty="0"/>
              <a:t>Modernization of sexuality</a:t>
            </a:r>
            <a:br>
              <a:rPr lang="en-US" dirty="0"/>
            </a:br>
            <a:endParaRPr lang="en-US" dirty="0"/>
          </a:p>
        </p:txBody>
      </p:sp>
      <p:sp>
        <p:nvSpPr>
          <p:cNvPr id="3" name="Content Placeholder 2"/>
          <p:cNvSpPr>
            <a:spLocks noGrp="1"/>
          </p:cNvSpPr>
          <p:nvPr>
            <p:ph idx="1"/>
          </p:nvPr>
        </p:nvSpPr>
        <p:spPr>
          <a:xfrm>
            <a:off x="251520" y="620688"/>
            <a:ext cx="8435280" cy="5505475"/>
          </a:xfrm>
        </p:spPr>
        <p:txBody>
          <a:bodyPr>
            <a:noAutofit/>
          </a:bodyPr>
          <a:lstStyle/>
          <a:p>
            <a:r>
              <a:rPr lang="en-US" sz="2000" dirty="0"/>
              <a:t>Sexuality </a:t>
            </a:r>
            <a:r>
              <a:rPr lang="en-US" sz="2000" b="1" dirty="0"/>
              <a:t>object of science</a:t>
            </a:r>
            <a:r>
              <a:rPr lang="en-US" sz="2000" dirty="0"/>
              <a:t>: 'sexual science' or 'sexology' carved out by psychiatrists and neurologists as a new professional field </a:t>
            </a:r>
            <a:r>
              <a:rPr lang="en-US" sz="2000" dirty="0">
                <a:sym typeface="Wingdings" panose="05000000000000000000" pitchFamily="2" charset="2"/>
              </a:rPr>
              <a:t> </a:t>
            </a:r>
            <a:r>
              <a:rPr lang="en-US" sz="2000" dirty="0"/>
              <a:t>Finding </a:t>
            </a:r>
            <a:r>
              <a:rPr lang="en-US" sz="2000" b="1" dirty="0"/>
              <a:t>‘truth’ about sexuality in body and mind</a:t>
            </a:r>
            <a:r>
              <a:rPr lang="en-US" sz="2000" dirty="0"/>
              <a:t> and using such knowledge for setting ‘objective’ evaluative standards.</a:t>
            </a:r>
          </a:p>
          <a:p>
            <a:r>
              <a:rPr lang="en-US" sz="2000" dirty="0"/>
              <a:t>Moral-religious approach (virtue and sin; procreative norm) </a:t>
            </a:r>
            <a:r>
              <a:rPr lang="en-US" sz="2000" dirty="0">
                <a:sym typeface="Wingdings" panose="05000000000000000000" pitchFamily="2" charset="2"/>
              </a:rPr>
              <a:t></a:t>
            </a:r>
            <a:r>
              <a:rPr lang="en-US" sz="2000" dirty="0"/>
              <a:t> </a:t>
            </a:r>
            <a:r>
              <a:rPr lang="en-US" sz="2000" b="1" dirty="0"/>
              <a:t>biomedical and psychological approach</a:t>
            </a:r>
            <a:r>
              <a:rPr lang="en-US" sz="2000" dirty="0"/>
              <a:t> (health and disease; normal and abnormal; socially acceptable and dangerous/destructive; constructive-destructive; responsible-irresponsible; consensual and abuse)</a:t>
            </a:r>
          </a:p>
          <a:p>
            <a:r>
              <a:rPr lang="en-US" sz="2000" b="1" dirty="0"/>
              <a:t>Broadening perspective and evaluation</a:t>
            </a:r>
            <a:r>
              <a:rPr lang="en-US" sz="2000" dirty="0"/>
              <a:t>: in addition to procreation, acknowledgement of other functions/meanings of sexuality </a:t>
            </a:r>
            <a:r>
              <a:rPr lang="en-US" sz="2000" dirty="0">
                <a:sym typeface="Wingdings" panose="05000000000000000000" pitchFamily="2" charset="2"/>
              </a:rPr>
              <a:t></a:t>
            </a:r>
            <a:r>
              <a:rPr lang="en-US" sz="2000" dirty="0"/>
              <a:t> discharge of physical tension for health and mental gratification; sexuality as essence of the self and self-realization; as relational force in connection with romantic love and marriage; significance of 'sublimated' sexuality for wider social relations and cultural achievements. </a:t>
            </a:r>
          </a:p>
          <a:p>
            <a:r>
              <a:rPr lang="en-US" sz="2000" b="1" dirty="0"/>
              <a:t>Ambivalence</a:t>
            </a:r>
            <a:r>
              <a:rPr lang="en-US" sz="2000" dirty="0"/>
              <a:t>: considered crucial for love, relationships and companionate marriage, physical and mental health and wellbeing (‘sexual enthusiasm’; liberating and emancipatory potential), but also source of neurosis and other mental complaints, fears, anxieties, emotional pain and interpersonal tensions and conflicts. </a:t>
            </a:r>
            <a:r>
              <a:rPr lang="en-US" sz="2000" dirty="0">
                <a:sym typeface="Wingdings" panose="05000000000000000000" pitchFamily="2" charset="2"/>
              </a:rPr>
              <a:t> Sigmund Freud</a:t>
            </a:r>
            <a:endParaRPr lang="en-US" sz="2000" dirty="0"/>
          </a:p>
          <a:p>
            <a:endParaRPr lang="en-US" sz="2000" dirty="0"/>
          </a:p>
          <a:p>
            <a:endParaRPr lang="en-US" dirty="0"/>
          </a:p>
        </p:txBody>
      </p:sp>
    </p:spTree>
    <p:extLst>
      <p:ext uri="{BB962C8B-B14F-4D97-AF65-F5344CB8AC3E}">
        <p14:creationId xmlns:p14="http://schemas.microsoft.com/office/powerpoint/2010/main" val="713134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373014"/>
          </a:xfrm>
        </p:spPr>
        <p:txBody>
          <a:bodyPr>
            <a:normAutofit fontScale="90000"/>
          </a:bodyPr>
          <a:lstStyle/>
          <a:p>
            <a:r>
              <a:rPr lang="en-US" sz="3100" b="1" dirty="0"/>
              <a:t>Sigmund Freud </a:t>
            </a:r>
            <a:br>
              <a:rPr lang="en-US" sz="3100" b="1" dirty="0"/>
            </a:br>
            <a:r>
              <a:rPr lang="en-US" sz="3100" b="1" dirty="0"/>
              <a:t>1856 Freiberg (Moravia) – 1939 (London)</a:t>
            </a:r>
            <a:br>
              <a:rPr lang="en-US" sz="4000" dirty="0"/>
            </a:br>
            <a:endParaRPr lang="en-US" sz="4000" dirty="0"/>
          </a:p>
        </p:txBody>
      </p:sp>
      <p:sp>
        <p:nvSpPr>
          <p:cNvPr id="3" name="Content Placeholder 2"/>
          <p:cNvSpPr>
            <a:spLocks noGrp="1"/>
          </p:cNvSpPr>
          <p:nvPr>
            <p:ph idx="1"/>
          </p:nvPr>
        </p:nvSpPr>
        <p:spPr>
          <a:xfrm>
            <a:off x="395536" y="908720"/>
            <a:ext cx="8291264" cy="5217443"/>
          </a:xfrm>
        </p:spPr>
        <p:txBody>
          <a:bodyPr>
            <a:noAutofit/>
          </a:bodyPr>
          <a:lstStyle/>
          <a:p>
            <a:r>
              <a:rPr lang="en-US" sz="1600" dirty="0"/>
              <a:t>Middle class Jewish merchant family</a:t>
            </a:r>
          </a:p>
          <a:p>
            <a:r>
              <a:rPr lang="en-US" sz="1600" dirty="0"/>
              <a:t>1873-1881: medicine University of Vienna </a:t>
            </a:r>
            <a:r>
              <a:rPr lang="en-US" sz="1600" dirty="0">
                <a:sym typeface="Wingdings" panose="05000000000000000000" pitchFamily="2" charset="2"/>
              </a:rPr>
              <a:t> </a:t>
            </a:r>
            <a:r>
              <a:rPr lang="en-US" sz="1600" dirty="0"/>
              <a:t>Physiological and neurological research</a:t>
            </a:r>
          </a:p>
          <a:p>
            <a:r>
              <a:rPr lang="en-US" sz="1600" dirty="0"/>
              <a:t>1885: lecturer Medical Faculty in Vienna </a:t>
            </a:r>
            <a:r>
              <a:rPr lang="en-US" sz="1600" dirty="0">
                <a:sym typeface="Wingdings" panose="05000000000000000000" pitchFamily="2" charset="2"/>
              </a:rPr>
              <a:t> 1902: </a:t>
            </a:r>
            <a:r>
              <a:rPr lang="en-US" sz="1600" dirty="0"/>
              <a:t>Professor </a:t>
            </a:r>
            <a:r>
              <a:rPr lang="en-US" sz="1600" dirty="0" err="1"/>
              <a:t>Extraordinarius</a:t>
            </a:r>
            <a:endParaRPr lang="en-US" sz="1600" dirty="0"/>
          </a:p>
          <a:p>
            <a:r>
              <a:rPr lang="en-US" sz="1600" dirty="0"/>
              <a:t>1885-1886/1889 Studies psychiatry/neurology in Paris and Nancy (hysteria, hypnosis)</a:t>
            </a:r>
          </a:p>
          <a:p>
            <a:r>
              <a:rPr lang="en-US" sz="1600" dirty="0"/>
              <a:t>1886: marriage </a:t>
            </a:r>
          </a:p>
          <a:p>
            <a:r>
              <a:rPr lang="en-US" sz="1600" dirty="0"/>
              <a:t>1886-1938: private practice as neurologist/psychotherapist (</a:t>
            </a:r>
            <a:r>
              <a:rPr lang="en-US" sz="1600" dirty="0" err="1"/>
              <a:t>Berggasse</a:t>
            </a:r>
            <a:r>
              <a:rPr lang="en-US" sz="1600" dirty="0"/>
              <a:t> 19, Vienna; Museum)</a:t>
            </a:r>
          </a:p>
          <a:p>
            <a:r>
              <a:rPr lang="en-US" sz="1600" dirty="0"/>
              <a:t>1902: first followers, 'Wednesday Night Meetings‘ </a:t>
            </a:r>
            <a:r>
              <a:rPr lang="en-US" sz="1600" dirty="0">
                <a:sym typeface="Wingdings" panose="05000000000000000000" pitchFamily="2" charset="2"/>
              </a:rPr>
              <a:t> </a:t>
            </a:r>
            <a:r>
              <a:rPr lang="en-US" sz="1600" dirty="0"/>
              <a:t>1908: Vienna Psychoanalytic Society, Berlin Psychoanalytic Society, and First International Psychoanalytic Congress </a:t>
            </a:r>
          </a:p>
          <a:p>
            <a:r>
              <a:rPr lang="en-US" sz="1600" dirty="0"/>
              <a:t>1909: honorary degree Clark University (USA)</a:t>
            </a:r>
          </a:p>
          <a:p>
            <a:r>
              <a:rPr lang="en-US" sz="1600" dirty="0"/>
              <a:t>1910-1914: first conflicts within psychoanalytic movement (dissenters: Adler, </a:t>
            </a:r>
            <a:r>
              <a:rPr lang="en-US" sz="1600" dirty="0" err="1"/>
              <a:t>Stekel</a:t>
            </a:r>
            <a:r>
              <a:rPr lang="en-US" sz="1600" dirty="0"/>
              <a:t>, Jung)</a:t>
            </a:r>
          </a:p>
          <a:p>
            <a:r>
              <a:rPr lang="en-US" sz="1600" dirty="0"/>
              <a:t>1910: International Psychoanalytic Association, followed by national associations (American, 1911; British, 1913, Dutch, 1917 and 1933 etc.)</a:t>
            </a:r>
          </a:p>
          <a:p>
            <a:r>
              <a:rPr lang="en-US" sz="1600" dirty="0"/>
              <a:t>1919: international Psychoanalytic Publishing House</a:t>
            </a:r>
          </a:p>
          <a:p>
            <a:r>
              <a:rPr lang="en-US" sz="1600" dirty="0"/>
              <a:t>1920s and 1930s: growing public fame, followers all over the Western world and adoption of psychoanalysis in mental medicine, psychotherapy and cultural and sociopolitical analysis (including ‘</a:t>
            </a:r>
            <a:r>
              <a:rPr lang="en-US" sz="1600" dirty="0" err="1"/>
              <a:t>Freudomarxism</a:t>
            </a:r>
            <a:r>
              <a:rPr lang="en-US" sz="1600" dirty="0"/>
              <a:t>’ (Reich) </a:t>
            </a:r>
            <a:r>
              <a:rPr lang="en-US" sz="1600" dirty="0">
                <a:sym typeface="Wingdings" panose="05000000000000000000" pitchFamily="2" charset="2"/>
              </a:rPr>
              <a:t> Frankfurter </a:t>
            </a:r>
            <a:r>
              <a:rPr lang="en-US" sz="1600" dirty="0" err="1">
                <a:sym typeface="Wingdings" panose="05000000000000000000" pitchFamily="2" charset="2"/>
              </a:rPr>
              <a:t>Schule</a:t>
            </a:r>
            <a:r>
              <a:rPr lang="en-US" sz="1600" dirty="0">
                <a:sym typeface="Wingdings" panose="05000000000000000000" pitchFamily="2" charset="2"/>
              </a:rPr>
              <a:t> (</a:t>
            </a:r>
            <a:r>
              <a:rPr lang="en-US" sz="1600" dirty="0" err="1">
                <a:sym typeface="Wingdings" panose="05000000000000000000" pitchFamily="2" charset="2"/>
              </a:rPr>
              <a:t>Horkheimer</a:t>
            </a:r>
            <a:r>
              <a:rPr lang="en-US" sz="1600" dirty="0">
                <a:sym typeface="Wingdings" panose="05000000000000000000" pitchFamily="2" charset="2"/>
              </a:rPr>
              <a:t>, Adorno, Fromm, Benjamin, Marcuse)</a:t>
            </a:r>
            <a:r>
              <a:rPr lang="en-US" sz="1600" dirty="0"/>
              <a:t>)</a:t>
            </a:r>
          </a:p>
          <a:p>
            <a:r>
              <a:rPr lang="en-US" sz="1600" dirty="0"/>
              <a:t>1923: diagnosis of cancer in jawbone</a:t>
            </a:r>
          </a:p>
          <a:p>
            <a:r>
              <a:rPr lang="en-US" sz="1600" dirty="0"/>
              <a:t>1930: Goethe Prize for prose (but no Nobel Prize for medicine as hoped for)  </a:t>
            </a:r>
          </a:p>
          <a:p>
            <a:r>
              <a:rPr lang="en-US" sz="1600" dirty="0"/>
              <a:t>1938: Nazi-annexation of Austria </a:t>
            </a:r>
            <a:r>
              <a:rPr lang="en-US" sz="1600" dirty="0">
                <a:sym typeface="Wingdings" panose="05000000000000000000" pitchFamily="2" charset="2"/>
              </a:rPr>
              <a:t></a:t>
            </a:r>
            <a:r>
              <a:rPr lang="en-US" sz="1600" dirty="0"/>
              <a:t> Freud into exile in London.</a:t>
            </a:r>
          </a:p>
          <a:p>
            <a:r>
              <a:rPr lang="en-US" sz="1600" dirty="0"/>
              <a:t>1939: Death</a:t>
            </a:r>
          </a:p>
        </p:txBody>
      </p:sp>
    </p:spTree>
    <p:extLst>
      <p:ext uri="{BB962C8B-B14F-4D97-AF65-F5344CB8AC3E}">
        <p14:creationId xmlns:p14="http://schemas.microsoft.com/office/powerpoint/2010/main" val="2637870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1400"/>
            <a:ext cx="8435280" cy="1589038"/>
          </a:xfrm>
        </p:spPr>
        <p:txBody>
          <a:bodyPr>
            <a:normAutofit/>
          </a:bodyPr>
          <a:lstStyle/>
          <a:p>
            <a:r>
              <a:rPr lang="en-US" sz="3600" b="1" dirty="0"/>
              <a:t>What is psychoanalysis?</a:t>
            </a:r>
            <a:br>
              <a:rPr lang="en-US" sz="3600" dirty="0"/>
            </a:br>
            <a:endParaRPr lang="en-US" sz="3600" dirty="0"/>
          </a:p>
        </p:txBody>
      </p:sp>
      <p:sp>
        <p:nvSpPr>
          <p:cNvPr id="3" name="Content Placeholder 2"/>
          <p:cNvSpPr>
            <a:spLocks noGrp="1"/>
          </p:cNvSpPr>
          <p:nvPr>
            <p:ph idx="1"/>
          </p:nvPr>
        </p:nvSpPr>
        <p:spPr>
          <a:xfrm>
            <a:off x="395536" y="980728"/>
            <a:ext cx="8291264" cy="5145435"/>
          </a:xfrm>
        </p:spPr>
        <p:txBody>
          <a:bodyPr>
            <a:noAutofit/>
          </a:bodyPr>
          <a:lstStyle/>
          <a:p>
            <a:pPr lvl="0"/>
            <a:r>
              <a:rPr lang="en-US" sz="2400" dirty="0"/>
              <a:t>More or less coherent (and changing) collection of </a:t>
            </a:r>
            <a:r>
              <a:rPr lang="en-US" sz="2400" b="1" dirty="0"/>
              <a:t>theories and concepts</a:t>
            </a:r>
            <a:r>
              <a:rPr lang="en-US" sz="2400" dirty="0"/>
              <a:t> about human beings as psychosomatic creatures, based on (scientific) claim of radically unbiased, uncompromising rational exploration of the human mind. </a:t>
            </a:r>
          </a:p>
          <a:p>
            <a:r>
              <a:rPr lang="en-US" sz="2400" b="1" dirty="0"/>
              <a:t>Scientific psychology? </a:t>
            </a:r>
            <a:r>
              <a:rPr lang="en-US" sz="2400" dirty="0"/>
              <a:t>Freud and his followers: ‘yes!’ But disputed and nowadays considered as doubtful.</a:t>
            </a:r>
          </a:p>
          <a:p>
            <a:pPr lvl="0"/>
            <a:r>
              <a:rPr lang="en-US" sz="2400" dirty="0"/>
              <a:t>Cultural </a:t>
            </a:r>
            <a:r>
              <a:rPr lang="en-US" sz="2400" b="1" dirty="0"/>
              <a:t>philosophy</a:t>
            </a:r>
            <a:r>
              <a:rPr lang="en-US" sz="2400" dirty="0"/>
              <a:t> in terms of man's mental make-up. </a:t>
            </a:r>
          </a:p>
          <a:p>
            <a:pPr lvl="0"/>
            <a:r>
              <a:rPr lang="en-US" sz="2400" dirty="0"/>
              <a:t>Psychotherapeutic </a:t>
            </a:r>
            <a:r>
              <a:rPr lang="en-US" sz="2400" b="1" dirty="0"/>
              <a:t>method</a:t>
            </a:r>
            <a:r>
              <a:rPr lang="en-US" sz="2400" dirty="0"/>
              <a:t> for treating nervous/mental complaints: gaining access to the unconscious memory traces of repressed desires and bringing them to consciousness in order to make them manageable.</a:t>
            </a:r>
          </a:p>
          <a:p>
            <a:pPr lvl="0"/>
            <a:r>
              <a:rPr lang="en-US" sz="2400" b="1" dirty="0"/>
              <a:t>Organized movement</a:t>
            </a:r>
            <a:r>
              <a:rPr lang="en-US" sz="2400" dirty="0"/>
              <a:t>: national and international associations and societies, conferences, journals, publishers, professional ethos, standards for orthodoxy and proper training. </a:t>
            </a:r>
          </a:p>
          <a:p>
            <a:endParaRPr lang="en-US" dirty="0"/>
          </a:p>
        </p:txBody>
      </p:sp>
    </p:spTree>
    <p:extLst>
      <p:ext uri="{BB962C8B-B14F-4D97-AF65-F5344CB8AC3E}">
        <p14:creationId xmlns:p14="http://schemas.microsoft.com/office/powerpoint/2010/main" val="2407833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9392"/>
            <a:ext cx="8363272" cy="1296144"/>
          </a:xfrm>
        </p:spPr>
        <p:txBody>
          <a:bodyPr>
            <a:normAutofit/>
          </a:bodyPr>
          <a:lstStyle/>
          <a:p>
            <a:r>
              <a:rPr lang="en-US" sz="3600" b="1" dirty="0"/>
              <a:t>Freud's self-image and view of man</a:t>
            </a:r>
            <a:br>
              <a:rPr lang="en-US" sz="3600" dirty="0"/>
            </a:br>
            <a:endParaRPr lang="en-US" sz="3600" dirty="0"/>
          </a:p>
        </p:txBody>
      </p:sp>
      <p:sp>
        <p:nvSpPr>
          <p:cNvPr id="3" name="Content Placeholder 2"/>
          <p:cNvSpPr>
            <a:spLocks noGrp="1"/>
          </p:cNvSpPr>
          <p:nvPr>
            <p:ph idx="1"/>
          </p:nvPr>
        </p:nvSpPr>
        <p:spPr>
          <a:xfrm>
            <a:off x="539552" y="764704"/>
            <a:ext cx="8147248" cy="5361459"/>
          </a:xfrm>
        </p:spPr>
        <p:txBody>
          <a:bodyPr>
            <a:noAutofit/>
          </a:bodyPr>
          <a:lstStyle/>
          <a:p>
            <a:r>
              <a:rPr lang="en-US" sz="2400" dirty="0"/>
              <a:t>Freud as disenchanting ‘archeologist of the mind’ shattering man's illusions about himself </a:t>
            </a:r>
            <a:r>
              <a:rPr lang="en-US" sz="2400" dirty="0">
                <a:sym typeface="Wingdings" panose="05000000000000000000" pitchFamily="2" charset="2"/>
              </a:rPr>
              <a:t></a:t>
            </a:r>
            <a:r>
              <a:rPr lang="en-US" sz="2400" dirty="0"/>
              <a:t> revealing how man deceived himself through unconscious psychological mechanisms.</a:t>
            </a:r>
          </a:p>
          <a:p>
            <a:r>
              <a:rPr lang="en-US" sz="2400" dirty="0"/>
              <a:t>Believing in rationalist project of the Enlightenment but at the same time undermining Enlightened image of man as intrinsically reasonable, self-conscious and self-controlled. </a:t>
            </a:r>
            <a:r>
              <a:rPr lang="en-US" sz="2400" dirty="0">
                <a:sym typeface="Wingdings" panose="05000000000000000000" pitchFamily="2" charset="2"/>
              </a:rPr>
              <a:t>Freud:</a:t>
            </a:r>
            <a:r>
              <a:rPr lang="en-US" sz="2400" dirty="0"/>
              <a:t> man = irrational being driven by anarchistic underworld of drives and impulses, and unconscious cravings and inner conflicts </a:t>
            </a:r>
            <a:r>
              <a:rPr lang="en-US" sz="2400" dirty="0">
                <a:sym typeface="Wingdings" panose="05000000000000000000" pitchFamily="2" charset="2"/>
              </a:rPr>
              <a:t> </a:t>
            </a:r>
            <a:r>
              <a:rPr lang="en-US" sz="2400" dirty="0"/>
              <a:t>man not transparent for himself and not his own master.</a:t>
            </a:r>
          </a:p>
          <a:p>
            <a:endParaRPr lang="en-US" sz="2400" dirty="0">
              <a:sym typeface="Wingdings" panose="05000000000000000000" pitchFamily="2" charset="2"/>
            </a:endParaRPr>
          </a:p>
          <a:p>
            <a:pPr marL="0" indent="0">
              <a:buNone/>
            </a:pPr>
            <a:r>
              <a:rPr lang="en-US" sz="2400" dirty="0">
                <a:sym typeface="Wingdings" panose="05000000000000000000" pitchFamily="2" charset="2"/>
              </a:rPr>
              <a:t>Freud’s claim of </a:t>
            </a:r>
            <a:r>
              <a:rPr lang="en-US" sz="2400" b="1" dirty="0"/>
              <a:t>third historical undermining of self-proclaimed superiority and dignity of man, </a:t>
            </a:r>
            <a:r>
              <a:rPr lang="en-US" sz="2400" dirty="0"/>
              <a:t>after Copernicus/Galileo (earth not center of universe) and Darwin (man part of nature; on the same level rather than far above animals).</a:t>
            </a:r>
          </a:p>
          <a:p>
            <a:pPr marL="0" indent="0">
              <a:buNone/>
            </a:pPr>
            <a:endParaRPr lang="en-US" sz="1800" dirty="0"/>
          </a:p>
        </p:txBody>
      </p:sp>
      <p:sp>
        <p:nvSpPr>
          <p:cNvPr id="4" name="Down Arrow 3"/>
          <p:cNvSpPr/>
          <p:nvPr/>
        </p:nvSpPr>
        <p:spPr>
          <a:xfrm>
            <a:off x="4932040" y="414908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6214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8291264" cy="1296144"/>
          </a:xfrm>
        </p:spPr>
        <p:txBody>
          <a:bodyPr>
            <a:normAutofit fontScale="90000"/>
          </a:bodyPr>
          <a:lstStyle/>
          <a:p>
            <a:br>
              <a:rPr lang="en-US" sz="2800" b="1" dirty="0"/>
            </a:br>
            <a:br>
              <a:rPr lang="en-US" sz="2800" b="1" dirty="0"/>
            </a:br>
            <a:br>
              <a:rPr lang="en-US" sz="2800" b="1" dirty="0"/>
            </a:br>
            <a:r>
              <a:rPr lang="en-US" sz="2800" b="1" dirty="0"/>
              <a:t>Today’s dubious and controversial reputation of Freud: </a:t>
            </a:r>
            <a:br>
              <a:rPr lang="en-US" sz="2800" dirty="0"/>
            </a:br>
            <a:r>
              <a:rPr lang="en-US" sz="2800" b="1" dirty="0"/>
              <a:t>genius, heroic pioneer, revolutionary thinker or swindler, fabulist, cheat, charlatan, plagiarist and manipulator? </a:t>
            </a:r>
            <a:br>
              <a:rPr lang="en-US" sz="2800" b="1" dirty="0"/>
            </a:br>
            <a:endParaRPr lang="en-US" sz="2800" b="1" dirty="0"/>
          </a:p>
        </p:txBody>
      </p:sp>
      <p:sp>
        <p:nvSpPr>
          <p:cNvPr id="3" name="Content Placeholder 2"/>
          <p:cNvSpPr>
            <a:spLocks noGrp="1"/>
          </p:cNvSpPr>
          <p:nvPr>
            <p:ph idx="1"/>
          </p:nvPr>
        </p:nvSpPr>
        <p:spPr>
          <a:xfrm>
            <a:off x="251520" y="1556792"/>
            <a:ext cx="8435280" cy="4569371"/>
          </a:xfrm>
        </p:spPr>
        <p:txBody>
          <a:bodyPr>
            <a:noAutofit/>
          </a:bodyPr>
          <a:lstStyle/>
          <a:p>
            <a:pPr lvl="0"/>
            <a:r>
              <a:rPr lang="en-US" sz="1800" dirty="0"/>
              <a:t>Weak empirical foundation; psychoanalysis so ambiguous and flexible that it cannot be scientifically tested and verified </a:t>
            </a:r>
            <a:r>
              <a:rPr lang="en-US" sz="1800" dirty="0">
                <a:sym typeface="Wingdings" panose="05000000000000000000" pitchFamily="2" charset="2"/>
              </a:rPr>
              <a:t></a:t>
            </a:r>
            <a:r>
              <a:rPr lang="en-US" sz="1800" dirty="0"/>
              <a:t> speculative philosophy, pseudo-science; a set of beliefs, doctrines and rhetorical tactics and tricks rather than science? Theory  creating its own facts?  </a:t>
            </a:r>
          </a:p>
          <a:p>
            <a:pPr lvl="0"/>
            <a:r>
              <a:rPr lang="en-US" sz="1800" dirty="0"/>
              <a:t>Framing of case histories and clinical findings in order to fit theory - instead of empirically testing it.</a:t>
            </a:r>
          </a:p>
          <a:p>
            <a:pPr lvl="0"/>
            <a:r>
              <a:rPr lang="en-US" sz="1800" dirty="0"/>
              <a:t>No proof of effectiveness of (usually lengthy, intensive and expensive) therapy. </a:t>
            </a:r>
          </a:p>
          <a:p>
            <a:pPr lvl="0"/>
            <a:r>
              <a:rPr lang="en-US" sz="1800" dirty="0"/>
              <a:t>Propagating legend about himself: Freud having made himself greater than he was? </a:t>
            </a:r>
            <a:r>
              <a:rPr lang="en-US" sz="1800" dirty="0">
                <a:sym typeface="Wingdings" panose="05000000000000000000" pitchFamily="2" charset="2"/>
              </a:rPr>
              <a:t> D</a:t>
            </a:r>
            <a:r>
              <a:rPr lang="en-US" sz="1800" dirty="0"/>
              <a:t>isputed claims of originality and accusations of plagiarism; not paying tribute to the influence of other thinkers and character-assassination of opponents.</a:t>
            </a:r>
          </a:p>
          <a:p>
            <a:pPr lvl="0"/>
            <a:r>
              <a:rPr lang="en-US" sz="1800" dirty="0"/>
              <a:t>Organization of psychoanalytic movement as religious sect: Freud prophet with dedicated disciples guarding orthodoxy and demonizing and </a:t>
            </a:r>
            <a:r>
              <a:rPr lang="en-US" sz="1800" dirty="0" err="1"/>
              <a:t>pathologizing</a:t>
            </a:r>
            <a:r>
              <a:rPr lang="en-US" sz="1800" dirty="0"/>
              <a:t> deserters and opponents. (Those who don't believe in psychoanalysis have not yet overcome their 'inner resistance' against its fundamental truths.) </a:t>
            </a:r>
          </a:p>
          <a:p>
            <a:pPr lvl="0"/>
            <a:r>
              <a:rPr lang="en-US" sz="1800" dirty="0"/>
              <a:t>Male chauvinist pig? ‘Was will das </a:t>
            </a:r>
            <a:r>
              <a:rPr lang="en-US" sz="1800" dirty="0" err="1"/>
              <a:t>Weib</a:t>
            </a:r>
            <a:r>
              <a:rPr lang="en-US" sz="1800" dirty="0"/>
              <a:t>’? </a:t>
            </a:r>
            <a:r>
              <a:rPr lang="en-US" sz="1800" dirty="0">
                <a:sym typeface="Wingdings" panose="05000000000000000000" pitchFamily="2" charset="2"/>
              </a:rPr>
              <a:t></a:t>
            </a:r>
            <a:r>
              <a:rPr lang="en-US" sz="1800" dirty="0"/>
              <a:t> ‘dark continent’; woman as failed man: ‘penis-envy’; ‘anatomy is destiny’.</a:t>
            </a:r>
          </a:p>
          <a:p>
            <a:pPr marL="0" indent="0">
              <a:buNone/>
            </a:pPr>
            <a:endParaRPr lang="en-US" dirty="0"/>
          </a:p>
        </p:txBody>
      </p:sp>
    </p:spTree>
    <p:extLst>
      <p:ext uri="{BB962C8B-B14F-4D97-AF65-F5344CB8AC3E}">
        <p14:creationId xmlns:p14="http://schemas.microsoft.com/office/powerpoint/2010/main" val="2212235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8640"/>
            <a:ext cx="8095927" cy="6408712"/>
          </a:xfrm>
        </p:spPr>
        <p:txBody>
          <a:bodyPr>
            <a:noAutofit/>
          </a:bodyPr>
          <a:lstStyle/>
          <a:p>
            <a:pPr marL="0" indent="0">
              <a:buNone/>
            </a:pPr>
            <a:r>
              <a:rPr lang="en-US" sz="2400" dirty="0">
                <a:sym typeface="Wingdings" panose="05000000000000000000" pitchFamily="2" charset="2"/>
              </a:rPr>
              <a:t>S</a:t>
            </a:r>
            <a:r>
              <a:rPr lang="en-US" sz="2400" dirty="0"/>
              <a:t>cientific (and ethical) credentials of Freud demystified, yet his influence on the psychological self-understanding of modern man has been formidable.</a:t>
            </a:r>
          </a:p>
          <a:p>
            <a:pPr marL="0" indent="0">
              <a:buNone/>
            </a:pPr>
            <a:endParaRPr lang="en-US" sz="2400" dirty="0"/>
          </a:p>
          <a:p>
            <a:pPr marL="0" indent="0">
              <a:buNone/>
            </a:pPr>
            <a:endParaRPr lang="en-US" sz="2400" dirty="0"/>
          </a:p>
          <a:p>
            <a:pPr marL="800100" lvl="2" indent="0">
              <a:buNone/>
            </a:pPr>
            <a:r>
              <a:rPr lang="en-US" dirty="0"/>
              <a:t>‘un­conscious’, ‘repression’, ‘resistance’, ‘sublimation’, ‘transference’, ‘dream-symbols’, ‘erotogenic zones’, ‘polymorphous perverse’, ‘pleasure principle’, ‘narcissism’, ‘Oedipus complex’, ‘fixations’, ‘oral, anal and genital phase’, ‘Freudian slips of the tongue or pen’ </a:t>
            </a:r>
          </a:p>
          <a:p>
            <a:pPr marL="0" indent="0">
              <a:buNone/>
            </a:pPr>
            <a:endParaRPr lang="en-US" sz="2400" dirty="0"/>
          </a:p>
          <a:p>
            <a:pPr marL="0" indent="0">
              <a:buNone/>
            </a:pPr>
            <a:endParaRPr lang="en-US" sz="2400" dirty="0"/>
          </a:p>
          <a:p>
            <a:pPr marL="0" indent="0">
              <a:buNone/>
            </a:pPr>
            <a:r>
              <a:rPr lang="en-US" sz="2400" dirty="0"/>
              <a:t>Modern man as psychological being: </a:t>
            </a:r>
            <a:r>
              <a:rPr lang="en-US" sz="2400" dirty="0">
                <a:sym typeface="Wingdings" panose="05000000000000000000" pitchFamily="2" charset="2"/>
              </a:rPr>
              <a:t>assumption of </a:t>
            </a:r>
            <a:r>
              <a:rPr lang="en-US" sz="2400" dirty="0"/>
              <a:t>largely hidden intrapsychic domain of human life as seat of authentic ‘real’ self and source of emotional self-realization as well as anxieties.</a:t>
            </a:r>
          </a:p>
        </p:txBody>
      </p:sp>
      <p:sp>
        <p:nvSpPr>
          <p:cNvPr id="4" name="Down Arrow 3"/>
          <p:cNvSpPr/>
          <p:nvPr/>
        </p:nvSpPr>
        <p:spPr>
          <a:xfrm>
            <a:off x="4644008" y="1124744"/>
            <a:ext cx="484632"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708512" y="1503636"/>
            <a:ext cx="484632" cy="35815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6319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600" b="1" dirty="0"/>
            </a:br>
            <a:r>
              <a:rPr lang="en-US" sz="3600" b="1" dirty="0"/>
              <a:t>Freud/Josef Breuer, </a:t>
            </a:r>
            <a:r>
              <a:rPr lang="en-US" sz="3600" b="1" i="1" dirty="0" err="1"/>
              <a:t>Studien</a:t>
            </a:r>
            <a:r>
              <a:rPr lang="en-US" sz="3600" b="1" i="1" dirty="0"/>
              <a:t> </a:t>
            </a:r>
            <a:r>
              <a:rPr lang="en-US" sz="3600" b="1" i="1" dirty="0" err="1"/>
              <a:t>über</a:t>
            </a:r>
            <a:r>
              <a:rPr lang="en-US" sz="3600" b="1" i="1" dirty="0"/>
              <a:t> </a:t>
            </a:r>
            <a:r>
              <a:rPr lang="en-US" sz="3600" b="1" i="1" dirty="0" err="1"/>
              <a:t>Hysterie</a:t>
            </a:r>
            <a:r>
              <a:rPr lang="en-US" sz="3600" b="1" dirty="0"/>
              <a:t> (1895) </a:t>
            </a:r>
            <a:r>
              <a:rPr lang="en-US" sz="3600" b="1" i="1" dirty="0"/>
              <a:t>Studies about Hysteria</a:t>
            </a:r>
            <a:br>
              <a:rPr lang="en-US" sz="3600" dirty="0"/>
            </a:b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Causes of hysteria and other nervous disturbances can be found in childhood experiences and repressed sexual trauma's (seduction theory: sexual abuse by adults) or repressed (infantile/perverse) sexual desires</a:t>
            </a:r>
            <a:r>
              <a:rPr lang="en-US" b="1" i="1" dirty="0"/>
              <a:t> </a:t>
            </a:r>
            <a:r>
              <a:rPr lang="en-US" dirty="0"/>
              <a:t>and fantasies </a:t>
            </a:r>
          </a:p>
          <a:p>
            <a:pPr marL="0" indent="0">
              <a:buNone/>
            </a:pPr>
            <a:endParaRPr lang="en-US" dirty="0"/>
          </a:p>
          <a:p>
            <a:pPr marL="0" indent="0">
              <a:buNone/>
            </a:pPr>
            <a:endParaRPr lang="en-US" dirty="0"/>
          </a:p>
          <a:p>
            <a:pPr marL="0" indent="0">
              <a:buNone/>
            </a:pPr>
            <a:r>
              <a:rPr lang="en-US" dirty="0"/>
              <a:t>importance of (unconscious; disguised) memory-traces and imagination in development and dynamics of psychic and sexual life.  </a:t>
            </a:r>
            <a:r>
              <a:rPr lang="en-US" b="1" dirty="0"/>
              <a:t>  </a:t>
            </a:r>
            <a:endParaRPr lang="en-US" dirty="0"/>
          </a:p>
          <a:p>
            <a:endParaRPr lang="en-US" dirty="0"/>
          </a:p>
        </p:txBody>
      </p:sp>
      <p:sp>
        <p:nvSpPr>
          <p:cNvPr id="4" name="Down Arrow 3"/>
          <p:cNvSpPr/>
          <p:nvPr/>
        </p:nvSpPr>
        <p:spPr>
          <a:xfrm>
            <a:off x="3131840" y="378904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3546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387424"/>
            <a:ext cx="9011344" cy="1728192"/>
          </a:xfrm>
        </p:spPr>
        <p:txBody>
          <a:bodyPr>
            <a:normAutofit/>
          </a:bodyPr>
          <a:lstStyle/>
          <a:p>
            <a:endParaRPr lang="en-US" sz="3600" b="1" dirty="0"/>
          </a:p>
        </p:txBody>
      </p:sp>
      <p:sp>
        <p:nvSpPr>
          <p:cNvPr id="3" name="Content Placeholder 2"/>
          <p:cNvSpPr>
            <a:spLocks noGrp="1"/>
          </p:cNvSpPr>
          <p:nvPr>
            <p:ph idx="1"/>
          </p:nvPr>
        </p:nvSpPr>
        <p:spPr>
          <a:xfrm>
            <a:off x="323528" y="692696"/>
            <a:ext cx="8363272" cy="5433467"/>
          </a:xfrm>
        </p:spPr>
        <p:txBody>
          <a:bodyPr>
            <a:noAutofit/>
          </a:bodyPr>
          <a:lstStyle/>
          <a:p>
            <a:r>
              <a:rPr lang="en-US" sz="2800" dirty="0"/>
              <a:t>Can one fall in love without knowing (having learned) what ‘falling in love’ is about and how one has to act? Love and dating based on social imitation?</a:t>
            </a:r>
          </a:p>
          <a:p>
            <a:r>
              <a:rPr lang="en-US" sz="2800" dirty="0"/>
              <a:t>Are love and sex intrinsically intertwined?</a:t>
            </a:r>
          </a:p>
          <a:p>
            <a:r>
              <a:rPr lang="en-US" sz="2800" dirty="0"/>
              <a:t>Is human sexual behavior (involving other people/partners) spontaneous and ‘natural’ (or historically, socially and culturally conditioned)? </a:t>
            </a:r>
          </a:p>
          <a:p>
            <a:r>
              <a:rPr lang="en-US" sz="2800" dirty="0"/>
              <a:t>Does ‘sexuality’ have a history? Do ‘sexual’ experiences and feelings change in time?</a:t>
            </a:r>
          </a:p>
          <a:p>
            <a:r>
              <a:rPr lang="en-US" sz="2800" dirty="0"/>
              <a:t>Man’s mental make-up basically the same always and everywhere or shaped (in different ways) in culture and history? </a:t>
            </a:r>
          </a:p>
        </p:txBody>
      </p:sp>
    </p:spTree>
    <p:extLst>
      <p:ext uri="{BB962C8B-B14F-4D97-AF65-F5344CB8AC3E}">
        <p14:creationId xmlns:p14="http://schemas.microsoft.com/office/powerpoint/2010/main" val="3898215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Die </a:t>
            </a:r>
            <a:r>
              <a:rPr lang="en-US" b="1" i="1" dirty="0" err="1"/>
              <a:t>Traumdeutung</a:t>
            </a:r>
            <a:r>
              <a:rPr lang="en-US" b="1" i="1" dirty="0"/>
              <a:t> </a:t>
            </a:r>
            <a:r>
              <a:rPr lang="en-US" b="1" dirty="0"/>
              <a:t>(1900) </a:t>
            </a:r>
            <a:br>
              <a:rPr lang="en-US" b="1" dirty="0"/>
            </a:br>
            <a:r>
              <a:rPr lang="en-US" b="1" i="1" dirty="0"/>
              <a:t>The Interpretation of Dreams</a:t>
            </a:r>
            <a:r>
              <a:rPr lang="en-US" b="1" dirty="0"/>
              <a:t> </a:t>
            </a:r>
            <a:br>
              <a:rPr lang="en-US" dirty="0"/>
            </a:br>
            <a:endParaRPr lang="en-US" dirty="0"/>
          </a:p>
        </p:txBody>
      </p:sp>
      <p:sp>
        <p:nvSpPr>
          <p:cNvPr id="3" name="Content Placeholder 2"/>
          <p:cNvSpPr>
            <a:spLocks noGrp="1"/>
          </p:cNvSpPr>
          <p:nvPr>
            <p:ph idx="1"/>
          </p:nvPr>
        </p:nvSpPr>
        <p:spPr>
          <a:xfrm>
            <a:off x="395536" y="1124744"/>
            <a:ext cx="8291264" cy="5001419"/>
          </a:xfrm>
        </p:spPr>
        <p:txBody>
          <a:bodyPr>
            <a:noAutofit/>
          </a:bodyPr>
          <a:lstStyle/>
          <a:p>
            <a:pPr marL="0" indent="0">
              <a:buNone/>
            </a:pPr>
            <a:r>
              <a:rPr lang="en-US" sz="2000" b="1" dirty="0"/>
              <a:t>Meaningfulness of dreams </a:t>
            </a:r>
            <a:r>
              <a:rPr lang="en-US" sz="2000" dirty="0"/>
              <a:t>(partly based on self-analysis)</a:t>
            </a:r>
            <a:r>
              <a:rPr lang="en-US" sz="2000" b="1" dirty="0"/>
              <a:t>: </a:t>
            </a:r>
          </a:p>
          <a:p>
            <a:r>
              <a:rPr lang="en-US" sz="2000" dirty="0"/>
              <a:t>Giving access to the unconscious, repository of disconcerting yearnings conflicting with social propriety and feelings of shame and disgust.</a:t>
            </a:r>
          </a:p>
          <a:p>
            <a:r>
              <a:rPr lang="en-US" sz="2000" dirty="0"/>
              <a:t>Disguised fulfillments of censored/repressed (often sexual or aggressive) wishes and desires.</a:t>
            </a:r>
          </a:p>
          <a:p>
            <a:r>
              <a:rPr lang="en-US" sz="2000" dirty="0"/>
              <a:t>Referring back to formative childhood experiences and persistent infantile desires.  </a:t>
            </a:r>
          </a:p>
          <a:p>
            <a:r>
              <a:rPr lang="en-US" sz="2000" dirty="0"/>
              <a:t>Puzzles with own weird logic </a:t>
            </a:r>
            <a:r>
              <a:rPr lang="en-US" sz="2000" dirty="0">
                <a:sym typeface="Wingdings" panose="05000000000000000000" pitchFamily="2" charset="2"/>
              </a:rPr>
              <a:t></a:t>
            </a:r>
            <a:r>
              <a:rPr lang="en-US" sz="2000" dirty="0"/>
              <a:t> dream images are symbolic and have to be decoded (on the couch with the help of the analyst).</a:t>
            </a:r>
          </a:p>
          <a:p>
            <a:pPr marL="0" indent="0">
              <a:buNone/>
            </a:pPr>
            <a:endParaRPr lang="en-US" sz="2000" dirty="0"/>
          </a:p>
          <a:p>
            <a:pPr marL="0" indent="0">
              <a:buNone/>
            </a:pPr>
            <a:r>
              <a:rPr lang="en-US" sz="2000" dirty="0"/>
              <a:t>Apart from dreams , also (‘Freudian’) slips of the tongue and pen, and jokes revealing something about unconscious and repressed yearnings. </a:t>
            </a:r>
          </a:p>
          <a:p>
            <a:pPr lvl="0"/>
            <a:r>
              <a:rPr lang="en-US" sz="2000" i="1" dirty="0" err="1"/>
              <a:t>Zur</a:t>
            </a:r>
            <a:r>
              <a:rPr lang="en-US" sz="2000" i="1" dirty="0"/>
              <a:t> </a:t>
            </a:r>
            <a:r>
              <a:rPr lang="en-US" sz="2000" i="1" dirty="0" err="1"/>
              <a:t>Psychopathologie</a:t>
            </a:r>
            <a:r>
              <a:rPr lang="en-US" sz="2000" i="1" dirty="0"/>
              <a:t> des </a:t>
            </a:r>
            <a:r>
              <a:rPr lang="en-US" sz="2000" i="1" dirty="0" err="1"/>
              <a:t>Alltagslebens</a:t>
            </a:r>
            <a:r>
              <a:rPr lang="en-US" sz="2000" dirty="0"/>
              <a:t> (1901) </a:t>
            </a:r>
            <a:r>
              <a:rPr lang="en-US" sz="2000" i="1" dirty="0"/>
              <a:t>The Psychopathology of Everyday Life</a:t>
            </a:r>
            <a:endParaRPr lang="en-US" sz="2000" dirty="0"/>
          </a:p>
          <a:p>
            <a:pPr lvl="0"/>
            <a:r>
              <a:rPr lang="en-US" sz="2000" i="1" dirty="0"/>
              <a:t>Der </a:t>
            </a:r>
            <a:r>
              <a:rPr lang="en-US" sz="2000" i="1" dirty="0" err="1"/>
              <a:t>Witz</a:t>
            </a:r>
            <a:r>
              <a:rPr lang="en-US" sz="2000" i="1" dirty="0"/>
              <a:t> und seine </a:t>
            </a:r>
            <a:r>
              <a:rPr lang="en-US" sz="2000" i="1" dirty="0" err="1"/>
              <a:t>Beziehung</a:t>
            </a:r>
            <a:r>
              <a:rPr lang="en-US" sz="2000" i="1" dirty="0"/>
              <a:t> </a:t>
            </a:r>
            <a:r>
              <a:rPr lang="en-US" sz="2000" i="1" dirty="0" err="1"/>
              <a:t>zum</a:t>
            </a:r>
            <a:r>
              <a:rPr lang="en-US" sz="2000" i="1" dirty="0"/>
              <a:t> </a:t>
            </a:r>
            <a:r>
              <a:rPr lang="en-US" sz="2000" i="1" dirty="0" err="1"/>
              <a:t>Unbewussten</a:t>
            </a:r>
            <a:r>
              <a:rPr lang="en-US" sz="2000" i="1" dirty="0"/>
              <a:t> </a:t>
            </a:r>
            <a:r>
              <a:rPr lang="en-US" sz="2000" dirty="0"/>
              <a:t>(1905) </a:t>
            </a:r>
            <a:r>
              <a:rPr lang="en-US" sz="2000" i="1" dirty="0"/>
              <a:t>Jokes and Their Relation to the Unconscious</a:t>
            </a:r>
            <a:r>
              <a:rPr lang="en-US" sz="2000" dirty="0"/>
              <a:t> </a:t>
            </a:r>
          </a:p>
          <a:p>
            <a:pPr marL="0" indent="0">
              <a:buNone/>
            </a:pPr>
            <a:r>
              <a:rPr lang="en-US" dirty="0"/>
              <a:t> </a:t>
            </a:r>
          </a:p>
          <a:p>
            <a:endParaRPr lang="en-US" dirty="0"/>
          </a:p>
        </p:txBody>
      </p:sp>
    </p:spTree>
    <p:extLst>
      <p:ext uri="{BB962C8B-B14F-4D97-AF65-F5344CB8AC3E}">
        <p14:creationId xmlns:p14="http://schemas.microsoft.com/office/powerpoint/2010/main" val="2331883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1400"/>
            <a:ext cx="8363272" cy="1589038"/>
          </a:xfrm>
        </p:spPr>
        <p:txBody>
          <a:bodyPr>
            <a:noAutofit/>
          </a:bodyPr>
          <a:lstStyle/>
          <a:p>
            <a:r>
              <a:rPr lang="en-US" sz="2800" b="1" i="1" dirty="0" err="1"/>
              <a:t>Drei</a:t>
            </a:r>
            <a:r>
              <a:rPr lang="en-US" sz="2800" b="1" i="1" dirty="0"/>
              <a:t> </a:t>
            </a:r>
            <a:r>
              <a:rPr lang="en-US" sz="2800" b="1" i="1" dirty="0" err="1"/>
              <a:t>Abhandlungen</a:t>
            </a:r>
            <a:r>
              <a:rPr lang="en-US" sz="2800" b="1" i="1" dirty="0"/>
              <a:t> </a:t>
            </a:r>
            <a:r>
              <a:rPr lang="en-US" sz="2800" b="1" i="1" dirty="0" err="1"/>
              <a:t>zur</a:t>
            </a:r>
            <a:r>
              <a:rPr lang="en-US" sz="2800" b="1" i="1" dirty="0"/>
              <a:t> </a:t>
            </a:r>
            <a:r>
              <a:rPr lang="en-US" sz="2800" b="1" i="1" dirty="0" err="1"/>
              <a:t>Sexualtheorie</a:t>
            </a:r>
            <a:r>
              <a:rPr lang="en-US" sz="2800" b="1" i="1" dirty="0"/>
              <a:t> </a:t>
            </a:r>
            <a:r>
              <a:rPr lang="en-US" sz="2800" b="1" dirty="0"/>
              <a:t>(1905) </a:t>
            </a:r>
            <a:br>
              <a:rPr lang="en-US" sz="2800" b="1" dirty="0"/>
            </a:br>
            <a:r>
              <a:rPr lang="en-US" sz="2800" b="1" i="1" dirty="0"/>
              <a:t>Three Essays on the Theory of Sexuality</a:t>
            </a:r>
            <a:r>
              <a:rPr lang="en-US" sz="2800" b="1" dirty="0"/>
              <a:t> </a:t>
            </a:r>
            <a:br>
              <a:rPr lang="en-US" sz="2800" dirty="0"/>
            </a:br>
            <a:endParaRPr lang="en-US" sz="2800" dirty="0"/>
          </a:p>
        </p:txBody>
      </p:sp>
      <p:sp>
        <p:nvSpPr>
          <p:cNvPr id="3" name="Content Placeholder 2"/>
          <p:cNvSpPr>
            <a:spLocks noGrp="1"/>
          </p:cNvSpPr>
          <p:nvPr>
            <p:ph idx="1"/>
          </p:nvPr>
        </p:nvSpPr>
        <p:spPr>
          <a:xfrm>
            <a:off x="323528" y="476672"/>
            <a:ext cx="8363272" cy="5649491"/>
          </a:xfrm>
        </p:spPr>
        <p:txBody>
          <a:bodyPr>
            <a:noAutofit/>
          </a:bodyPr>
          <a:lstStyle/>
          <a:p>
            <a:endParaRPr lang="en-US" sz="1800" dirty="0"/>
          </a:p>
          <a:p>
            <a:r>
              <a:rPr lang="en-US" sz="2000" dirty="0"/>
              <a:t>Sources of sexual drive: childhood and largely hidden intrapsychic life </a:t>
            </a:r>
            <a:r>
              <a:rPr lang="en-US" sz="2000" dirty="0">
                <a:sym typeface="Wingdings" panose="05000000000000000000" pitchFamily="2" charset="2"/>
              </a:rPr>
              <a:t> c</a:t>
            </a:r>
            <a:r>
              <a:rPr lang="en-US" sz="2000" dirty="0"/>
              <a:t>hild driven by boundless and direct pleasure-seeking and lustful satisfaction </a:t>
            </a:r>
            <a:r>
              <a:rPr lang="en-US" sz="2000" dirty="0">
                <a:sym typeface="Wingdings" panose="05000000000000000000" pitchFamily="2" charset="2"/>
              </a:rPr>
              <a:t> </a:t>
            </a:r>
            <a:r>
              <a:rPr lang="en-US" sz="2000" b="1" dirty="0"/>
              <a:t>'polymorphic perverse‘ </a:t>
            </a:r>
            <a:r>
              <a:rPr lang="en-US" sz="2000" b="1" dirty="0">
                <a:sym typeface="Wingdings" panose="05000000000000000000" pitchFamily="2" charset="2"/>
              </a:rPr>
              <a:t>i</a:t>
            </a:r>
            <a:r>
              <a:rPr lang="en-US" sz="2000" b="1" dirty="0"/>
              <a:t>nfantile sexuality</a:t>
            </a:r>
            <a:r>
              <a:rPr lang="en-US" sz="2000" dirty="0"/>
              <a:t>: undetermined, undifferentiated, fluctuating and fragmented mishmash of impulses </a:t>
            </a:r>
            <a:r>
              <a:rPr lang="en-US" sz="2000" dirty="0">
                <a:sym typeface="Wingdings" panose="05000000000000000000" pitchFamily="2" charset="2"/>
              </a:rPr>
              <a:t></a:t>
            </a:r>
            <a:r>
              <a:rPr lang="en-US" sz="2000" dirty="0"/>
              <a:t> no distinction between 'normal' (hetero)sexuality and 'abnormal' perversions (narcissistic 'auto-eroticism', homosexuality, fetishism, sadomasochism, voyeurism, exhibitionism, anal and oral fixations and on other 'erogenous zones' of the body).</a:t>
            </a:r>
          </a:p>
          <a:p>
            <a:r>
              <a:rPr lang="en-US" sz="2000" b="1" dirty="0"/>
              <a:t>Sexual desire not given by nature but shaped in (conflictual) psychological processes</a:t>
            </a:r>
            <a:r>
              <a:rPr lang="en-US" sz="2000" dirty="0"/>
              <a:t>: how the mind processes experiences of the body and its impulses and how these experiences are captured in unconscious memory-traces, imagination, fantasies, dreams, hidden motives, perceptions, associations, feelings, emotional attachments, character features, anxieties and obsessions.</a:t>
            </a:r>
          </a:p>
          <a:p>
            <a:r>
              <a:rPr lang="en-US" sz="2000" dirty="0"/>
              <a:t>Regular (hetero)sexuality not naturally given but result of a </a:t>
            </a:r>
            <a:r>
              <a:rPr lang="en-US" sz="2000" b="1" dirty="0"/>
              <a:t>vulnerable developmental conversion </a:t>
            </a:r>
            <a:r>
              <a:rPr lang="en-US" sz="2000" dirty="0"/>
              <a:t>of polymorphous sexuality into object-related and aimful desire </a:t>
            </a:r>
            <a:r>
              <a:rPr lang="en-US" sz="2000" dirty="0">
                <a:sym typeface="Wingdings" panose="05000000000000000000" pitchFamily="2" charset="2"/>
              </a:rPr>
              <a:t> P</a:t>
            </a:r>
            <a:r>
              <a:rPr lang="en-US" sz="2000" dirty="0"/>
              <a:t>uberty/adolescence (dealing with Oedipus-complex) decisive phase towards delineated object choice, genital sexual activity, embedded in love relationship. </a:t>
            </a:r>
          </a:p>
          <a:p>
            <a:endParaRPr lang="en-US" dirty="0"/>
          </a:p>
        </p:txBody>
      </p:sp>
    </p:spTree>
    <p:extLst>
      <p:ext uri="{BB962C8B-B14F-4D97-AF65-F5344CB8AC3E}">
        <p14:creationId xmlns:p14="http://schemas.microsoft.com/office/powerpoint/2010/main" val="1047221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br>
              <a:rPr lang="en-US" sz="2700" b="1" i="1" dirty="0"/>
            </a:br>
            <a:r>
              <a:rPr lang="en-US" sz="3600" b="1" i="1" dirty="0"/>
              <a:t>Die '</a:t>
            </a:r>
            <a:r>
              <a:rPr lang="en-US" sz="3600" b="1" i="1" dirty="0" err="1"/>
              <a:t>kulturelle</a:t>
            </a:r>
            <a:r>
              <a:rPr lang="en-US" sz="3600" b="1" i="1" dirty="0"/>
              <a:t>' </a:t>
            </a:r>
            <a:r>
              <a:rPr lang="en-US" sz="3600" b="1" i="1" dirty="0" err="1"/>
              <a:t>Sexualmoral</a:t>
            </a:r>
            <a:r>
              <a:rPr lang="en-US" sz="3600" b="1" i="1" dirty="0"/>
              <a:t> und die </a:t>
            </a:r>
            <a:r>
              <a:rPr lang="en-US" sz="3600" b="1" i="1" dirty="0" err="1"/>
              <a:t>moderne</a:t>
            </a:r>
            <a:r>
              <a:rPr lang="en-US" sz="3600" b="1" i="1" dirty="0"/>
              <a:t> </a:t>
            </a:r>
            <a:r>
              <a:rPr lang="en-US" sz="3600" b="1" i="1" dirty="0" err="1"/>
              <a:t>Nervosität</a:t>
            </a:r>
            <a:r>
              <a:rPr lang="en-US" sz="3600" b="1" i="1" dirty="0"/>
              <a:t> </a:t>
            </a:r>
            <a:r>
              <a:rPr lang="en-US" sz="3600" b="1" dirty="0"/>
              <a:t>(1908) </a:t>
            </a:r>
            <a:br>
              <a:rPr lang="en-US" sz="3600" b="1" dirty="0"/>
            </a:br>
            <a:r>
              <a:rPr lang="en-US" sz="3600" b="1" i="1" dirty="0"/>
              <a:t>Modern Sexual Morality and Modern Nervousness</a:t>
            </a:r>
            <a:br>
              <a:rPr lang="en-US" sz="3600" dirty="0"/>
            </a:br>
            <a:endParaRPr lang="en-US" sz="3600" dirty="0"/>
          </a:p>
        </p:txBody>
      </p:sp>
      <p:sp>
        <p:nvSpPr>
          <p:cNvPr id="3" name="Content Placeholder 2"/>
          <p:cNvSpPr>
            <a:spLocks noGrp="1"/>
          </p:cNvSpPr>
          <p:nvPr>
            <p:ph idx="1"/>
          </p:nvPr>
        </p:nvSpPr>
        <p:spPr>
          <a:xfrm>
            <a:off x="457200" y="2060848"/>
            <a:ext cx="8229600" cy="4065315"/>
          </a:xfrm>
        </p:spPr>
        <p:txBody>
          <a:bodyPr>
            <a:noAutofit/>
          </a:bodyPr>
          <a:lstStyle/>
          <a:p>
            <a:pPr marL="0" indent="0">
              <a:buNone/>
            </a:pPr>
            <a:r>
              <a:rPr lang="en-US" sz="2800" dirty="0"/>
              <a:t>Criticism of Christian-bourgeois culture:</a:t>
            </a:r>
          </a:p>
          <a:p>
            <a:r>
              <a:rPr lang="en-US" sz="2800" dirty="0"/>
              <a:t>Excessive repression of sexual desire in Western middle-class culture and Christian morality detrimental to people’s health and wellbeing: lack of sexual gratification leading to neurotic disorders.</a:t>
            </a:r>
          </a:p>
          <a:p>
            <a:r>
              <a:rPr lang="en-US" sz="2800" dirty="0"/>
              <a:t>Modern civilization inhibiting aspects of sexuality that do not undermine culture and that are vital for sustaining physical and mental health and for constructive sublimation of sexual energy serving cultural purposes.</a:t>
            </a:r>
          </a:p>
        </p:txBody>
      </p:sp>
    </p:spTree>
    <p:extLst>
      <p:ext uri="{BB962C8B-B14F-4D97-AF65-F5344CB8AC3E}">
        <p14:creationId xmlns:p14="http://schemas.microsoft.com/office/powerpoint/2010/main" val="1076465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i="1" dirty="0"/>
              <a:t>Totem und </a:t>
            </a:r>
            <a:r>
              <a:rPr lang="en-US" sz="2000" b="1" i="1" dirty="0" err="1"/>
              <a:t>Tabu</a:t>
            </a:r>
            <a:r>
              <a:rPr lang="en-US" sz="2000" b="1" i="1" dirty="0"/>
              <a:t>: </a:t>
            </a:r>
            <a:r>
              <a:rPr lang="en-US" sz="2000" b="1" i="1" dirty="0" err="1"/>
              <a:t>Über</a:t>
            </a:r>
            <a:r>
              <a:rPr lang="en-US" sz="2000" b="1" i="1" dirty="0"/>
              <a:t> </a:t>
            </a:r>
            <a:r>
              <a:rPr lang="en-US" sz="2000" b="1" i="1" dirty="0" err="1"/>
              <a:t>einige</a:t>
            </a:r>
            <a:r>
              <a:rPr lang="en-US" sz="2000" b="1" i="1" dirty="0"/>
              <a:t> </a:t>
            </a:r>
            <a:r>
              <a:rPr lang="en-US" sz="2000" b="1" i="1" dirty="0" err="1"/>
              <a:t>Übereinstimmungen</a:t>
            </a:r>
            <a:r>
              <a:rPr lang="en-US" sz="2000" b="1" i="1" dirty="0"/>
              <a:t> </a:t>
            </a:r>
            <a:r>
              <a:rPr lang="en-US" sz="2000" b="1" i="1" dirty="0" err="1"/>
              <a:t>im</a:t>
            </a:r>
            <a:r>
              <a:rPr lang="en-US" sz="2000" b="1" i="1" dirty="0"/>
              <a:t> </a:t>
            </a:r>
            <a:r>
              <a:rPr lang="en-US" sz="2000" b="1" i="1" dirty="0" err="1"/>
              <a:t>Seelenleben</a:t>
            </a:r>
            <a:r>
              <a:rPr lang="en-US" sz="2000" b="1" i="1" dirty="0"/>
              <a:t> der </a:t>
            </a:r>
            <a:r>
              <a:rPr lang="en-US" sz="2000" b="1" i="1" dirty="0" err="1"/>
              <a:t>Wilden</a:t>
            </a:r>
            <a:r>
              <a:rPr lang="en-US" sz="2000" b="1" i="1" dirty="0"/>
              <a:t> und </a:t>
            </a:r>
            <a:r>
              <a:rPr lang="en-US" sz="2000" b="1" i="1" dirty="0" err="1"/>
              <a:t>Neurotiker</a:t>
            </a:r>
            <a:r>
              <a:rPr lang="en-US" sz="2000" b="1" dirty="0"/>
              <a:t> (1913) </a:t>
            </a:r>
            <a:br>
              <a:rPr lang="en-US" sz="2000" b="1" dirty="0"/>
            </a:br>
            <a:r>
              <a:rPr lang="en-US" sz="2000" b="1" i="1" dirty="0"/>
              <a:t>Totem and Taboo: About some Similarities in the Psychic Life of Savages and Neurotics </a:t>
            </a:r>
            <a:br>
              <a:rPr lang="en-US" sz="2000" dirty="0"/>
            </a:br>
            <a:endParaRPr lang="en-US" sz="2000" dirty="0"/>
          </a:p>
        </p:txBody>
      </p:sp>
      <p:sp>
        <p:nvSpPr>
          <p:cNvPr id="3" name="Content Placeholder 2"/>
          <p:cNvSpPr>
            <a:spLocks noGrp="1"/>
          </p:cNvSpPr>
          <p:nvPr>
            <p:ph idx="1"/>
          </p:nvPr>
        </p:nvSpPr>
        <p:spPr/>
        <p:txBody>
          <a:bodyPr>
            <a:noAutofit/>
          </a:bodyPr>
          <a:lstStyle/>
          <a:p>
            <a:pPr marL="0" indent="0">
              <a:buNone/>
            </a:pPr>
            <a:r>
              <a:rPr lang="en-US" sz="2000" dirty="0"/>
              <a:t>Speculative theory about origin of civilization and morality </a:t>
            </a:r>
            <a:r>
              <a:rPr lang="en-US" sz="2000" dirty="0">
                <a:sym typeface="Wingdings" panose="05000000000000000000" pitchFamily="2" charset="2"/>
              </a:rPr>
              <a:t> </a:t>
            </a:r>
            <a:r>
              <a:rPr lang="en-US" sz="2000" dirty="0"/>
              <a:t>'primal scene': sons killing their despotic father who monopolized access to women </a:t>
            </a:r>
            <a:r>
              <a:rPr lang="en-US" sz="2000" dirty="0">
                <a:sym typeface="Wingdings" panose="05000000000000000000" pitchFamily="2" charset="2"/>
              </a:rPr>
              <a:t> </a:t>
            </a:r>
            <a:r>
              <a:rPr lang="en-US" sz="2000" dirty="0"/>
              <a:t>guilty conscience </a:t>
            </a:r>
            <a:r>
              <a:rPr lang="en-US" sz="2000" dirty="0">
                <a:sym typeface="Wingdings" panose="05000000000000000000" pitchFamily="2" charset="2"/>
              </a:rPr>
              <a:t></a:t>
            </a:r>
            <a:r>
              <a:rPr lang="en-US" sz="2000" dirty="0"/>
              <a:t> worshipping memory of father </a:t>
            </a:r>
            <a:r>
              <a:rPr lang="en-US" sz="2000" dirty="0">
                <a:sym typeface="Wingdings" panose="05000000000000000000" pitchFamily="2" charset="2"/>
              </a:rPr>
              <a:t></a:t>
            </a:r>
            <a:r>
              <a:rPr lang="en-US" sz="2000" dirty="0"/>
              <a:t> origin of religion (totem), incest-taboo </a:t>
            </a:r>
            <a:r>
              <a:rPr lang="en-US" sz="2000" dirty="0">
                <a:sym typeface="Wingdings" panose="05000000000000000000" pitchFamily="2" charset="2"/>
              </a:rPr>
              <a:t></a:t>
            </a:r>
            <a:r>
              <a:rPr lang="en-US" sz="2000" dirty="0"/>
              <a:t> morality and sociability.</a:t>
            </a:r>
          </a:p>
          <a:p>
            <a:endParaRPr lang="en-US" sz="2000" dirty="0"/>
          </a:p>
          <a:p>
            <a:pPr marL="0" indent="0">
              <a:buNone/>
            </a:pPr>
            <a:r>
              <a:rPr lang="en-US" sz="2000" b="1" dirty="0"/>
              <a:t>Oedipus-complex</a:t>
            </a:r>
            <a:r>
              <a:rPr lang="en-US" sz="2000" dirty="0"/>
              <a:t>: children’s first object of sexual desire mother (boy: father rival who has to be removed) or father (girl). </a:t>
            </a:r>
          </a:p>
          <a:p>
            <a:endParaRPr lang="en-US" sz="2000" dirty="0"/>
          </a:p>
          <a:p>
            <a:pPr marL="0" indent="0">
              <a:buNone/>
            </a:pPr>
            <a:endParaRPr lang="en-US" sz="2000" dirty="0"/>
          </a:p>
          <a:p>
            <a:pPr marL="0" indent="0">
              <a:buNone/>
            </a:pPr>
            <a:r>
              <a:rPr lang="en-US" sz="2000" dirty="0"/>
              <a:t>Fear of father’s wrath: castration-anxiety.</a:t>
            </a:r>
          </a:p>
          <a:p>
            <a:pPr marL="1257300" lvl="3" indent="0">
              <a:buNone/>
            </a:pPr>
            <a:r>
              <a:rPr lang="en-US" dirty="0"/>
              <a:t>‘Solution’: shifting sexual desire to another woman (outside of the family) and identifying with father </a:t>
            </a:r>
            <a:r>
              <a:rPr lang="en-US" dirty="0">
                <a:sym typeface="Wingdings" panose="05000000000000000000" pitchFamily="2" charset="2"/>
              </a:rPr>
              <a:t> </a:t>
            </a:r>
            <a:r>
              <a:rPr lang="en-US" dirty="0"/>
              <a:t>male gender identity and heterosexual orientation (w</a:t>
            </a:r>
            <a:r>
              <a:rPr lang="en-US" sz="2000" dirty="0"/>
              <a:t>anting to have mother </a:t>
            </a:r>
            <a:r>
              <a:rPr lang="en-US" sz="2000" dirty="0">
                <a:sym typeface="Wingdings" panose="05000000000000000000" pitchFamily="2" charset="2"/>
              </a:rPr>
              <a:t> wanting to be like father).</a:t>
            </a:r>
            <a:r>
              <a:rPr lang="en-US" sz="2000" dirty="0"/>
              <a:t> </a:t>
            </a:r>
          </a:p>
          <a:p>
            <a:pPr marL="1257300" lvl="3" indent="0">
              <a:buNone/>
            </a:pPr>
            <a:endParaRPr lang="en-US" dirty="0"/>
          </a:p>
          <a:p>
            <a:endParaRPr lang="en-US" sz="2000" dirty="0"/>
          </a:p>
        </p:txBody>
      </p:sp>
      <p:sp>
        <p:nvSpPr>
          <p:cNvPr id="4" name="Up-Down Arrow 3"/>
          <p:cNvSpPr/>
          <p:nvPr/>
        </p:nvSpPr>
        <p:spPr>
          <a:xfrm>
            <a:off x="2627784" y="4005064"/>
            <a:ext cx="360040"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rved Right Arrow 4"/>
          <p:cNvSpPr/>
          <p:nvPr/>
        </p:nvSpPr>
        <p:spPr>
          <a:xfrm>
            <a:off x="179512" y="4017976"/>
            <a:ext cx="1362980" cy="183306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49501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b="1" i="1" dirty="0" err="1"/>
              <a:t>Jenseits</a:t>
            </a:r>
            <a:r>
              <a:rPr lang="en-US" b="1" i="1" dirty="0"/>
              <a:t> des </a:t>
            </a:r>
            <a:r>
              <a:rPr lang="en-US" b="1" i="1" dirty="0" err="1"/>
              <a:t>Lustprinzips</a:t>
            </a:r>
            <a:r>
              <a:rPr lang="en-US" b="1" dirty="0"/>
              <a:t> (1920) </a:t>
            </a:r>
            <a:r>
              <a:rPr lang="en-US" b="1" i="1" dirty="0"/>
              <a:t>Beyond the Pleasure Principle</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Introduction of </a:t>
            </a:r>
            <a:r>
              <a:rPr lang="en-US" i="1" dirty="0"/>
              <a:t>Thanatos</a:t>
            </a:r>
            <a:r>
              <a:rPr lang="en-US" dirty="0"/>
              <a:t> (death instinct: longing for a return to state of non-activity) as existing side by side with</a:t>
            </a:r>
            <a:r>
              <a:rPr lang="en-US" i="1" dirty="0"/>
              <a:t> Eros</a:t>
            </a:r>
            <a:r>
              <a:rPr lang="en-US" dirty="0"/>
              <a:t> (life-preserving energy).</a:t>
            </a:r>
          </a:p>
          <a:p>
            <a:pPr marL="0" indent="0">
              <a:buNone/>
            </a:pPr>
            <a:endParaRPr lang="en-US" dirty="0"/>
          </a:p>
          <a:p>
            <a:pPr marL="0" indent="0">
              <a:buNone/>
            </a:pPr>
            <a:endParaRPr lang="en-US" dirty="0"/>
          </a:p>
          <a:p>
            <a:pPr marL="0" indent="0">
              <a:buNone/>
            </a:pPr>
            <a:r>
              <a:rPr lang="en-US" dirty="0"/>
              <a:t>Freud’s thinking increasingly pessimistic.</a:t>
            </a:r>
          </a:p>
        </p:txBody>
      </p:sp>
      <p:sp>
        <p:nvSpPr>
          <p:cNvPr id="4" name="Down Arrow 3"/>
          <p:cNvSpPr/>
          <p:nvPr/>
        </p:nvSpPr>
        <p:spPr>
          <a:xfrm>
            <a:off x="3779912" y="385790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6148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1" dirty="0"/>
              <a:t>Das </a:t>
            </a:r>
            <a:r>
              <a:rPr lang="en-US" sz="3200" b="1" i="1" dirty="0" err="1"/>
              <a:t>Ich</a:t>
            </a:r>
            <a:r>
              <a:rPr lang="en-US" sz="3200" b="1" i="1" dirty="0"/>
              <a:t> und das </a:t>
            </a:r>
            <a:r>
              <a:rPr lang="en-US" sz="3200" b="1" i="1" dirty="0" err="1"/>
              <a:t>Es</a:t>
            </a:r>
            <a:r>
              <a:rPr lang="en-US" sz="3200" b="1" i="1" dirty="0"/>
              <a:t> </a:t>
            </a:r>
            <a:r>
              <a:rPr lang="en-US" sz="3200" b="1" dirty="0"/>
              <a:t>(1923) </a:t>
            </a:r>
            <a:r>
              <a:rPr lang="en-US" sz="3200" b="1" i="1" dirty="0"/>
              <a:t>The Ego and the Id</a:t>
            </a:r>
            <a:br>
              <a:rPr lang="en-US" sz="3200" dirty="0"/>
            </a:br>
            <a:br>
              <a:rPr lang="en-US" sz="3200" dirty="0"/>
            </a:br>
            <a:endParaRPr lang="en-US" sz="3200" dirty="0"/>
          </a:p>
        </p:txBody>
      </p:sp>
      <p:sp>
        <p:nvSpPr>
          <p:cNvPr id="3" name="Content Placeholder 2"/>
          <p:cNvSpPr>
            <a:spLocks noGrp="1"/>
          </p:cNvSpPr>
          <p:nvPr>
            <p:ph idx="1"/>
          </p:nvPr>
        </p:nvSpPr>
        <p:spPr>
          <a:xfrm>
            <a:off x="323528" y="620688"/>
            <a:ext cx="8363272" cy="5505475"/>
          </a:xfrm>
        </p:spPr>
        <p:txBody>
          <a:bodyPr>
            <a:noAutofit/>
          </a:bodyPr>
          <a:lstStyle/>
          <a:p>
            <a:pPr marL="0" indent="0">
              <a:buNone/>
            </a:pPr>
            <a:r>
              <a:rPr lang="en-US" sz="1800" b="1" dirty="0"/>
              <a:t>Freud's topography of the mind: </a:t>
            </a:r>
            <a:r>
              <a:rPr lang="en-US" sz="1800" dirty="0"/>
              <a:t>complex, dynamic, multi-layered and largely hidden battlefield of antagonistic drives, impulses, memories, fantasies, yearnings and feelings.</a:t>
            </a:r>
            <a:br>
              <a:rPr lang="en-US" sz="1800" dirty="0"/>
            </a:br>
            <a:r>
              <a:rPr lang="en-US" sz="1800" dirty="0"/>
              <a:t> </a:t>
            </a:r>
          </a:p>
          <a:p>
            <a:pPr marL="0" indent="0">
              <a:buNone/>
            </a:pPr>
            <a:r>
              <a:rPr lang="en-US" sz="1800" dirty="0"/>
              <a:t>			</a:t>
            </a:r>
            <a:r>
              <a:rPr lang="en-US" sz="1800" b="1" dirty="0"/>
              <a:t>SUPER-EGO (ÜBER-ICH)</a:t>
            </a:r>
            <a:r>
              <a:rPr lang="en-US" sz="1800" dirty="0"/>
              <a:t> </a:t>
            </a:r>
          </a:p>
          <a:p>
            <a:pPr marL="0" indent="0">
              <a:buNone/>
            </a:pPr>
            <a:r>
              <a:rPr lang="en-US" sz="1800" dirty="0"/>
              <a:t>(moral/cultural censor: 'forbidden', 'wrong', 'thou shalt not', 'shame on you')</a:t>
            </a:r>
          </a:p>
          <a:p>
            <a:pPr marL="0" indent="0">
              <a:buNone/>
            </a:pPr>
            <a:r>
              <a:rPr lang="en-US" sz="1800" dirty="0"/>
              <a:t> </a:t>
            </a:r>
          </a:p>
          <a:p>
            <a:pPr marL="0" indent="0">
              <a:buNone/>
            </a:pPr>
            <a:r>
              <a:rPr lang="en-US" sz="1800" b="1" dirty="0"/>
              <a:t>		</a:t>
            </a:r>
            <a:r>
              <a:rPr lang="en-US" sz="1800" b="1" i="1" dirty="0"/>
              <a:t>Pressure</a:t>
            </a:r>
            <a:r>
              <a:rPr lang="en-US" sz="1800" dirty="0"/>
              <a:t>:</a:t>
            </a:r>
            <a:r>
              <a:rPr lang="en-US" sz="1800" i="1" dirty="0"/>
              <a:t>	       </a:t>
            </a:r>
            <a:r>
              <a:rPr lang="en-US" sz="1800" dirty="0"/>
              <a:t>fear, shame, anxiety, guilt</a:t>
            </a:r>
            <a:r>
              <a:rPr lang="en-US" sz="1800" i="1" dirty="0"/>
              <a:t>		</a:t>
            </a:r>
          </a:p>
          <a:p>
            <a:pPr marL="0" indent="0">
              <a:buNone/>
            </a:pPr>
            <a:r>
              <a:rPr lang="en-US" sz="1800" dirty="0"/>
              <a:t> </a:t>
            </a:r>
          </a:p>
          <a:p>
            <a:pPr marL="0" indent="0">
              <a:buNone/>
            </a:pPr>
            <a:r>
              <a:rPr lang="en-US" sz="1800" dirty="0"/>
              <a:t>	(beleaguered) </a:t>
            </a:r>
            <a:r>
              <a:rPr lang="en-US" sz="1800" b="1" dirty="0"/>
              <a:t>EGO (ICH)</a:t>
            </a:r>
          </a:p>
          <a:p>
            <a:pPr marL="0" indent="0">
              <a:buNone/>
            </a:pPr>
            <a:r>
              <a:rPr lang="en-US" sz="1800" dirty="0"/>
              <a:t>(conscious self: self-awareness, self-preservation, self-control, deliberation)	          							</a:t>
            </a:r>
            <a:endParaRPr lang="en-US" sz="1800" b="1" dirty="0"/>
          </a:p>
          <a:p>
            <a:pPr marL="0" indent="0">
              <a:buNone/>
            </a:pPr>
            <a:r>
              <a:rPr lang="en-US" sz="1800" dirty="0"/>
              <a:t>							</a:t>
            </a:r>
            <a:r>
              <a:rPr lang="en-US" sz="1800" b="1" dirty="0"/>
              <a:t> </a:t>
            </a:r>
            <a:r>
              <a:rPr lang="en-US" sz="1800" b="1" i="1" dirty="0"/>
              <a:t>Pressure</a:t>
            </a:r>
            <a:endParaRPr lang="en-US" sz="1800" i="1" dirty="0"/>
          </a:p>
          <a:p>
            <a:pPr marL="0" indent="0">
              <a:buNone/>
            </a:pPr>
            <a:r>
              <a:rPr lang="en-US" sz="1800" b="1" dirty="0"/>
              <a:t>		</a:t>
            </a:r>
            <a:r>
              <a:rPr lang="en-US" sz="1800" b="1" i="1" dirty="0"/>
              <a:t>Pressure</a:t>
            </a:r>
            <a:r>
              <a:rPr lang="en-US" sz="1800" dirty="0"/>
              <a:t> 	       </a:t>
            </a:r>
            <a:r>
              <a:rPr lang="en-US" sz="1800" dirty="0">
                <a:sym typeface="Wingdings" panose="05000000000000000000" pitchFamily="2" charset="2"/>
              </a:rPr>
              <a:t></a:t>
            </a:r>
            <a:r>
              <a:rPr lang="en-US" sz="1800" b="1" dirty="0"/>
              <a:t>Evading mental tactics:</a:t>
            </a:r>
            <a:endParaRPr lang="en-US" sz="1800" dirty="0"/>
          </a:p>
          <a:p>
            <a:pPr marL="0" indent="0">
              <a:buNone/>
            </a:pPr>
            <a:r>
              <a:rPr lang="en-US" sz="1800" dirty="0"/>
              <a:t>irresistible excitation 		resistance		</a:t>
            </a:r>
            <a:endParaRPr lang="en-US" sz="1800" b="1" dirty="0"/>
          </a:p>
          <a:p>
            <a:pPr marL="0" indent="0">
              <a:buNone/>
            </a:pPr>
            <a:r>
              <a:rPr lang="en-US" sz="1800" dirty="0"/>
              <a:t>wish-fulfillment			inhibition		</a:t>
            </a:r>
            <a:r>
              <a:rPr lang="en-US" sz="1800" b="1" dirty="0"/>
              <a:t>  	UNCONSCIOUS</a:t>
            </a:r>
            <a:endParaRPr lang="en-US" sz="1800" dirty="0"/>
          </a:p>
          <a:p>
            <a:pPr marL="0" indent="0">
              <a:buNone/>
            </a:pPr>
            <a:r>
              <a:rPr lang="en-US" sz="1800" dirty="0"/>
              <a:t>pushing energy			repression       </a:t>
            </a:r>
            <a:r>
              <a:rPr lang="en-US" sz="1800" b="1" dirty="0"/>
              <a:t>displacement</a:t>
            </a:r>
            <a:r>
              <a:rPr lang="en-US" sz="1800" dirty="0"/>
              <a:t> 	</a:t>
            </a:r>
          </a:p>
          <a:p>
            <a:pPr marL="0" indent="0">
              <a:buNone/>
            </a:pPr>
            <a:r>
              <a:rPr lang="en-US" sz="1800" dirty="0"/>
              <a:t>tension and discharge		defenses			 				</a:t>
            </a:r>
            <a:r>
              <a:rPr lang="en-US" sz="1800" b="1" dirty="0"/>
              <a:t>ID</a:t>
            </a:r>
            <a:r>
              <a:rPr lang="en-US" sz="1800" dirty="0"/>
              <a:t> </a:t>
            </a:r>
            <a:r>
              <a:rPr lang="en-US" sz="1800" b="1" dirty="0"/>
              <a:t>(ES)</a:t>
            </a:r>
          </a:p>
          <a:p>
            <a:pPr marL="0" indent="0">
              <a:buNone/>
            </a:pPr>
            <a:r>
              <a:rPr lang="en-US" sz="1800" b="1" dirty="0"/>
              <a:t>        Eros</a:t>
            </a:r>
            <a:r>
              <a:rPr lang="en-US" sz="1800" dirty="0"/>
              <a:t> (life, pleasure/lust)</a:t>
            </a:r>
            <a:r>
              <a:rPr lang="en-US" sz="1800" dirty="0">
                <a:sym typeface="Wingdings" panose="05000000000000000000" pitchFamily="2" charset="2"/>
              </a:rPr>
              <a:t></a:t>
            </a:r>
            <a:r>
              <a:rPr lang="en-US" sz="1800" b="1" dirty="0"/>
              <a:t>Thanatos</a:t>
            </a:r>
            <a:r>
              <a:rPr lang="en-US" sz="1800" dirty="0"/>
              <a:t> (aggression/hate/destruction/death)</a:t>
            </a:r>
          </a:p>
          <a:p>
            <a:endParaRPr lang="en-US" sz="1800" dirty="0"/>
          </a:p>
        </p:txBody>
      </p:sp>
      <p:sp>
        <p:nvSpPr>
          <p:cNvPr id="4" name="Down Arrow 3"/>
          <p:cNvSpPr/>
          <p:nvPr/>
        </p:nvSpPr>
        <p:spPr>
          <a:xfrm>
            <a:off x="3069788" y="216179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5054321" y="5085184"/>
            <a:ext cx="1656184" cy="3411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a:off x="3069788" y="3792856"/>
            <a:ext cx="484632" cy="219310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434837" y="5085184"/>
            <a:ext cx="576064" cy="26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Bent Arrow 9"/>
          <p:cNvSpPr/>
          <p:nvPr/>
        </p:nvSpPr>
        <p:spPr>
          <a:xfrm flipH="1">
            <a:off x="7092280" y="2996952"/>
            <a:ext cx="951620" cy="208823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96624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i="1" dirty="0"/>
            </a:br>
            <a:r>
              <a:rPr lang="en-US" b="1" i="1" dirty="0"/>
              <a:t>Die </a:t>
            </a:r>
            <a:r>
              <a:rPr lang="en-US" b="1" i="1" dirty="0" err="1"/>
              <a:t>Zukunft</a:t>
            </a:r>
            <a:r>
              <a:rPr lang="en-US" b="1" i="1" dirty="0"/>
              <a:t> </a:t>
            </a:r>
            <a:r>
              <a:rPr lang="en-US" b="1" i="1" dirty="0" err="1"/>
              <a:t>einer</a:t>
            </a:r>
            <a:r>
              <a:rPr lang="en-US" b="1" i="1" dirty="0"/>
              <a:t> Illusion</a:t>
            </a:r>
            <a:r>
              <a:rPr lang="en-US" b="1" dirty="0"/>
              <a:t> (1927) </a:t>
            </a:r>
            <a:br>
              <a:rPr lang="en-US" b="1" dirty="0"/>
            </a:br>
            <a:r>
              <a:rPr lang="en-US" b="1" i="1" dirty="0"/>
              <a:t>The Future of An Illusion</a:t>
            </a:r>
            <a:br>
              <a:rPr lang="en-US" dirty="0"/>
            </a:br>
            <a:endParaRPr lang="en-US" dirty="0"/>
          </a:p>
        </p:txBody>
      </p:sp>
      <p:sp>
        <p:nvSpPr>
          <p:cNvPr id="3" name="Content Placeholder 2"/>
          <p:cNvSpPr>
            <a:spLocks noGrp="1"/>
          </p:cNvSpPr>
          <p:nvPr>
            <p:ph idx="1"/>
          </p:nvPr>
        </p:nvSpPr>
        <p:spPr/>
        <p:txBody>
          <a:bodyPr>
            <a:normAutofit fontScale="92500"/>
          </a:bodyPr>
          <a:lstStyle/>
          <a:p>
            <a:pPr marL="0" indent="0">
              <a:buNone/>
            </a:pPr>
            <a:r>
              <a:rPr lang="en-US" sz="3600" dirty="0"/>
              <a:t>Freud the ‘infidel Jew’ (convinced atheist):</a:t>
            </a:r>
          </a:p>
          <a:p>
            <a:pPr marL="0" indent="0">
              <a:buNone/>
            </a:pPr>
            <a:endParaRPr lang="en-US" sz="3600" dirty="0"/>
          </a:p>
          <a:p>
            <a:pPr marL="0" indent="0">
              <a:buNone/>
            </a:pPr>
            <a:r>
              <a:rPr lang="en-US" sz="3600" dirty="0"/>
              <a:t>Uncompromising demystification of religion as collective neurosis or childish illusion </a:t>
            </a:r>
            <a:r>
              <a:rPr lang="en-US" sz="3600" dirty="0">
                <a:sym typeface="Wingdings" panose="05000000000000000000" pitchFamily="2" charset="2"/>
              </a:rPr>
              <a:t> religion as fairy-tale wishful thinking and unrealistic evasion from facing harsh realities of life (no purpose, inevitable helplessness, suffering and death).  </a:t>
            </a:r>
            <a:endParaRPr lang="en-US" sz="3600" dirty="0"/>
          </a:p>
        </p:txBody>
      </p:sp>
    </p:spTree>
    <p:extLst>
      <p:ext uri="{BB962C8B-B14F-4D97-AF65-F5344CB8AC3E}">
        <p14:creationId xmlns:p14="http://schemas.microsoft.com/office/powerpoint/2010/main" val="1817497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1" dirty="0"/>
              <a:t>Das </a:t>
            </a:r>
            <a:r>
              <a:rPr lang="en-US" sz="3200" b="1" i="1" dirty="0" err="1"/>
              <a:t>Unbehagen</a:t>
            </a:r>
            <a:r>
              <a:rPr lang="en-US" sz="3200" b="1" i="1" dirty="0"/>
              <a:t> in der </a:t>
            </a:r>
            <a:r>
              <a:rPr lang="en-US" sz="3200" b="1" i="1" dirty="0" err="1"/>
              <a:t>Kultur</a:t>
            </a:r>
            <a:r>
              <a:rPr lang="en-US" sz="3200" b="1" i="1" dirty="0"/>
              <a:t> </a:t>
            </a:r>
            <a:br>
              <a:rPr lang="en-US" sz="3200" b="1" i="1" dirty="0"/>
            </a:br>
            <a:r>
              <a:rPr lang="en-US" sz="3200" b="1" dirty="0"/>
              <a:t>(1930) </a:t>
            </a:r>
            <a:r>
              <a:rPr lang="en-US" sz="3200" b="1" i="1" dirty="0" err="1"/>
              <a:t>Civilisation</a:t>
            </a:r>
            <a:r>
              <a:rPr lang="en-US" sz="3200" b="1" i="1" dirty="0"/>
              <a:t> and Its Discontents</a:t>
            </a:r>
            <a:r>
              <a:rPr lang="en-US" sz="3200" b="1" dirty="0"/>
              <a:t> </a:t>
            </a:r>
            <a:br>
              <a:rPr lang="en-US" sz="3200" dirty="0"/>
            </a:br>
            <a:endParaRPr lang="en-US" sz="3200" dirty="0"/>
          </a:p>
        </p:txBody>
      </p:sp>
      <p:sp>
        <p:nvSpPr>
          <p:cNvPr id="3" name="Content Placeholder 2"/>
          <p:cNvSpPr>
            <a:spLocks noGrp="1"/>
          </p:cNvSpPr>
          <p:nvPr>
            <p:ph idx="1"/>
          </p:nvPr>
        </p:nvSpPr>
        <p:spPr>
          <a:xfrm>
            <a:off x="457200" y="764704"/>
            <a:ext cx="8229600" cy="5289451"/>
          </a:xfrm>
        </p:spPr>
        <p:txBody>
          <a:bodyPr>
            <a:noAutofit/>
          </a:bodyPr>
          <a:lstStyle/>
          <a:p>
            <a:pPr marL="0" indent="0">
              <a:buNone/>
            </a:pPr>
            <a:endParaRPr lang="en-US" sz="2000" dirty="0"/>
          </a:p>
          <a:p>
            <a:pPr marL="0" indent="0">
              <a:buNone/>
            </a:pPr>
            <a:r>
              <a:rPr lang="en-US" sz="2000" b="1" dirty="0"/>
              <a:t>Irresolvable tension in human life:</a:t>
            </a:r>
            <a:r>
              <a:rPr lang="en-US" sz="2000" dirty="0"/>
              <a:t> </a:t>
            </a:r>
            <a:endParaRPr lang="en-US" sz="2000" dirty="0">
              <a:sym typeface="Wingdings" panose="05000000000000000000" pitchFamily="2" charset="2"/>
            </a:endParaRPr>
          </a:p>
          <a:p>
            <a:pPr marL="0" indent="0">
              <a:buNone/>
            </a:pPr>
            <a:r>
              <a:rPr lang="en-US" sz="2000" dirty="0">
                <a:sym typeface="Wingdings" panose="05000000000000000000" pitchFamily="2" charset="2"/>
              </a:rPr>
              <a:t>N</a:t>
            </a:r>
            <a:r>
              <a:rPr lang="en-US" sz="2000" dirty="0"/>
              <a:t>eed to suppress instinctual urges (sex and aggression) for sake of peace and civilized life; need for moral structures and social institutions as barriers against rape, incest, violence and murder. </a:t>
            </a:r>
          </a:p>
          <a:p>
            <a:pPr marL="0" indent="0">
              <a:buNone/>
            </a:pPr>
            <a:endParaRPr lang="en-US" sz="2000" dirty="0"/>
          </a:p>
          <a:p>
            <a:pPr marL="0" indent="0">
              <a:buNone/>
            </a:pPr>
            <a:r>
              <a:rPr lang="en-US" sz="2000" dirty="0"/>
              <a:t>Compulsive instinctual drives pushing persistently and relentlessly, defying willpower and rational and moral consideration </a:t>
            </a:r>
            <a:r>
              <a:rPr lang="en-US" sz="2000" dirty="0">
                <a:sym typeface="Wingdings" panose="05000000000000000000" pitchFamily="2" charset="2"/>
              </a:rPr>
              <a:t></a:t>
            </a:r>
            <a:r>
              <a:rPr lang="en-US" sz="2000" dirty="0"/>
              <a:t> cultural barriers and prohibitions cause anxieties, mental and neurotic complaints, (sexual) frustration, unhappiness: 'we are all neurotics' </a:t>
            </a:r>
            <a:r>
              <a:rPr lang="en-US" sz="2000" dirty="0">
                <a:sym typeface="Wingdings" panose="05000000000000000000" pitchFamily="2" charset="2"/>
              </a:rPr>
              <a:t></a:t>
            </a:r>
            <a:r>
              <a:rPr lang="en-US" sz="2000" dirty="0"/>
              <a:t> the 'discontents' of civilization (cf. Weber's 'iron cage' in rationalized society).</a:t>
            </a:r>
          </a:p>
          <a:p>
            <a:pPr marL="0" indent="0">
              <a:buNone/>
            </a:pPr>
            <a:r>
              <a:rPr lang="en-US" sz="2000" dirty="0"/>
              <a:t> </a:t>
            </a:r>
          </a:p>
          <a:p>
            <a:pPr marL="0" indent="0">
              <a:buNone/>
            </a:pPr>
            <a:r>
              <a:rPr lang="en-US" sz="2000" b="1" dirty="0"/>
              <a:t>Freud’s pessimism</a:t>
            </a:r>
            <a:r>
              <a:rPr lang="en-US" sz="2000" dirty="0"/>
              <a:t>: stable balance between civilized security/comfort and  gratification of basic passions and urges out of reach </a:t>
            </a:r>
            <a:r>
              <a:rPr lang="en-US" sz="2000" dirty="0">
                <a:sym typeface="Wingdings" panose="05000000000000000000" pitchFamily="2" charset="2"/>
              </a:rPr>
              <a:t> man as torn being: captured in unending </a:t>
            </a:r>
            <a:r>
              <a:rPr lang="en-US" sz="2000" dirty="0"/>
              <a:t>struggle between unruly passions and need to tame them. (</a:t>
            </a:r>
            <a:r>
              <a:rPr lang="en-US" sz="2000" i="1" dirty="0"/>
              <a:t>‘We may perhaps be forced to become reconciled to the idea that it is quite impossible to adjust the claims of sexual instinct to the demands of civilization.’ </a:t>
            </a:r>
            <a:r>
              <a:rPr lang="en-US" sz="2000" dirty="0"/>
              <a:t>(1912)) </a:t>
            </a:r>
            <a:r>
              <a:rPr lang="en-US" sz="2000" dirty="0">
                <a:sym typeface="Wingdings" panose="05000000000000000000" pitchFamily="2" charset="2"/>
              </a:rPr>
              <a:t> cf. Weber’s warring Gods and demons.</a:t>
            </a:r>
            <a:endParaRPr lang="en-US" sz="2000" dirty="0"/>
          </a:p>
          <a:p>
            <a:endParaRPr lang="en-US" sz="2000" dirty="0"/>
          </a:p>
        </p:txBody>
      </p:sp>
      <p:sp>
        <p:nvSpPr>
          <p:cNvPr id="4" name="Up-Down Arrow 3"/>
          <p:cNvSpPr/>
          <p:nvPr/>
        </p:nvSpPr>
        <p:spPr>
          <a:xfrm>
            <a:off x="4932040" y="2121781"/>
            <a:ext cx="288032" cy="74222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rved Right Arrow 4"/>
          <p:cNvSpPr/>
          <p:nvPr/>
        </p:nvSpPr>
        <p:spPr>
          <a:xfrm>
            <a:off x="35496" y="2636912"/>
            <a:ext cx="460657" cy="25922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94784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91264" cy="1800200"/>
          </a:xfrm>
        </p:spPr>
        <p:txBody>
          <a:bodyPr>
            <a:noAutofit/>
          </a:bodyPr>
          <a:lstStyle/>
          <a:p>
            <a:br>
              <a:rPr lang="en-US" sz="2800" b="1" dirty="0"/>
            </a:br>
            <a:r>
              <a:rPr lang="en-US" sz="2800" b="1" dirty="0"/>
              <a:t>H</a:t>
            </a:r>
            <a:r>
              <a:rPr lang="en-US" sz="2400" b="1" dirty="0"/>
              <a:t>istorical patterns of making sense of ‘sexuality’ </a:t>
            </a:r>
            <a:br>
              <a:rPr lang="en-US" sz="2400" b="1" dirty="0"/>
            </a:br>
            <a:r>
              <a:rPr lang="en-US" sz="2400" b="1" dirty="0"/>
              <a:t>(Ancient philosophy, Christianity, modern biomedical and psychological science, sexual politics/emancipation)</a:t>
            </a:r>
            <a:endParaRPr lang="nl-NL" sz="2400" b="1" dirty="0"/>
          </a:p>
        </p:txBody>
      </p:sp>
      <p:sp>
        <p:nvSpPr>
          <p:cNvPr id="3" name="Content Placeholder 2"/>
          <p:cNvSpPr>
            <a:spLocks noGrp="1"/>
          </p:cNvSpPr>
          <p:nvPr>
            <p:ph idx="1"/>
          </p:nvPr>
        </p:nvSpPr>
        <p:spPr>
          <a:xfrm>
            <a:off x="395536" y="1628801"/>
            <a:ext cx="8568952" cy="5229200"/>
          </a:xfrm>
        </p:spPr>
        <p:txBody>
          <a:bodyPr>
            <a:noAutofit/>
          </a:bodyPr>
          <a:lstStyle/>
          <a:p>
            <a:r>
              <a:rPr lang="en-US" sz="2400" b="1" dirty="0"/>
              <a:t>Cultural values </a:t>
            </a:r>
            <a:r>
              <a:rPr lang="en-US" sz="2400" b="1" dirty="0">
                <a:sym typeface="Wingdings" panose="05000000000000000000" pitchFamily="2" charset="2"/>
              </a:rPr>
              <a:t></a:t>
            </a:r>
            <a:r>
              <a:rPr lang="en-US" sz="2400" b="1" dirty="0"/>
              <a:t> moral judgement</a:t>
            </a:r>
            <a:r>
              <a:rPr lang="en-US" sz="2400" dirty="0"/>
              <a:t>: </a:t>
            </a:r>
            <a:r>
              <a:rPr lang="en-US" sz="2000" dirty="0"/>
              <a:t>good</a:t>
            </a:r>
            <a:r>
              <a:rPr lang="en-US" sz="2000" dirty="0">
                <a:sym typeface="Wingdings" panose="05000000000000000000" pitchFamily="2" charset="2"/>
              </a:rPr>
              <a:t></a:t>
            </a:r>
            <a:r>
              <a:rPr lang="en-US" sz="2000" dirty="0"/>
              <a:t>bad;                       natural</a:t>
            </a:r>
            <a:r>
              <a:rPr lang="en-US" sz="2000" dirty="0">
                <a:sym typeface="Wingdings" panose="05000000000000000000" pitchFamily="2" charset="2"/>
              </a:rPr>
              <a:t></a:t>
            </a:r>
            <a:r>
              <a:rPr lang="en-US" sz="2000" dirty="0"/>
              <a:t>unnatural; sin</a:t>
            </a:r>
            <a:r>
              <a:rPr lang="en-US" sz="2000" dirty="0">
                <a:sym typeface="Wingdings" panose="05000000000000000000" pitchFamily="2" charset="2"/>
              </a:rPr>
              <a:t></a:t>
            </a:r>
            <a:r>
              <a:rPr lang="en-US" sz="2000" dirty="0"/>
              <a:t>virtue; permissible </a:t>
            </a:r>
            <a:r>
              <a:rPr lang="en-US" sz="2000" dirty="0">
                <a:sym typeface="Wingdings" panose="05000000000000000000" pitchFamily="2" charset="2"/>
              </a:rPr>
              <a:t> </a:t>
            </a:r>
            <a:r>
              <a:rPr lang="en-US" sz="2000" dirty="0"/>
              <a:t>objectionable; innocent</a:t>
            </a:r>
            <a:r>
              <a:rPr lang="en-US" sz="2000" dirty="0">
                <a:sym typeface="Wingdings" panose="05000000000000000000" pitchFamily="2" charset="2"/>
              </a:rPr>
              <a:t></a:t>
            </a:r>
            <a:r>
              <a:rPr lang="en-US" sz="2000" dirty="0"/>
              <a:t>guilty; normal</a:t>
            </a:r>
            <a:r>
              <a:rPr lang="en-US" sz="2000" dirty="0">
                <a:sym typeface="Wingdings" panose="05000000000000000000" pitchFamily="2" charset="2"/>
              </a:rPr>
              <a:t></a:t>
            </a:r>
            <a:r>
              <a:rPr lang="en-US" sz="2000" dirty="0"/>
              <a:t>abnormal; healthy</a:t>
            </a:r>
            <a:r>
              <a:rPr lang="en-US" sz="2000" dirty="0">
                <a:sym typeface="Wingdings" panose="05000000000000000000" pitchFamily="2" charset="2"/>
              </a:rPr>
              <a:t></a:t>
            </a:r>
            <a:r>
              <a:rPr lang="en-US" sz="2000" dirty="0"/>
              <a:t>sick/perverted; safe</a:t>
            </a:r>
            <a:r>
              <a:rPr lang="en-US" sz="2000" dirty="0">
                <a:sym typeface="Wingdings" panose="05000000000000000000" pitchFamily="2" charset="2"/>
              </a:rPr>
              <a:t></a:t>
            </a:r>
            <a:r>
              <a:rPr lang="en-US" sz="2000" dirty="0"/>
              <a:t>dangerous;  self-controlled/moderation</a:t>
            </a:r>
            <a:r>
              <a:rPr lang="en-US" sz="2000" dirty="0">
                <a:sym typeface="Wingdings" panose="05000000000000000000" pitchFamily="2" charset="2"/>
              </a:rPr>
              <a:t></a:t>
            </a:r>
            <a:r>
              <a:rPr lang="en-US" sz="2000" dirty="0"/>
              <a:t>dissipated; consensual</a:t>
            </a:r>
            <a:r>
              <a:rPr lang="en-US" sz="2000" dirty="0">
                <a:sym typeface="Wingdings" panose="05000000000000000000" pitchFamily="2" charset="2"/>
              </a:rPr>
              <a:t></a:t>
            </a:r>
            <a:r>
              <a:rPr lang="en-US" sz="2000" dirty="0"/>
              <a:t>enforced.</a:t>
            </a:r>
          </a:p>
          <a:p>
            <a:r>
              <a:rPr lang="en-US" sz="2400" b="1" dirty="0"/>
              <a:t>Teleology</a:t>
            </a:r>
            <a:r>
              <a:rPr lang="en-US" sz="2400" dirty="0"/>
              <a:t>: sexual behaviour has intrinsic and self-evident aim (traditionally: procreation; 20</a:t>
            </a:r>
            <a:r>
              <a:rPr lang="en-US" sz="2400" baseline="30000" dirty="0"/>
              <a:t>th</a:t>
            </a:r>
            <a:r>
              <a:rPr lang="en-US" sz="2400" dirty="0"/>
              <a:t> century </a:t>
            </a:r>
            <a:r>
              <a:rPr lang="en-US" sz="2400" dirty="0">
                <a:sym typeface="Wingdings" panose="05000000000000000000" pitchFamily="2" charset="2"/>
              </a:rPr>
              <a:t> </a:t>
            </a:r>
            <a:r>
              <a:rPr lang="en-US" sz="2400" dirty="0"/>
              <a:t>love, intimate relations, health and wellbeing, emancipation). </a:t>
            </a:r>
            <a:endParaRPr lang="nl-NL" sz="2400" b="1" dirty="0"/>
          </a:p>
          <a:p>
            <a:pPr lvl="0"/>
            <a:r>
              <a:rPr lang="en-US" sz="2400" b="1" dirty="0"/>
              <a:t>Essentialism (reductionism)</a:t>
            </a:r>
            <a:r>
              <a:rPr lang="en-US" sz="2400" dirty="0"/>
              <a:t>: cause of sexual desires and acts situated within body or mind.</a:t>
            </a:r>
            <a:endParaRPr lang="en-US" sz="2400" b="1" dirty="0"/>
          </a:p>
          <a:p>
            <a:pPr lvl="0"/>
            <a:r>
              <a:rPr lang="en-US" sz="2400" b="1" dirty="0"/>
              <a:t>Naturalism</a:t>
            </a:r>
            <a:r>
              <a:rPr lang="en-US" sz="2400" dirty="0"/>
              <a:t>: sexuality belongs to nature; culture can only either control or suppress or unveil and liberate. </a:t>
            </a:r>
            <a:endParaRPr lang="nl-NL" sz="2400" dirty="0"/>
          </a:p>
          <a:p>
            <a:pPr lvl="0"/>
            <a:endParaRPr lang="nl-NL" sz="2400" b="1" dirty="0"/>
          </a:p>
        </p:txBody>
      </p:sp>
    </p:spTree>
    <p:extLst>
      <p:ext uri="{BB962C8B-B14F-4D97-AF65-F5344CB8AC3E}">
        <p14:creationId xmlns:p14="http://schemas.microsoft.com/office/powerpoint/2010/main" val="678714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47464"/>
            <a:ext cx="8291264" cy="1728192"/>
          </a:xfrm>
        </p:spPr>
        <p:txBody>
          <a:bodyPr>
            <a:normAutofit/>
          </a:bodyPr>
          <a:lstStyle/>
          <a:p>
            <a:br>
              <a:rPr lang="en-US" b="1" dirty="0"/>
            </a:br>
            <a:r>
              <a:rPr lang="en-US" sz="4000" b="1" dirty="0"/>
              <a:t>Human sexuality: natural?</a:t>
            </a:r>
          </a:p>
        </p:txBody>
      </p:sp>
      <p:sp>
        <p:nvSpPr>
          <p:cNvPr id="3" name="Content Placeholder 2"/>
          <p:cNvSpPr>
            <a:spLocks noGrp="1"/>
          </p:cNvSpPr>
          <p:nvPr>
            <p:ph idx="1"/>
          </p:nvPr>
        </p:nvSpPr>
        <p:spPr>
          <a:xfrm>
            <a:off x="457200" y="1052736"/>
            <a:ext cx="8229600" cy="5073427"/>
          </a:xfrm>
        </p:spPr>
        <p:txBody>
          <a:bodyPr>
            <a:noAutofit/>
          </a:bodyPr>
          <a:lstStyle/>
          <a:p>
            <a:pPr marL="0" indent="0">
              <a:buNone/>
            </a:pPr>
            <a:r>
              <a:rPr lang="en-US" dirty="0"/>
              <a:t>Modern naturalism largely scientific: sexuality in biomedical sciences, sociobiology, evolutionary psychology </a:t>
            </a:r>
            <a:r>
              <a:rPr lang="en-US" dirty="0">
                <a:sym typeface="Wingdings" panose="05000000000000000000" pitchFamily="2" charset="2"/>
              </a:rPr>
              <a:t> inevitable ‘</a:t>
            </a:r>
            <a:r>
              <a:rPr lang="en-US" dirty="0"/>
              <a:t>instincts’, ‘drives’, biochemical neurological processes in the body, physiological operations in brain and nervous system, hormones, testosterone, genes; spontaneous, conditioned behaviour.</a:t>
            </a:r>
          </a:p>
          <a:p>
            <a:pPr marL="0" indent="0">
              <a:buNone/>
            </a:pPr>
            <a:endParaRPr lang="en-US" dirty="0"/>
          </a:p>
          <a:p>
            <a:pPr marL="0" indent="0">
              <a:buNone/>
            </a:pPr>
            <a:r>
              <a:rPr lang="en-US" dirty="0"/>
              <a:t>Naturalist or ‘essentialist’ assumption of singular, immanent and universal ‘natural’ sexuality situated in body (and mind).</a:t>
            </a:r>
          </a:p>
          <a:p>
            <a:pPr marL="0" indent="0">
              <a:buNone/>
            </a:pPr>
            <a:endParaRPr lang="en-US" dirty="0"/>
          </a:p>
          <a:p>
            <a:pPr marL="0" indent="0">
              <a:buNone/>
            </a:pPr>
            <a:endParaRPr lang="en-US" dirty="0"/>
          </a:p>
        </p:txBody>
      </p:sp>
      <p:sp>
        <p:nvSpPr>
          <p:cNvPr id="6" name="Down Arrow 5"/>
          <p:cNvSpPr/>
          <p:nvPr/>
        </p:nvSpPr>
        <p:spPr>
          <a:xfrm>
            <a:off x="6660232" y="422108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9880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sym typeface="Wingdings" panose="05000000000000000000" pitchFamily="2" charset="2"/>
              </a:rPr>
            </a:br>
            <a:r>
              <a:rPr lang="en-US" b="1" dirty="0">
                <a:sym typeface="Wingdings" panose="05000000000000000000" pitchFamily="2" charset="2"/>
              </a:rPr>
              <a:t>Nature expressing itself in culture</a:t>
            </a:r>
            <a:br>
              <a:rPr lang="en-US" b="1" dirty="0">
                <a:sym typeface="Wingdings" panose="05000000000000000000" pitchFamily="2" charset="2"/>
              </a:rPr>
            </a:br>
            <a:endParaRPr lang="en-US" b="1" dirty="0"/>
          </a:p>
        </p:txBody>
      </p:sp>
      <p:sp>
        <p:nvSpPr>
          <p:cNvPr id="3" name="Content Placeholder 2"/>
          <p:cNvSpPr>
            <a:spLocks noGrp="1"/>
          </p:cNvSpPr>
          <p:nvPr>
            <p:ph idx="1"/>
          </p:nvPr>
        </p:nvSpPr>
        <p:spPr/>
        <p:txBody>
          <a:bodyPr>
            <a:normAutofit/>
          </a:bodyPr>
          <a:lstStyle/>
          <a:p>
            <a:pPr marL="0" indent="0">
              <a:buNone/>
            </a:pPr>
            <a:r>
              <a:rPr lang="en-US" dirty="0"/>
              <a:t>Nature			universally fixed aims</a:t>
            </a:r>
          </a:p>
          <a:p>
            <a:pPr marL="0" indent="0">
              <a:buNone/>
            </a:pPr>
            <a:endParaRPr lang="en-US" dirty="0"/>
          </a:p>
          <a:p>
            <a:pPr marL="0" indent="0">
              <a:buNone/>
            </a:pPr>
            <a:r>
              <a:rPr lang="en-US" dirty="0"/>
              <a:t>Body/mind </a:t>
            </a:r>
            <a:r>
              <a:rPr lang="en-US" dirty="0">
                <a:sym typeface="Wingdings" panose="05000000000000000000" pitchFamily="2" charset="2"/>
              </a:rPr>
              <a:t> sexual behaviour  procreation</a:t>
            </a:r>
          </a:p>
          <a:p>
            <a:pPr marL="0" indent="0">
              <a:buNone/>
            </a:pPr>
            <a:r>
              <a:rPr lang="en-US" sz="2400" dirty="0">
                <a:sym typeface="Wingdings" panose="05000000000000000000" pitchFamily="2" charset="2"/>
              </a:rPr>
              <a:t>given biological or</a:t>
            </a:r>
            <a:r>
              <a:rPr lang="en-US" dirty="0">
                <a:sym typeface="Wingdings" panose="05000000000000000000" pitchFamily="2" charset="2"/>
              </a:rPr>
              <a:t>			health/wellbeing</a:t>
            </a:r>
          </a:p>
          <a:p>
            <a:pPr marL="0" indent="0">
              <a:buNone/>
            </a:pPr>
            <a:r>
              <a:rPr lang="en-US" sz="2400" dirty="0">
                <a:sym typeface="Wingdings" panose="05000000000000000000" pitchFamily="2" charset="2"/>
              </a:rPr>
              <a:t>psychological</a:t>
            </a:r>
            <a:r>
              <a:rPr lang="en-US" dirty="0">
                <a:sym typeface="Wingdings" panose="05000000000000000000" pitchFamily="2" charset="2"/>
              </a:rPr>
              <a:t> 				intimate relations </a:t>
            </a:r>
            <a:r>
              <a:rPr lang="en-US" sz="2400" dirty="0">
                <a:sym typeface="Wingdings" panose="05000000000000000000" pitchFamily="2" charset="2"/>
              </a:rPr>
              <a:t>disposition </a:t>
            </a:r>
            <a:r>
              <a:rPr lang="en-US" dirty="0">
                <a:sym typeface="Wingdings" panose="05000000000000000000" pitchFamily="2" charset="2"/>
              </a:rPr>
              <a:t>				(family)</a:t>
            </a:r>
          </a:p>
        </p:txBody>
      </p:sp>
      <p:sp>
        <p:nvSpPr>
          <p:cNvPr id="4" name="Right Arrow 3"/>
          <p:cNvSpPr/>
          <p:nvPr/>
        </p:nvSpPr>
        <p:spPr>
          <a:xfrm>
            <a:off x="1763688" y="1700808"/>
            <a:ext cx="23762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rved Right Arrow 4"/>
          <p:cNvSpPr/>
          <p:nvPr/>
        </p:nvSpPr>
        <p:spPr>
          <a:xfrm>
            <a:off x="107504" y="2996952"/>
            <a:ext cx="258256" cy="7920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48192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b="1" dirty="0"/>
              <a:t>Or sociocultural? </a:t>
            </a:r>
            <a:br>
              <a:rPr lang="nl-NL" b="1" dirty="0"/>
            </a:br>
            <a:endParaRPr lang="nl-NL" dirty="0"/>
          </a:p>
        </p:txBody>
      </p:sp>
      <p:sp>
        <p:nvSpPr>
          <p:cNvPr id="3" name="Content Placeholder 2"/>
          <p:cNvSpPr>
            <a:spLocks noGrp="1"/>
          </p:cNvSpPr>
          <p:nvPr>
            <p:ph idx="1"/>
          </p:nvPr>
        </p:nvSpPr>
        <p:spPr>
          <a:xfrm>
            <a:off x="457200" y="836712"/>
            <a:ext cx="8229600" cy="5289451"/>
          </a:xfrm>
        </p:spPr>
        <p:txBody>
          <a:bodyPr>
            <a:noAutofit/>
          </a:bodyPr>
          <a:lstStyle/>
          <a:p>
            <a:pPr marL="0" indent="0">
              <a:buNone/>
            </a:pPr>
            <a:r>
              <a:rPr lang="en-US" sz="2800" dirty="0"/>
              <a:t>Human sexuality involving body and mind as well as  social relations and cultural values </a:t>
            </a:r>
            <a:r>
              <a:rPr lang="en-US" sz="2800" dirty="0">
                <a:sym typeface="Wingdings" panose="05000000000000000000" pitchFamily="2" charset="2"/>
              </a:rPr>
              <a:t> sexual behaviour </a:t>
            </a:r>
            <a:r>
              <a:rPr lang="en-US" sz="2800" dirty="0"/>
              <a:t>full of meanings and motivated by intentions (human purposes) and as such not reducible to nature.</a:t>
            </a:r>
          </a:p>
          <a:p>
            <a:pPr marL="0" indent="0">
              <a:buNone/>
            </a:pPr>
            <a:endParaRPr lang="en-US" sz="2800" dirty="0"/>
          </a:p>
          <a:p>
            <a:pPr marL="0" indent="0">
              <a:buNone/>
            </a:pPr>
            <a:r>
              <a:rPr lang="en-US" sz="2800" dirty="0"/>
              <a:t>Definitions of the ‘nature’ of sexuality inevitably </a:t>
            </a:r>
            <a:r>
              <a:rPr lang="en-US" sz="2800" b="1" dirty="0"/>
              <a:t>mediated by meanings</a:t>
            </a:r>
            <a:r>
              <a:rPr lang="en-US" sz="2800" dirty="0"/>
              <a:t> </a:t>
            </a:r>
            <a:r>
              <a:rPr lang="en-US" sz="2800" dirty="0">
                <a:sym typeface="Wingdings" panose="05000000000000000000" pitchFamily="2" charset="2"/>
              </a:rPr>
              <a:t> S</a:t>
            </a:r>
            <a:r>
              <a:rPr lang="en-US" sz="2800" dirty="0"/>
              <a:t>haping of human sexuality depends on ‘hardware’ (body as necessary precondition, providing variety of possibilities) as well as ‘software’ (moral guidelines, social rules, cultural ideals and examples, imitation, codes of behavior, engrained </a:t>
            </a:r>
            <a:r>
              <a:rPr lang="en-US" sz="2800" i="1" dirty="0"/>
              <a:t>habitus</a:t>
            </a:r>
            <a:r>
              <a:rPr lang="en-US" sz="2800" dirty="0"/>
              <a:t>, identification, intention, motivation) in order to ‘program’/socialize ‘hardware’.</a:t>
            </a:r>
            <a:endParaRPr lang="nl-NL" sz="2800" b="1" dirty="0"/>
          </a:p>
          <a:p>
            <a:endParaRPr lang="nl-NL" dirty="0"/>
          </a:p>
        </p:txBody>
      </p:sp>
      <p:sp>
        <p:nvSpPr>
          <p:cNvPr id="6" name="Down Arrow 5"/>
          <p:cNvSpPr/>
          <p:nvPr/>
        </p:nvSpPr>
        <p:spPr>
          <a:xfrm>
            <a:off x="3491880" y="2524842"/>
            <a:ext cx="360040" cy="7601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6557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Sexuality embedded in sociocultural interpretation</a:t>
            </a:r>
            <a:br>
              <a:rPr lang="en-US" b="1" dirty="0"/>
            </a:br>
            <a:endParaRPr lang="en-US" dirty="0"/>
          </a:p>
        </p:txBody>
      </p:sp>
      <p:sp>
        <p:nvSpPr>
          <p:cNvPr id="3" name="Content Placeholder 2"/>
          <p:cNvSpPr>
            <a:spLocks noGrp="1"/>
          </p:cNvSpPr>
          <p:nvPr>
            <p:ph idx="1"/>
          </p:nvPr>
        </p:nvSpPr>
        <p:spPr>
          <a:xfrm>
            <a:off x="457200" y="1417638"/>
            <a:ext cx="8435280" cy="4708525"/>
          </a:xfrm>
        </p:spPr>
        <p:txBody>
          <a:bodyPr>
            <a:normAutofit/>
          </a:bodyPr>
          <a:lstStyle/>
          <a:p>
            <a:pPr marL="0" indent="0">
              <a:buNone/>
            </a:pPr>
            <a:endParaRPr lang="en-US" dirty="0"/>
          </a:p>
          <a:p>
            <a:pPr marL="0" indent="0">
              <a:buNone/>
            </a:pPr>
            <a:endParaRPr lang="en-US" dirty="0"/>
          </a:p>
          <a:p>
            <a:pPr marL="0" indent="0">
              <a:buNone/>
            </a:pPr>
            <a:r>
              <a:rPr lang="en-US" dirty="0"/>
              <a:t>			</a:t>
            </a:r>
            <a:r>
              <a:rPr lang="en-US" dirty="0">
                <a:sym typeface="Wingdings" panose="05000000000000000000" pitchFamily="2" charset="2"/>
              </a:rPr>
              <a:t> 		meanings</a:t>
            </a:r>
            <a:endParaRPr lang="en-US" dirty="0"/>
          </a:p>
          <a:p>
            <a:pPr marL="0" indent="0">
              <a:buNone/>
            </a:pPr>
            <a:r>
              <a:rPr lang="en-US" dirty="0"/>
              <a:t>Experience  			values/purposes</a:t>
            </a:r>
          </a:p>
          <a:p>
            <a:pPr marL="0" indent="0">
              <a:buNone/>
            </a:pPr>
            <a:r>
              <a:rPr lang="en-US" dirty="0"/>
              <a:t>of the body    “</a:t>
            </a:r>
            <a:r>
              <a:rPr lang="en-US" i="1" dirty="0"/>
              <a:t>Sexuality”</a:t>
            </a:r>
            <a:r>
              <a:rPr lang="en-US" dirty="0"/>
              <a:t>	conventions</a:t>
            </a:r>
          </a:p>
          <a:p>
            <a:pPr marL="0" indent="0">
              <a:buNone/>
            </a:pPr>
            <a:r>
              <a:rPr lang="en-US" dirty="0"/>
              <a:t>					intentions</a:t>
            </a:r>
          </a:p>
          <a:p>
            <a:pPr marL="0" indent="0">
              <a:buNone/>
            </a:pPr>
            <a:r>
              <a:rPr lang="en-US" dirty="0"/>
              <a:t>					social interaction</a:t>
            </a:r>
          </a:p>
        </p:txBody>
      </p:sp>
      <p:sp>
        <p:nvSpPr>
          <p:cNvPr id="4" name="Right Arrow 3"/>
          <p:cNvSpPr/>
          <p:nvPr/>
        </p:nvSpPr>
        <p:spPr>
          <a:xfrm>
            <a:off x="3203848" y="302642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3059832" y="4405767"/>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35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531440"/>
            <a:ext cx="8795320" cy="1080120"/>
          </a:xfrm>
        </p:spPr>
        <p:txBody>
          <a:bodyPr>
            <a:noAutofit/>
          </a:bodyPr>
          <a:lstStyle/>
          <a:p>
            <a:br>
              <a:rPr lang="en-US" sz="3200" b="1" dirty="0"/>
            </a:br>
            <a:r>
              <a:rPr lang="en-US" sz="3200" b="1" dirty="0"/>
              <a:t>Historical origin of ‘sexuality’</a:t>
            </a:r>
          </a:p>
        </p:txBody>
      </p:sp>
      <p:sp>
        <p:nvSpPr>
          <p:cNvPr id="3" name="Content Placeholder 2"/>
          <p:cNvSpPr>
            <a:spLocks noGrp="1"/>
          </p:cNvSpPr>
          <p:nvPr>
            <p:ph idx="1"/>
          </p:nvPr>
        </p:nvSpPr>
        <p:spPr>
          <a:xfrm>
            <a:off x="323528" y="764704"/>
            <a:ext cx="8363272" cy="4477465"/>
          </a:xfrm>
        </p:spPr>
        <p:txBody>
          <a:bodyPr>
            <a:noAutofit/>
          </a:bodyPr>
          <a:lstStyle/>
          <a:p>
            <a:pPr marL="0" indent="0">
              <a:buNone/>
            </a:pPr>
            <a:r>
              <a:rPr lang="en-US" sz="2000" dirty="0"/>
              <a:t>Modern concept introduced in late 19</a:t>
            </a:r>
            <a:r>
              <a:rPr lang="en-US" sz="2000" baseline="30000" dirty="0"/>
              <a:t>th</a:t>
            </a:r>
            <a:r>
              <a:rPr lang="en-US" sz="2000" dirty="0"/>
              <a:t>-century biology, medicine, psychiatry/neurology, psychology referring to:</a:t>
            </a:r>
          </a:p>
          <a:p>
            <a:r>
              <a:rPr lang="en-US" sz="2000" dirty="0"/>
              <a:t>more or less delineated part of human existence;</a:t>
            </a:r>
          </a:p>
          <a:p>
            <a:r>
              <a:rPr lang="en-US" sz="2000" dirty="0"/>
              <a:t>array of physical and mental processes, behaviors and feelings;</a:t>
            </a:r>
          </a:p>
          <a:p>
            <a:r>
              <a:rPr lang="en-US" sz="2000" dirty="0"/>
              <a:t>interaction of body and mind. </a:t>
            </a:r>
          </a:p>
          <a:p>
            <a:pPr marL="0" indent="0">
              <a:buNone/>
            </a:pPr>
            <a:endParaRPr lang="en-US" sz="2000" dirty="0"/>
          </a:p>
          <a:p>
            <a:pPr marL="0" indent="0">
              <a:buNone/>
            </a:pPr>
            <a:r>
              <a:rPr lang="en-US" sz="2000" dirty="0"/>
              <a:t>Not only describing underlying reality but also giving meaning and organizing feelings and experiences </a:t>
            </a:r>
            <a:r>
              <a:rPr lang="en-US" sz="2000" dirty="0">
                <a:sym typeface="Wingdings" panose="05000000000000000000" pitchFamily="2" charset="2"/>
              </a:rPr>
              <a:t> w</a:t>
            </a:r>
            <a:r>
              <a:rPr lang="en-US" sz="2000" dirty="0"/>
              <a:t>e are conditioned by the society and culture we live in to consider as ‘sexual’ certain physical and mental experiences, specific behaviors, feelings, desires and ways of relating to others </a:t>
            </a:r>
            <a:r>
              <a:rPr lang="en-US" sz="2000" dirty="0">
                <a:sym typeface="Wingdings" panose="05000000000000000000" pitchFamily="2" charset="2"/>
              </a:rPr>
              <a:t> we are made to believe and experience that sexuality is given by nature.</a:t>
            </a:r>
          </a:p>
          <a:p>
            <a:pPr marL="0" indent="0">
              <a:buNone/>
            </a:pPr>
            <a:endParaRPr lang="en-US" sz="2000" dirty="0">
              <a:sym typeface="Wingdings" panose="05000000000000000000" pitchFamily="2" charset="2"/>
            </a:endParaRPr>
          </a:p>
          <a:p>
            <a:pPr marL="0" indent="0">
              <a:buNone/>
            </a:pPr>
            <a:endParaRPr lang="en-US" sz="2000" dirty="0">
              <a:sym typeface="Wingdings" panose="05000000000000000000" pitchFamily="2" charset="2"/>
            </a:endParaRPr>
          </a:p>
          <a:p>
            <a:pPr>
              <a:buFont typeface="Wingdings" panose="05000000000000000000" pitchFamily="2" charset="2"/>
              <a:buChar char="à"/>
            </a:pPr>
            <a:endParaRPr lang="en-US" sz="2000" dirty="0"/>
          </a:p>
          <a:p>
            <a:pPr marL="0" indent="0">
              <a:buNone/>
            </a:pPr>
            <a:r>
              <a:rPr lang="en-US" sz="2000" dirty="0"/>
              <a:t>Constructivist or phenomenological approach: naturalist explanation is only one culturally mediated meaning among others </a:t>
            </a:r>
            <a:r>
              <a:rPr lang="en-US" sz="2000" dirty="0">
                <a:sym typeface="Wingdings" panose="05000000000000000000" pitchFamily="2" charset="2"/>
              </a:rPr>
              <a:t> </a:t>
            </a:r>
            <a:r>
              <a:rPr lang="en-US" sz="2000" dirty="0"/>
              <a:t>sexuality embedded in variety of motivations and intentions, which may not be self-evident.</a:t>
            </a:r>
          </a:p>
        </p:txBody>
      </p:sp>
      <p:sp>
        <p:nvSpPr>
          <p:cNvPr id="4" name="Curved Right Arrow 3"/>
          <p:cNvSpPr/>
          <p:nvPr/>
        </p:nvSpPr>
        <p:spPr>
          <a:xfrm>
            <a:off x="35496" y="1124744"/>
            <a:ext cx="288032" cy="23042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Down Arrow 5"/>
          <p:cNvSpPr/>
          <p:nvPr/>
        </p:nvSpPr>
        <p:spPr>
          <a:xfrm>
            <a:off x="3851972" y="458112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078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91264" cy="1589038"/>
          </a:xfrm>
        </p:spPr>
        <p:txBody>
          <a:bodyPr>
            <a:normAutofit/>
          </a:bodyPr>
          <a:lstStyle/>
          <a:p>
            <a:r>
              <a:rPr lang="en-US" b="1" dirty="0"/>
              <a:t>Sexual behavior is intentional</a:t>
            </a:r>
            <a:br>
              <a:rPr lang="nl-NL" b="1" dirty="0"/>
            </a:br>
            <a:endParaRPr lang="nl-NL" dirty="0"/>
          </a:p>
        </p:txBody>
      </p:sp>
      <p:sp>
        <p:nvSpPr>
          <p:cNvPr id="3" name="Content Placeholder 2"/>
          <p:cNvSpPr>
            <a:spLocks noGrp="1"/>
          </p:cNvSpPr>
          <p:nvPr>
            <p:ph idx="1"/>
          </p:nvPr>
        </p:nvSpPr>
        <p:spPr>
          <a:xfrm>
            <a:off x="395536" y="836712"/>
            <a:ext cx="8291264" cy="5289451"/>
          </a:xfrm>
        </p:spPr>
        <p:txBody>
          <a:bodyPr>
            <a:noAutofit/>
          </a:bodyPr>
          <a:lstStyle/>
          <a:p>
            <a:pPr marL="0" indent="0">
              <a:buNone/>
            </a:pPr>
            <a:r>
              <a:rPr lang="en-US" sz="1800" b="1" dirty="0"/>
              <a:t>Naturalist approach</a:t>
            </a:r>
            <a:r>
              <a:rPr lang="en-US" sz="1800" dirty="0"/>
              <a:t>: the ‘aim’ of sexuality is mating/procreation or release of physical tension.</a:t>
            </a:r>
          </a:p>
          <a:p>
            <a:pPr marL="0" indent="0">
              <a:buNone/>
            </a:pPr>
            <a:endParaRPr lang="en-US" sz="1800" dirty="0"/>
          </a:p>
          <a:p>
            <a:pPr marL="0" indent="0">
              <a:buNone/>
            </a:pPr>
            <a:r>
              <a:rPr lang="en-US" sz="1800" dirty="0"/>
              <a:t>Cultural approach: </a:t>
            </a:r>
            <a:r>
              <a:rPr lang="en-US" sz="1800" b="1" dirty="0"/>
              <a:t>human sexuality embedded in social purposes and reasons</a:t>
            </a:r>
            <a:r>
              <a:rPr lang="en-US" sz="1800" dirty="0"/>
              <a:t> (whether we are aware of them or not). </a:t>
            </a:r>
          </a:p>
          <a:p>
            <a:pPr marL="0" indent="0">
              <a:buNone/>
            </a:pPr>
            <a:endParaRPr lang="en-US" sz="1800" dirty="0"/>
          </a:p>
          <a:p>
            <a:pPr marL="0" indent="0">
              <a:buNone/>
            </a:pPr>
            <a:r>
              <a:rPr lang="en-US" sz="1800" dirty="0"/>
              <a:t>Having sex involves a </a:t>
            </a:r>
            <a:r>
              <a:rPr lang="en-US" sz="1800" b="1" dirty="0"/>
              <a:t>variety of motivations</a:t>
            </a:r>
            <a:r>
              <a:rPr lang="en-US" sz="1800" dirty="0"/>
              <a:t>, possibly more of them at the same time, in various combinations: </a:t>
            </a:r>
          </a:p>
          <a:p>
            <a:pPr>
              <a:buFontTx/>
              <a:buChar char="-"/>
            </a:pPr>
            <a:r>
              <a:rPr lang="en-US" sz="1800" dirty="0"/>
              <a:t>fun, pleasure, excitement, thrill-seeking, adventure, escaping from boredom; </a:t>
            </a:r>
          </a:p>
          <a:p>
            <a:pPr>
              <a:buFontTx/>
              <a:buChar char="-"/>
            </a:pPr>
            <a:r>
              <a:rPr lang="en-US" sz="1800" dirty="0"/>
              <a:t>love, intimacy, partnership, pleasing others;</a:t>
            </a:r>
          </a:p>
          <a:p>
            <a:pPr>
              <a:buFontTx/>
              <a:buChar char="-"/>
            </a:pPr>
            <a:r>
              <a:rPr lang="en-US" sz="1800" dirty="0"/>
              <a:t>self-discovery, personal liberation and emancipation; </a:t>
            </a:r>
          </a:p>
          <a:p>
            <a:pPr>
              <a:buFontTx/>
              <a:buChar char="-"/>
            </a:pPr>
            <a:r>
              <a:rPr lang="en-US" sz="1800" dirty="0"/>
              <a:t>self-esteem, showing off, competition (alpha males); </a:t>
            </a:r>
          </a:p>
          <a:p>
            <a:pPr>
              <a:buFontTx/>
              <a:buChar char="-"/>
            </a:pPr>
            <a:r>
              <a:rPr lang="en-US" sz="1800" dirty="0"/>
              <a:t>social/peer-pressure; being forced (female experience: ‘me too?’);</a:t>
            </a:r>
          </a:p>
          <a:p>
            <a:pPr>
              <a:buFontTx/>
              <a:buChar char="-"/>
            </a:pPr>
            <a:r>
              <a:rPr lang="en-US" sz="1800" dirty="0"/>
              <a:t>exercising power over others; ‘possessing’ another person;</a:t>
            </a:r>
          </a:p>
          <a:p>
            <a:pPr>
              <a:buFontTx/>
              <a:buChar char="-"/>
            </a:pPr>
            <a:r>
              <a:rPr lang="en-US" sz="1800" dirty="0"/>
              <a:t>making money; social ambitions; career-opportunities …</a:t>
            </a:r>
          </a:p>
          <a:p>
            <a:pPr marL="0" indent="0">
              <a:buNone/>
            </a:pPr>
            <a:r>
              <a:rPr lang="en-US" sz="1800" dirty="0"/>
              <a:t> </a:t>
            </a:r>
          </a:p>
          <a:p>
            <a:pPr marL="0" indent="0">
              <a:buNone/>
            </a:pPr>
            <a:r>
              <a:rPr lang="en-US" sz="1800" b="1" dirty="0"/>
              <a:t>And ‘nature’s aim’: reproduction?</a:t>
            </a:r>
            <a:r>
              <a:rPr lang="en-US" sz="1800" dirty="0"/>
              <a:t> </a:t>
            </a:r>
            <a:r>
              <a:rPr lang="en-US" sz="1800" dirty="0">
                <a:sym typeface="Wingdings" panose="05000000000000000000" pitchFamily="2" charset="2"/>
              </a:rPr>
              <a:t> </a:t>
            </a:r>
            <a:r>
              <a:rPr lang="en-US" sz="1800" dirty="0"/>
              <a:t>as motivation of minor importance: intention to procreate does not play dominant role in our sex life (in modern society rather the opposite: contraception </a:t>
            </a:r>
            <a:r>
              <a:rPr lang="en-US" sz="1800" dirty="0">
                <a:sym typeface="Wingdings" panose="05000000000000000000" pitchFamily="2" charset="2"/>
              </a:rPr>
              <a:t> rationalization of sexual behaviour</a:t>
            </a:r>
            <a:r>
              <a:rPr lang="en-US" sz="1800" dirty="0"/>
              <a:t>). </a:t>
            </a:r>
          </a:p>
          <a:p>
            <a:pPr marL="0" indent="0">
              <a:buNone/>
            </a:pPr>
            <a:endParaRPr lang="en-US" dirty="0"/>
          </a:p>
          <a:p>
            <a:endParaRPr lang="nl-NL" dirty="0"/>
          </a:p>
        </p:txBody>
      </p:sp>
      <p:sp>
        <p:nvSpPr>
          <p:cNvPr id="4" name="Down Arrow 3"/>
          <p:cNvSpPr/>
          <p:nvPr/>
        </p:nvSpPr>
        <p:spPr>
          <a:xfrm>
            <a:off x="5292080" y="2101714"/>
            <a:ext cx="21602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Up-Down Arrow 4"/>
          <p:cNvSpPr/>
          <p:nvPr/>
        </p:nvSpPr>
        <p:spPr>
          <a:xfrm>
            <a:off x="5280672" y="1196752"/>
            <a:ext cx="227432"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3527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2337</TotalTime>
  <Words>3324</Words>
  <Application>Microsoft Office PowerPoint</Application>
  <PresentationFormat>On-screen Show (4:3)</PresentationFormat>
  <Paragraphs>192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Office Theme</vt:lpstr>
      <vt:lpstr>The Modernization of Sexuality and the Emergence of Psychological Man</vt:lpstr>
      <vt:lpstr>PowerPoint Presentation</vt:lpstr>
      <vt:lpstr> Historical patterns of making sense of ‘sexuality’  (Ancient philosophy, Christianity, modern biomedical and psychological science, sexual politics/emancipation)</vt:lpstr>
      <vt:lpstr> Human sexuality: natural?</vt:lpstr>
      <vt:lpstr> Nature expressing itself in culture </vt:lpstr>
      <vt:lpstr>Or sociocultural?  </vt:lpstr>
      <vt:lpstr> Sexuality embedded in sociocultural interpretation </vt:lpstr>
      <vt:lpstr> Historical origin of ‘sexuality’</vt:lpstr>
      <vt:lpstr>Sexual behavior is intentional </vt:lpstr>
      <vt:lpstr>PowerPoint Presentation</vt:lpstr>
      <vt:lpstr>Focus assignment 9  late 19th/early 20th-century ‘modernization’ of sexuality:</vt:lpstr>
      <vt:lpstr> Traditional experience of sexuality  </vt:lpstr>
      <vt:lpstr>Modernization of sexuality </vt:lpstr>
      <vt:lpstr>Sigmund Freud  1856 Freiberg (Moravia) – 1939 (London) </vt:lpstr>
      <vt:lpstr>What is psychoanalysis? </vt:lpstr>
      <vt:lpstr>Freud's self-image and view of man </vt:lpstr>
      <vt:lpstr>   Today’s dubious and controversial reputation of Freud:  genius, heroic pioneer, revolutionary thinker or swindler, fabulist, cheat, charlatan, plagiarist and manipulator?  </vt:lpstr>
      <vt:lpstr>PowerPoint Presentation</vt:lpstr>
      <vt:lpstr> Freud/Josef Breuer, Studien über Hysterie (1895) Studies about Hysteria </vt:lpstr>
      <vt:lpstr>Die Traumdeutung (1900)  The Interpretation of Dreams  </vt:lpstr>
      <vt:lpstr>Drei Abhandlungen zur Sexualtheorie (1905)  Three Essays on the Theory of Sexuality  </vt:lpstr>
      <vt:lpstr> Die 'kulturelle' Sexualmoral und die moderne Nervosität (1908)  Modern Sexual Morality and Modern Nervousness </vt:lpstr>
      <vt:lpstr>Totem und Tabu: Über einige Übereinstimmungen im Seelenleben der Wilden und Neurotiker (1913)  Totem and Taboo: About some Similarities in the Psychic Life of Savages and Neurotics  </vt:lpstr>
      <vt:lpstr> Jenseits des Lustprinzips (1920) Beyond the Pleasure Principle </vt:lpstr>
      <vt:lpstr>Das Ich und das Es (1923) The Ego and the Id  </vt:lpstr>
      <vt:lpstr> Die Zukunft einer Illusion (1927)  The Future of An Illusion </vt:lpstr>
      <vt:lpstr>Das Unbehagen in der Kultur  (1930) Civilisation and Its Discontents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pre-Freudian modernisation of sexuality: Krafft-Ebing and Moll</dc:title>
  <dc:creator>Oosterhuis Harry (HISTORY)</dc:creator>
  <cp:lastModifiedBy>Oosterhuis, Harry (HISTORY)</cp:lastModifiedBy>
  <cp:revision>168</cp:revision>
  <cp:lastPrinted>2019-02-14T10:10:05Z</cp:lastPrinted>
  <dcterms:created xsi:type="dcterms:W3CDTF">2014-08-10T16:27:49Z</dcterms:created>
  <dcterms:modified xsi:type="dcterms:W3CDTF">2024-12-29T14:21:31Z</dcterms:modified>
</cp:coreProperties>
</file>