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80" r:id="rId3"/>
    <p:sldId id="279" r:id="rId4"/>
    <p:sldId id="271" r:id="rId5"/>
    <p:sldId id="281" r:id="rId6"/>
    <p:sldId id="282" r:id="rId7"/>
    <p:sldId id="258" r:id="rId8"/>
    <p:sldId id="283" r:id="rId9"/>
    <p:sldId id="284" r:id="rId10"/>
    <p:sldId id="302" r:id="rId11"/>
    <p:sldId id="259" r:id="rId12"/>
    <p:sldId id="285" r:id="rId13"/>
    <p:sldId id="286" r:id="rId14"/>
    <p:sldId id="260" r:id="rId15"/>
    <p:sldId id="304" r:id="rId16"/>
    <p:sldId id="288" r:id="rId17"/>
    <p:sldId id="264" r:id="rId18"/>
    <p:sldId id="306" r:id="rId19"/>
    <p:sldId id="305" r:id="rId20"/>
    <p:sldId id="289" r:id="rId21"/>
    <p:sldId id="273" r:id="rId22"/>
    <p:sldId id="291" r:id="rId23"/>
    <p:sldId id="274" r:id="rId24"/>
    <p:sldId id="303" r:id="rId25"/>
    <p:sldId id="301" r:id="rId26"/>
    <p:sldId id="294" r:id="rId27"/>
    <p:sldId id="293" r:id="rId28"/>
    <p:sldId id="295" r:id="rId29"/>
    <p:sldId id="275" r:id="rId30"/>
    <p:sldId id="296" r:id="rId31"/>
    <p:sldId id="276" r:id="rId32"/>
    <p:sldId id="307" r:id="rId33"/>
    <p:sldId id="308" r:id="rId34"/>
    <p:sldId id="309" r:id="rId35"/>
    <p:sldId id="310" r:id="rId36"/>
    <p:sldId id="261" r:id="rId37"/>
    <p:sldId id="262" r:id="rId38"/>
    <p:sldId id="311" r:id="rId39"/>
    <p:sldId id="263" r:id="rId40"/>
    <p:sldId id="312" r:id="rId41"/>
    <p:sldId id="265" r:id="rId42"/>
    <p:sldId id="266" r:id="rId43"/>
    <p:sldId id="313" r:id="rId44"/>
    <p:sldId id="292" r:id="rId45"/>
    <p:sldId id="267" r:id="rId46"/>
    <p:sldId id="268" r:id="rId47"/>
    <p:sldId id="270" r:id="rId48"/>
    <p:sldId id="314" r:id="rId49"/>
    <p:sldId id="315" r:id="rId50"/>
    <p:sldId id="272" r:id="rId51"/>
    <p:sldId id="316" r:id="rId52"/>
    <p:sldId id="317" r:id="rId53"/>
    <p:sldId id="318" r:id="rId54"/>
    <p:sldId id="298" r:id="rId55"/>
    <p:sldId id="319" r:id="rId56"/>
    <p:sldId id="320" r:id="rId57"/>
    <p:sldId id="299" r:id="rId58"/>
    <p:sldId id="300" r:id="rId59"/>
    <p:sldId id="297" r:id="rId60"/>
    <p:sldId id="321" r:id="rId61"/>
    <p:sldId id="322" r:id="rId62"/>
    <p:sldId id="323" r:id="rId63"/>
    <p:sldId id="324" r:id="rId6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0FE1F3-16CB-446C-A705-B0E745A3DC59}" type="datetimeFigureOut">
              <a:rPr lang="nl-NL" smtClean="0"/>
              <a:t>30-12-2024</a:t>
            </a:fld>
            <a:endParaRPr lang="nl-N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520D1D-0DDF-4AEE-A847-D459B741C264}" type="slidenum">
              <a:rPr lang="nl-NL" smtClean="0"/>
              <a:t>‹#›</a:t>
            </a:fld>
            <a:endParaRPr lang="nl-NL"/>
          </a:p>
        </p:txBody>
      </p:sp>
    </p:spTree>
    <p:extLst>
      <p:ext uri="{BB962C8B-B14F-4D97-AF65-F5344CB8AC3E}">
        <p14:creationId xmlns:p14="http://schemas.microsoft.com/office/powerpoint/2010/main" val="1963443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466F9A-19E2-491A-9E3D-CEAB41A2FF64}" type="slidenum">
              <a:rPr lang="en-US" smtClean="0"/>
              <a:t>45</a:t>
            </a:fld>
            <a:endParaRPr lang="en-US"/>
          </a:p>
        </p:txBody>
      </p:sp>
    </p:spTree>
    <p:extLst>
      <p:ext uri="{BB962C8B-B14F-4D97-AF65-F5344CB8AC3E}">
        <p14:creationId xmlns:p14="http://schemas.microsoft.com/office/powerpoint/2010/main" val="169140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508FD4F5-8C63-4253-821F-C6C55EBFB369}"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37428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08FD4F5-8C63-4253-821F-C6C55EBFB369}"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1896407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08FD4F5-8C63-4253-821F-C6C55EBFB369}"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18713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508FD4F5-8C63-4253-821F-C6C55EBFB369}"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2717331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8FD4F5-8C63-4253-821F-C6C55EBFB369}" type="datetimeFigureOut">
              <a:rPr lang="nl-NL" smtClean="0"/>
              <a:t>30-12-2024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829980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508FD4F5-8C63-4253-821F-C6C55EBFB369}"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863572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508FD4F5-8C63-4253-821F-C6C55EBFB369}" type="datetimeFigureOut">
              <a:rPr lang="nl-NL" smtClean="0"/>
              <a:t>30-12-2024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110762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508FD4F5-8C63-4253-821F-C6C55EBFB369}" type="datetimeFigureOut">
              <a:rPr lang="nl-NL" smtClean="0"/>
              <a:t>30-12-2024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160666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FD4F5-8C63-4253-821F-C6C55EBFB369}" type="datetimeFigureOut">
              <a:rPr lang="nl-NL" smtClean="0"/>
              <a:t>30-12-2024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3174516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8FD4F5-8C63-4253-821F-C6C55EBFB369}"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193742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8FD4F5-8C63-4253-821F-C6C55EBFB369}" type="datetimeFigureOut">
              <a:rPr lang="nl-NL" smtClean="0"/>
              <a:t>30-12-2024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6FF3E3B-A4ED-4AB9-8597-9E4EFE3AC616}" type="slidenum">
              <a:rPr lang="nl-NL" smtClean="0"/>
              <a:t>‹#›</a:t>
            </a:fld>
            <a:endParaRPr lang="nl-NL"/>
          </a:p>
        </p:txBody>
      </p:sp>
    </p:spTree>
    <p:extLst>
      <p:ext uri="{BB962C8B-B14F-4D97-AF65-F5344CB8AC3E}">
        <p14:creationId xmlns:p14="http://schemas.microsoft.com/office/powerpoint/2010/main" val="3755764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FD4F5-8C63-4253-821F-C6C55EBFB369}" type="datetimeFigureOut">
              <a:rPr lang="nl-NL" smtClean="0"/>
              <a:t>30-12-2024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F3E3B-A4ED-4AB9-8597-9E4EFE3AC616}" type="slidenum">
              <a:rPr lang="nl-NL" smtClean="0"/>
              <a:t>‹#›</a:t>
            </a:fld>
            <a:endParaRPr lang="nl-NL"/>
          </a:p>
        </p:txBody>
      </p:sp>
    </p:spTree>
    <p:extLst>
      <p:ext uri="{BB962C8B-B14F-4D97-AF65-F5344CB8AC3E}">
        <p14:creationId xmlns:p14="http://schemas.microsoft.com/office/powerpoint/2010/main" val="421576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b="1" dirty="0"/>
              <a:t>The </a:t>
            </a:r>
            <a:r>
              <a:rPr lang="en-US" sz="4800" b="1" dirty="0" err="1"/>
              <a:t>Modernisation</a:t>
            </a:r>
            <a:r>
              <a:rPr lang="en-US" sz="4800" b="1" dirty="0"/>
              <a:t> </a:t>
            </a:r>
            <a:br>
              <a:rPr lang="en-US" sz="4800" b="1" dirty="0"/>
            </a:br>
            <a:r>
              <a:rPr lang="en-US" sz="4800" b="1" dirty="0"/>
              <a:t>of the Western World</a:t>
            </a:r>
            <a:endParaRPr lang="nl-NL" sz="4800" b="1" dirty="0"/>
          </a:p>
        </p:txBody>
      </p:sp>
      <p:sp>
        <p:nvSpPr>
          <p:cNvPr id="3" name="Subtitle 2"/>
          <p:cNvSpPr>
            <a:spLocks noGrp="1"/>
          </p:cNvSpPr>
          <p:nvPr>
            <p:ph type="subTitle" idx="1"/>
          </p:nvPr>
        </p:nvSpPr>
        <p:spPr/>
        <p:txBody>
          <a:bodyPr>
            <a:normAutofit/>
          </a:bodyPr>
          <a:lstStyle/>
          <a:p>
            <a:r>
              <a:rPr lang="nl-NL" dirty="0" err="1"/>
              <a:t>Introduction</a:t>
            </a:r>
            <a:endParaRPr lang="nl-NL" dirty="0"/>
          </a:p>
          <a:p>
            <a:r>
              <a:rPr lang="nl-NL" dirty="0" err="1"/>
              <a:t>by</a:t>
            </a:r>
            <a:endParaRPr lang="nl-NL" dirty="0"/>
          </a:p>
          <a:p>
            <a:r>
              <a:rPr lang="nl-NL" dirty="0"/>
              <a:t>Harry Oosterhuis </a:t>
            </a:r>
          </a:p>
        </p:txBody>
      </p:sp>
    </p:spTree>
    <p:extLst>
      <p:ext uri="{BB962C8B-B14F-4D97-AF65-F5344CB8AC3E}">
        <p14:creationId xmlns:p14="http://schemas.microsoft.com/office/powerpoint/2010/main" val="2790982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75456"/>
            <a:ext cx="8363272" cy="2520280"/>
          </a:xfrm>
        </p:spPr>
        <p:txBody>
          <a:bodyPr>
            <a:normAutofit/>
          </a:bodyPr>
          <a:lstStyle/>
          <a:p>
            <a:r>
              <a:rPr lang="en-GB" sz="4000" b="1" dirty="0"/>
              <a:t>Modern industrial-capitalist order</a:t>
            </a:r>
            <a:endParaRPr lang="nl-NL" sz="4000" b="1" dirty="0"/>
          </a:p>
        </p:txBody>
      </p:sp>
      <p:sp>
        <p:nvSpPr>
          <p:cNvPr id="3" name="Content Placeholder 2"/>
          <p:cNvSpPr>
            <a:spLocks noGrp="1"/>
          </p:cNvSpPr>
          <p:nvPr>
            <p:ph idx="1"/>
          </p:nvPr>
        </p:nvSpPr>
        <p:spPr>
          <a:xfrm>
            <a:off x="457200" y="836712"/>
            <a:ext cx="8229600" cy="5289451"/>
          </a:xfrm>
        </p:spPr>
        <p:txBody>
          <a:bodyPr>
            <a:noAutofit/>
          </a:bodyPr>
          <a:lstStyle/>
          <a:p>
            <a:endParaRPr lang="en-GB" sz="2400" i="1" dirty="0"/>
          </a:p>
          <a:p>
            <a:r>
              <a:rPr lang="en-GB" sz="2400" i="1" dirty="0"/>
              <a:t>Industrialism</a:t>
            </a:r>
            <a:r>
              <a:rPr lang="en-GB" sz="2400" dirty="0"/>
              <a:t>: new (material and social) technologies </a:t>
            </a:r>
            <a:r>
              <a:rPr lang="en-GB" sz="2400" dirty="0">
                <a:sym typeface="Wingdings" panose="05000000000000000000" pitchFamily="2" charset="2"/>
              </a:rPr>
              <a:t> </a:t>
            </a:r>
            <a:r>
              <a:rPr lang="en-GB" sz="2400" dirty="0"/>
              <a:t>efficient mass-production</a:t>
            </a:r>
            <a:r>
              <a:rPr lang="en-GB" sz="2400" dirty="0">
                <a:sym typeface="Wingdings" panose="05000000000000000000" pitchFamily="2" charset="2"/>
              </a:rPr>
              <a:t> economic growth.</a:t>
            </a:r>
            <a:endParaRPr lang="en-GB" sz="2400" dirty="0"/>
          </a:p>
          <a:p>
            <a:r>
              <a:rPr lang="en-GB" sz="2400" dirty="0"/>
              <a:t>Free-market </a:t>
            </a:r>
            <a:r>
              <a:rPr lang="en-GB" sz="2400" i="1" dirty="0"/>
              <a:t>capitalism</a:t>
            </a:r>
            <a:r>
              <a:rPr lang="en-GB" sz="2400" dirty="0"/>
              <a:t>: enterprise, economic productivity, and the circulation of capital. </a:t>
            </a:r>
          </a:p>
          <a:p>
            <a:r>
              <a:rPr lang="en-GB" sz="2400" dirty="0"/>
              <a:t>Geographic and social mobility: social position and income more and more depending on </a:t>
            </a:r>
            <a:r>
              <a:rPr lang="en-GB" sz="2400" i="1" dirty="0"/>
              <a:t>individual</a:t>
            </a:r>
            <a:r>
              <a:rPr lang="en-GB" sz="2400" b="1" dirty="0"/>
              <a:t> </a:t>
            </a:r>
            <a:r>
              <a:rPr lang="en-GB" sz="2400" dirty="0"/>
              <a:t>initiative, achievement and merit (</a:t>
            </a:r>
            <a:r>
              <a:rPr lang="en-GB" sz="2400" i="1" dirty="0"/>
              <a:t>meritocracy</a:t>
            </a:r>
            <a:r>
              <a:rPr lang="en-GB" sz="2400" dirty="0"/>
              <a:t>: use your opportunities, do your best and improve your position). </a:t>
            </a:r>
          </a:p>
          <a:p>
            <a:r>
              <a:rPr lang="en-GB" sz="2400" i="1" dirty="0"/>
              <a:t>Egalitarianism</a:t>
            </a:r>
            <a:r>
              <a:rPr lang="en-GB" sz="2400" dirty="0"/>
              <a:t>: equality of opportunity (not necessarily implying equality of outcome).</a:t>
            </a:r>
          </a:p>
          <a:p>
            <a:r>
              <a:rPr lang="en-GB" sz="2400" dirty="0"/>
              <a:t>Society dominated by the </a:t>
            </a:r>
            <a:r>
              <a:rPr lang="en-GB" sz="2400" i="1" dirty="0"/>
              <a:t>middle classes versus industrial working class</a:t>
            </a:r>
            <a:r>
              <a:rPr lang="en-GB" sz="2400" dirty="0"/>
              <a:t>, while decreasing number of people working in agriculture.</a:t>
            </a:r>
            <a:endParaRPr lang="nl-NL" sz="2400" dirty="0"/>
          </a:p>
          <a:p>
            <a:endParaRPr lang="nl-NL" dirty="0"/>
          </a:p>
        </p:txBody>
      </p:sp>
    </p:spTree>
    <p:extLst>
      <p:ext uri="{BB962C8B-B14F-4D97-AF65-F5344CB8AC3E}">
        <p14:creationId xmlns:p14="http://schemas.microsoft.com/office/powerpoint/2010/main" val="2482025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75456"/>
            <a:ext cx="8507288" cy="2093094"/>
          </a:xfrm>
        </p:spPr>
        <p:txBody>
          <a:bodyPr>
            <a:normAutofit/>
          </a:bodyPr>
          <a:lstStyle/>
          <a:p>
            <a:br>
              <a:rPr lang="nl-NL" b="1" dirty="0"/>
            </a:br>
            <a:r>
              <a:rPr lang="nl-NL" b="1" dirty="0" err="1"/>
              <a:t>Social-economic</a:t>
            </a:r>
            <a:r>
              <a:rPr lang="nl-NL" b="1" dirty="0"/>
              <a:t> </a:t>
            </a:r>
            <a:r>
              <a:rPr lang="nl-NL" b="1" dirty="0" err="1"/>
              <a:t>modernisation</a:t>
            </a:r>
            <a:endParaRPr lang="nl-NL" b="1" dirty="0"/>
          </a:p>
        </p:txBody>
      </p:sp>
      <p:sp>
        <p:nvSpPr>
          <p:cNvPr id="3" name="Content Placeholder 2"/>
          <p:cNvSpPr>
            <a:spLocks noGrp="1"/>
          </p:cNvSpPr>
          <p:nvPr>
            <p:ph idx="1"/>
          </p:nvPr>
        </p:nvSpPr>
        <p:spPr>
          <a:xfrm>
            <a:off x="539552" y="1196752"/>
            <a:ext cx="8147248" cy="4929411"/>
          </a:xfrm>
        </p:spPr>
        <p:txBody>
          <a:bodyPr>
            <a:normAutofit fontScale="77500" lnSpcReduction="20000"/>
          </a:bodyPr>
          <a:lstStyle/>
          <a:p>
            <a:pPr marL="0" indent="0">
              <a:buNone/>
            </a:pPr>
            <a:endParaRPr lang="en-US" sz="3600" b="1" dirty="0"/>
          </a:p>
          <a:p>
            <a:pPr marL="0" indent="0">
              <a:buNone/>
            </a:pPr>
            <a:r>
              <a:rPr lang="en-US" sz="3600" b="1" dirty="0"/>
              <a:t>Traditional society		</a:t>
            </a:r>
            <a:r>
              <a:rPr lang="en-US" sz="3600" b="1" dirty="0">
                <a:sym typeface="Wingdings" pitchFamily="2" charset="2"/>
              </a:rPr>
              <a:t>	Modern society</a:t>
            </a:r>
          </a:p>
          <a:p>
            <a:pPr marL="0" indent="0">
              <a:buNone/>
            </a:pPr>
            <a:endParaRPr lang="en-US" dirty="0"/>
          </a:p>
          <a:p>
            <a:r>
              <a:rPr lang="en-US" dirty="0"/>
              <a:t>agrarian-artisan		</a:t>
            </a:r>
            <a:r>
              <a:rPr lang="en-US" b="1" dirty="0">
                <a:sym typeface="Wingdings" pitchFamily="2" charset="2"/>
              </a:rPr>
              <a:t>  </a:t>
            </a:r>
            <a:r>
              <a:rPr lang="en-US" dirty="0"/>
              <a:t>	industrial </a:t>
            </a:r>
          </a:p>
          <a:p>
            <a:r>
              <a:rPr lang="en-US" dirty="0"/>
              <a:t>economic regulation	 </a:t>
            </a:r>
            <a:r>
              <a:rPr lang="en-US" b="1" dirty="0">
                <a:sym typeface="Wingdings" pitchFamily="2" charset="2"/>
              </a:rPr>
              <a:t> </a:t>
            </a:r>
            <a:r>
              <a:rPr lang="en-US" dirty="0"/>
              <a:t>	free-market capitalism</a:t>
            </a:r>
          </a:p>
          <a:p>
            <a:r>
              <a:rPr lang="en-US" dirty="0"/>
              <a:t>subsistence economy	</a:t>
            </a:r>
            <a:r>
              <a:rPr lang="en-US" b="1" dirty="0">
                <a:sym typeface="Wingdings" pitchFamily="2" charset="2"/>
              </a:rPr>
              <a:t>  </a:t>
            </a:r>
            <a:r>
              <a:rPr lang="en-US" dirty="0"/>
              <a:t>	economic growth </a:t>
            </a:r>
          </a:p>
          <a:p>
            <a:r>
              <a:rPr lang="en-US" dirty="0"/>
              <a:t>status groups/decent	</a:t>
            </a:r>
            <a:r>
              <a:rPr lang="en-US" b="1" dirty="0">
                <a:sym typeface="Wingdings" pitchFamily="2" charset="2"/>
              </a:rPr>
              <a:t>  </a:t>
            </a:r>
            <a:r>
              <a:rPr lang="en-US" dirty="0"/>
              <a:t>	classes/meritocracy</a:t>
            </a:r>
          </a:p>
          <a:p>
            <a:r>
              <a:rPr lang="en-US" dirty="0"/>
              <a:t>hierarchical		</a:t>
            </a:r>
            <a:r>
              <a:rPr lang="en-US" b="1" dirty="0">
                <a:sym typeface="Wingdings" pitchFamily="2" charset="2"/>
              </a:rPr>
              <a:t>  </a:t>
            </a:r>
            <a:r>
              <a:rPr lang="en-US" dirty="0"/>
              <a:t>	egalitarian</a:t>
            </a:r>
          </a:p>
          <a:p>
            <a:r>
              <a:rPr lang="en-US" dirty="0"/>
              <a:t>static 			</a:t>
            </a:r>
            <a:r>
              <a:rPr lang="en-US" b="1" dirty="0">
                <a:sym typeface="Wingdings" pitchFamily="2" charset="2"/>
              </a:rPr>
              <a:t>  </a:t>
            </a:r>
            <a:r>
              <a:rPr lang="en-US" dirty="0"/>
              <a:t>	social mobility</a:t>
            </a:r>
          </a:p>
          <a:p>
            <a:r>
              <a:rPr lang="en-US" dirty="0"/>
              <a:t>collectivist			</a:t>
            </a:r>
            <a:r>
              <a:rPr lang="en-US" b="1" dirty="0">
                <a:sym typeface="Wingdings" pitchFamily="2" charset="2"/>
              </a:rPr>
              <a:t>  </a:t>
            </a:r>
            <a:r>
              <a:rPr lang="en-US" dirty="0"/>
              <a:t>	individualistic</a:t>
            </a:r>
          </a:p>
          <a:p>
            <a:r>
              <a:rPr lang="en-US" dirty="0"/>
              <a:t>undifferentiated 		</a:t>
            </a:r>
            <a:r>
              <a:rPr lang="en-US" b="1" dirty="0">
                <a:sym typeface="Wingdings" pitchFamily="2" charset="2"/>
              </a:rPr>
              <a:t>  </a:t>
            </a:r>
            <a:r>
              <a:rPr lang="en-US" dirty="0"/>
              <a:t>	division of labor </a:t>
            </a:r>
          </a:p>
          <a:p>
            <a:r>
              <a:rPr lang="en-US" dirty="0"/>
              <a:t>small-scale			</a:t>
            </a:r>
            <a:r>
              <a:rPr lang="en-US" b="1" dirty="0">
                <a:sym typeface="Wingdings" pitchFamily="2" charset="2"/>
              </a:rPr>
              <a:t>  </a:t>
            </a:r>
            <a:r>
              <a:rPr lang="en-US" dirty="0"/>
              <a:t>	large-scale</a:t>
            </a:r>
          </a:p>
          <a:p>
            <a:pPr marL="0" indent="0">
              <a:buNone/>
            </a:pPr>
            <a:endParaRPr lang="en-US" dirty="0"/>
          </a:p>
        </p:txBody>
      </p:sp>
    </p:spTree>
    <p:extLst>
      <p:ext uri="{BB962C8B-B14F-4D97-AF65-F5344CB8AC3E}">
        <p14:creationId xmlns:p14="http://schemas.microsoft.com/office/powerpoint/2010/main" val="3951207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1733054"/>
          </a:xfrm>
        </p:spPr>
        <p:txBody>
          <a:bodyPr>
            <a:normAutofit/>
          </a:bodyPr>
          <a:lstStyle/>
          <a:p>
            <a:r>
              <a:rPr lang="nl-NL" sz="4000" b="1" dirty="0"/>
              <a:t>3. </a:t>
            </a:r>
            <a:r>
              <a:rPr lang="nl-NL" sz="4000" b="1" dirty="0" err="1"/>
              <a:t>Intellectual-cultural</a:t>
            </a:r>
            <a:r>
              <a:rPr lang="nl-NL" sz="4000" b="1" dirty="0"/>
              <a:t> </a:t>
            </a:r>
            <a:r>
              <a:rPr lang="nl-NL" sz="4000" b="1" dirty="0" err="1"/>
              <a:t>modernisation</a:t>
            </a:r>
            <a:endParaRPr lang="nl-NL" sz="4000" dirty="0"/>
          </a:p>
        </p:txBody>
      </p:sp>
      <p:sp>
        <p:nvSpPr>
          <p:cNvPr id="3" name="Content Placeholder 2"/>
          <p:cNvSpPr>
            <a:spLocks noGrp="1"/>
          </p:cNvSpPr>
          <p:nvPr>
            <p:ph idx="1"/>
          </p:nvPr>
        </p:nvSpPr>
        <p:spPr>
          <a:xfrm>
            <a:off x="457200" y="1268760"/>
            <a:ext cx="8229600" cy="4857403"/>
          </a:xfrm>
        </p:spPr>
        <p:txBody>
          <a:bodyPr>
            <a:noAutofit/>
          </a:bodyPr>
          <a:lstStyle/>
          <a:p>
            <a:pPr marL="0" indent="0">
              <a:buNone/>
            </a:pPr>
            <a:r>
              <a:rPr lang="nl-NL" dirty="0"/>
              <a:t>17</a:t>
            </a:r>
            <a:r>
              <a:rPr lang="en-GB" baseline="30000" dirty="0" err="1"/>
              <a:t>th</a:t>
            </a:r>
            <a:r>
              <a:rPr lang="nl-NL" dirty="0"/>
              <a:t>-</a:t>
            </a:r>
            <a:r>
              <a:rPr lang="nl-NL" dirty="0" err="1"/>
              <a:t>century</a:t>
            </a:r>
            <a:r>
              <a:rPr lang="nl-NL" dirty="0"/>
              <a:t> </a:t>
            </a:r>
            <a:r>
              <a:rPr lang="en-GB" dirty="0"/>
              <a:t>Scientific Revolution</a:t>
            </a:r>
          </a:p>
          <a:p>
            <a:pPr marL="0" indent="0">
              <a:buNone/>
            </a:pPr>
            <a:r>
              <a:rPr lang="en-GB" dirty="0"/>
              <a:t>18</a:t>
            </a:r>
            <a:r>
              <a:rPr lang="en-GB" baseline="30000" dirty="0"/>
              <a:t>th</a:t>
            </a:r>
            <a:r>
              <a:rPr lang="en-GB" dirty="0"/>
              <a:t>-century Enlightenment</a:t>
            </a:r>
          </a:p>
          <a:p>
            <a:r>
              <a:rPr lang="en-GB" dirty="0"/>
              <a:t>Paving the way for a secular and rational (‘disenchanted’) view of the world and of man.</a:t>
            </a:r>
          </a:p>
          <a:p>
            <a:r>
              <a:rPr lang="en-GB" dirty="0"/>
              <a:t>Scientific and technological expertise replacing passed-down knowledge, unquestioned habits and customs, and religious and other ‘magic’ beliefs as guideline for understanding the world and man.</a:t>
            </a:r>
            <a:endParaRPr lang="nl-NL" dirty="0"/>
          </a:p>
        </p:txBody>
      </p:sp>
    </p:spTree>
    <p:extLst>
      <p:ext uri="{BB962C8B-B14F-4D97-AF65-F5344CB8AC3E}">
        <p14:creationId xmlns:p14="http://schemas.microsoft.com/office/powerpoint/2010/main" val="3958189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440"/>
            <a:ext cx="8229600" cy="1949078"/>
          </a:xfrm>
        </p:spPr>
        <p:txBody>
          <a:bodyPr>
            <a:normAutofit/>
          </a:bodyPr>
          <a:lstStyle/>
          <a:p>
            <a:r>
              <a:rPr lang="en-GB" sz="4000" b="1" dirty="0"/>
              <a:t>Changing self-understanding of man</a:t>
            </a:r>
            <a:endParaRPr lang="nl-NL" sz="4000" b="1" dirty="0"/>
          </a:p>
        </p:txBody>
      </p:sp>
      <p:sp>
        <p:nvSpPr>
          <p:cNvPr id="3" name="Content Placeholder 2"/>
          <p:cNvSpPr>
            <a:spLocks noGrp="1"/>
          </p:cNvSpPr>
          <p:nvPr>
            <p:ph idx="1"/>
          </p:nvPr>
        </p:nvSpPr>
        <p:spPr>
          <a:xfrm>
            <a:off x="457200" y="908720"/>
            <a:ext cx="8229600" cy="5949280"/>
          </a:xfrm>
        </p:spPr>
        <p:txBody>
          <a:bodyPr>
            <a:noAutofit/>
          </a:bodyPr>
          <a:lstStyle/>
          <a:p>
            <a:pPr marL="0" indent="0">
              <a:buNone/>
            </a:pPr>
            <a:r>
              <a:rPr lang="en-GB" b="1" dirty="0"/>
              <a:t>Traditional Christian view of man</a:t>
            </a:r>
            <a:r>
              <a:rPr lang="en-GB" dirty="0"/>
              <a:t> as a special being: the belief that God had endowed human beings with an immortal soul and that their moral destiny lay beyond this world in the hereafter (heaven or hell). </a:t>
            </a:r>
          </a:p>
          <a:p>
            <a:endParaRPr lang="en-GB" b="1" dirty="0"/>
          </a:p>
          <a:p>
            <a:pPr marL="0" indent="0">
              <a:buNone/>
            </a:pPr>
            <a:endParaRPr lang="en-GB" b="1" dirty="0"/>
          </a:p>
          <a:p>
            <a:pPr marL="0" indent="0">
              <a:buNone/>
            </a:pPr>
            <a:r>
              <a:rPr lang="en-GB" b="1" dirty="0"/>
              <a:t>Modern secularized image of man</a:t>
            </a:r>
            <a:r>
              <a:rPr lang="en-GB" dirty="0"/>
              <a:t>: humans are natural, psychological and social beings, who can be studied by science and whose life on earth is a purpose in itself and can be improved. </a:t>
            </a:r>
            <a:endParaRPr lang="nl-NL" dirty="0"/>
          </a:p>
          <a:p>
            <a:endParaRPr lang="nl-NL" dirty="0"/>
          </a:p>
        </p:txBody>
      </p:sp>
      <p:sp>
        <p:nvSpPr>
          <p:cNvPr id="4" name="Arrow: Up-Down 3">
            <a:extLst>
              <a:ext uri="{FF2B5EF4-FFF2-40B4-BE49-F238E27FC236}">
                <a16:creationId xmlns:a16="http://schemas.microsoft.com/office/drawing/2014/main" id="{FB2A3DFB-59CF-59E4-2609-028C6D888A24}"/>
              </a:ext>
            </a:extLst>
          </p:cNvPr>
          <p:cNvSpPr/>
          <p:nvPr/>
        </p:nvSpPr>
        <p:spPr>
          <a:xfrm>
            <a:off x="4427984" y="3426431"/>
            <a:ext cx="484632" cy="1216152"/>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123400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Intellectual-cultural</a:t>
            </a:r>
            <a:r>
              <a:rPr lang="nl-NL" b="1" dirty="0"/>
              <a:t> </a:t>
            </a:r>
            <a:r>
              <a:rPr lang="nl-NL" b="1" dirty="0" err="1"/>
              <a:t>modernisation</a:t>
            </a:r>
            <a:endParaRPr lang="nl-NL" b="1" dirty="0"/>
          </a:p>
        </p:txBody>
      </p:sp>
      <p:sp>
        <p:nvSpPr>
          <p:cNvPr id="3" name="Content Placeholder 2"/>
          <p:cNvSpPr>
            <a:spLocks noGrp="1"/>
          </p:cNvSpPr>
          <p:nvPr>
            <p:ph idx="1"/>
          </p:nvPr>
        </p:nvSpPr>
        <p:spPr/>
        <p:txBody>
          <a:bodyPr>
            <a:normAutofit lnSpcReduction="10000"/>
          </a:bodyPr>
          <a:lstStyle/>
          <a:p>
            <a:pPr marL="0" indent="0">
              <a:buNone/>
            </a:pPr>
            <a:r>
              <a:rPr lang="en-US" sz="3600" b="1" dirty="0"/>
              <a:t>Traditional		</a:t>
            </a:r>
            <a:r>
              <a:rPr lang="en-US" sz="3600" b="1" dirty="0">
                <a:sym typeface="Wingdings" pitchFamily="2" charset="2"/>
              </a:rPr>
              <a:t>	Modern</a:t>
            </a:r>
          </a:p>
          <a:p>
            <a:pPr marL="0" indent="0">
              <a:buNone/>
            </a:pPr>
            <a:r>
              <a:rPr lang="en-US" sz="2800" b="1" dirty="0">
                <a:sym typeface="Wingdings" pitchFamily="2" charset="2"/>
              </a:rPr>
              <a:t>	</a:t>
            </a:r>
            <a:r>
              <a:rPr lang="en-US" sz="2800" dirty="0">
                <a:sym typeface="Wingdings" pitchFamily="2" charset="2"/>
              </a:rPr>
              <a:t>understandings of the world and man</a:t>
            </a:r>
          </a:p>
          <a:p>
            <a:pPr marL="0" indent="0">
              <a:buNone/>
            </a:pPr>
            <a:endParaRPr lang="en-US" sz="2800" b="1" dirty="0">
              <a:sym typeface="Wingdings" pitchFamily="2" charset="2"/>
            </a:endParaRPr>
          </a:p>
          <a:p>
            <a:r>
              <a:rPr lang="en-US" sz="3600" dirty="0"/>
              <a:t>religious		</a:t>
            </a:r>
            <a:r>
              <a:rPr lang="en-US" sz="3600" b="1" dirty="0">
                <a:sym typeface="Wingdings" pitchFamily="2" charset="2"/>
              </a:rPr>
              <a:t>  </a:t>
            </a:r>
            <a:r>
              <a:rPr lang="en-US" sz="3600" dirty="0"/>
              <a:t>	secular  </a:t>
            </a:r>
          </a:p>
          <a:p>
            <a:r>
              <a:rPr lang="en-US" sz="3600" dirty="0"/>
              <a:t>magical-symbolic 	</a:t>
            </a:r>
            <a:r>
              <a:rPr lang="en-US" sz="3600" b="1" dirty="0">
                <a:sym typeface="Wingdings" pitchFamily="2" charset="2"/>
              </a:rPr>
              <a:t>  </a:t>
            </a:r>
            <a:r>
              <a:rPr lang="en-US" sz="3600" dirty="0"/>
              <a:t>	rational</a:t>
            </a:r>
          </a:p>
          <a:p>
            <a:r>
              <a:rPr lang="en-US" sz="3600" dirty="0"/>
              <a:t>passed-down </a:t>
            </a:r>
          </a:p>
          <a:p>
            <a:pPr marL="0" indent="0">
              <a:buNone/>
            </a:pPr>
            <a:r>
              <a:rPr lang="en-US" sz="3600" dirty="0"/>
              <a:t>	beliefs 		</a:t>
            </a:r>
            <a:r>
              <a:rPr lang="en-US" sz="3600" b="1" dirty="0">
                <a:sym typeface="Wingdings" pitchFamily="2" charset="2"/>
              </a:rPr>
              <a:t>  </a:t>
            </a:r>
            <a:r>
              <a:rPr lang="en-US" sz="3600" dirty="0"/>
              <a:t>	scientific/expert 					knowledge</a:t>
            </a:r>
          </a:p>
        </p:txBody>
      </p:sp>
    </p:spTree>
    <p:extLst>
      <p:ext uri="{BB962C8B-B14F-4D97-AF65-F5344CB8AC3E}">
        <p14:creationId xmlns:p14="http://schemas.microsoft.com/office/powerpoint/2010/main" val="1911112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4. Modernization of personal life</a:t>
            </a:r>
          </a:p>
        </p:txBody>
      </p:sp>
      <p:sp>
        <p:nvSpPr>
          <p:cNvPr id="3" name="Content Placeholder 2"/>
          <p:cNvSpPr>
            <a:spLocks noGrp="1"/>
          </p:cNvSpPr>
          <p:nvPr>
            <p:ph idx="1"/>
          </p:nvPr>
        </p:nvSpPr>
        <p:spPr/>
        <p:txBody>
          <a:bodyPr>
            <a:normAutofit fontScale="92500"/>
          </a:bodyPr>
          <a:lstStyle/>
          <a:p>
            <a:r>
              <a:rPr lang="en-US" dirty="0"/>
              <a:t>Modern (wo)man as an individualized psychological and sexual being.</a:t>
            </a:r>
          </a:p>
          <a:p>
            <a:r>
              <a:rPr lang="en-US" dirty="0"/>
              <a:t>Self-understanding on the basis of an inward turn: growing significance of self-reflection, the intrapsychic dimension and personal identity.</a:t>
            </a:r>
          </a:p>
          <a:p>
            <a:r>
              <a:rPr lang="en-US" dirty="0"/>
              <a:t>Freudian view of man: humans as sexual and largely irrational/emotional beings.</a:t>
            </a:r>
          </a:p>
          <a:p>
            <a:r>
              <a:rPr lang="en-US" dirty="0"/>
              <a:t>Emancipatory and liberating possibilities as well as new strains and anxieties. </a:t>
            </a:r>
          </a:p>
        </p:txBody>
      </p:sp>
    </p:spTree>
    <p:extLst>
      <p:ext uri="{BB962C8B-B14F-4D97-AF65-F5344CB8AC3E}">
        <p14:creationId xmlns:p14="http://schemas.microsoft.com/office/powerpoint/2010/main" val="2796037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Two dimensions of modernisation</a:t>
            </a:r>
            <a:br>
              <a:rPr lang="en-GB" b="1" dirty="0"/>
            </a:br>
            <a:endParaRPr lang="nl-NL" dirty="0"/>
          </a:p>
        </p:txBody>
      </p:sp>
      <p:sp>
        <p:nvSpPr>
          <p:cNvPr id="3" name="Content Placeholder 2"/>
          <p:cNvSpPr>
            <a:spLocks noGrp="1"/>
          </p:cNvSpPr>
          <p:nvPr>
            <p:ph idx="1"/>
          </p:nvPr>
        </p:nvSpPr>
        <p:spPr/>
        <p:txBody>
          <a:bodyPr>
            <a:noAutofit/>
          </a:bodyPr>
          <a:lstStyle/>
          <a:p>
            <a:pPr marL="0" indent="0">
              <a:buNone/>
            </a:pPr>
            <a:r>
              <a:rPr lang="en-GB" sz="3600" dirty="0"/>
              <a:t>Historical dimension: political, socio-economic and cultural/intellectual events and developments.</a:t>
            </a:r>
          </a:p>
          <a:p>
            <a:pPr marL="0" indent="0">
              <a:buNone/>
            </a:pPr>
            <a:endParaRPr lang="en-GB" sz="3600" dirty="0"/>
          </a:p>
          <a:p>
            <a:pPr marL="0" indent="0">
              <a:buNone/>
            </a:pPr>
            <a:r>
              <a:rPr lang="en-GB" sz="3600" dirty="0"/>
              <a:t>Reflective</a:t>
            </a:r>
            <a:r>
              <a:rPr lang="en-GB" sz="3600" i="1" dirty="0"/>
              <a:t> </a:t>
            </a:r>
            <a:r>
              <a:rPr lang="en-GB" sz="3600" dirty="0"/>
              <a:t>dimension: thinking about the meaning, explanation and evaluation (beneficial or harmful? gains and losses?) of these events and developments.</a:t>
            </a:r>
            <a:endParaRPr lang="nl-NL" sz="3600" dirty="0"/>
          </a:p>
        </p:txBody>
      </p:sp>
    </p:spTree>
    <p:extLst>
      <p:ext uri="{BB962C8B-B14F-4D97-AF65-F5344CB8AC3E}">
        <p14:creationId xmlns:p14="http://schemas.microsoft.com/office/powerpoint/2010/main" val="167656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75456"/>
            <a:ext cx="8363272" cy="2093094"/>
          </a:xfrm>
        </p:spPr>
        <p:txBody>
          <a:bodyPr>
            <a:normAutofit/>
          </a:bodyPr>
          <a:lstStyle/>
          <a:p>
            <a:r>
              <a:rPr lang="en-GB" b="1" dirty="0"/>
              <a:t>Where to find these reflections?</a:t>
            </a:r>
          </a:p>
        </p:txBody>
      </p:sp>
      <p:sp>
        <p:nvSpPr>
          <p:cNvPr id="3" name="Content Placeholder 2"/>
          <p:cNvSpPr>
            <a:spLocks noGrp="1"/>
          </p:cNvSpPr>
          <p:nvPr>
            <p:ph idx="1"/>
          </p:nvPr>
        </p:nvSpPr>
        <p:spPr>
          <a:xfrm>
            <a:off x="467544" y="836712"/>
            <a:ext cx="8219256" cy="5289451"/>
          </a:xfrm>
        </p:spPr>
        <p:txBody>
          <a:bodyPr>
            <a:noAutofit/>
          </a:bodyPr>
          <a:lstStyle/>
          <a:p>
            <a:r>
              <a:rPr lang="en-GB" sz="2400" dirty="0"/>
              <a:t>Intellectual: social theory (sociology) and human sciences (biology, medicine, psychology).</a:t>
            </a:r>
          </a:p>
          <a:p>
            <a:r>
              <a:rPr lang="en-GB" sz="2400" dirty="0"/>
              <a:t>Political: ideologies (liberalism, conservatism, socialism, Marxism, nationalism).</a:t>
            </a:r>
          </a:p>
          <a:p>
            <a:r>
              <a:rPr lang="en-GB" sz="2400" dirty="0"/>
              <a:t>Artistic: new styles and contents in art.</a:t>
            </a:r>
          </a:p>
          <a:p>
            <a:pPr marL="0" indent="0">
              <a:buNone/>
            </a:pPr>
            <a:r>
              <a:rPr lang="en-GB" sz="2400" dirty="0"/>
              <a:t>	</a:t>
            </a:r>
          </a:p>
          <a:p>
            <a:pPr marL="0" indent="0" algn="ctr">
              <a:buNone/>
            </a:pPr>
            <a:r>
              <a:rPr lang="en-GB" sz="2400" b="1" dirty="0"/>
              <a:t>Feedback in process of modernisation:</a:t>
            </a:r>
          </a:p>
          <a:p>
            <a:pPr marL="0" indent="0">
              <a:buNone/>
            </a:pPr>
            <a:r>
              <a:rPr lang="en-GB" sz="2400" dirty="0"/>
              <a:t>Its historical reality  	           	           Reflection about its meaning</a:t>
            </a:r>
          </a:p>
          <a:p>
            <a:pPr marL="0" indent="0">
              <a:buNone/>
            </a:pPr>
            <a:endParaRPr lang="en-GB" sz="2400" dirty="0"/>
          </a:p>
          <a:p>
            <a:pPr marL="0" indent="0">
              <a:buNone/>
            </a:pPr>
            <a:r>
              <a:rPr lang="en-GB" sz="2400" dirty="0"/>
              <a:t>					</a:t>
            </a:r>
          </a:p>
          <a:p>
            <a:pPr marL="3543300" lvl="8" indent="0">
              <a:buNone/>
            </a:pPr>
            <a:r>
              <a:rPr lang="en-GB" sz="2400" dirty="0"/>
              <a:t>Evaluating response to changing reality, but possibly also influencing the shaping of modern society and man’s self-image.</a:t>
            </a:r>
          </a:p>
          <a:p>
            <a:pPr marL="0" indent="0">
              <a:buNone/>
            </a:pPr>
            <a:endParaRPr lang="en-GB" dirty="0"/>
          </a:p>
          <a:p>
            <a:pPr marL="0" indent="0">
              <a:buNone/>
            </a:pPr>
            <a:endParaRPr lang="en-GB" dirty="0">
              <a:sym typeface="Wingdings" pitchFamily="2" charset="2"/>
            </a:endParaRPr>
          </a:p>
        </p:txBody>
      </p:sp>
      <p:sp>
        <p:nvSpPr>
          <p:cNvPr id="4" name="Right Arrow 3"/>
          <p:cNvSpPr/>
          <p:nvPr/>
        </p:nvSpPr>
        <p:spPr>
          <a:xfrm>
            <a:off x="3203848" y="3789040"/>
            <a:ext cx="1584176"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Left Arrow 4"/>
          <p:cNvSpPr/>
          <p:nvPr/>
        </p:nvSpPr>
        <p:spPr>
          <a:xfrm>
            <a:off x="3131840" y="4103225"/>
            <a:ext cx="1656184" cy="3600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Down Arrow 5"/>
          <p:cNvSpPr/>
          <p:nvPr/>
        </p:nvSpPr>
        <p:spPr>
          <a:xfrm>
            <a:off x="5364088" y="4313521"/>
            <a:ext cx="36004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5419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87424"/>
            <a:ext cx="8291264" cy="1805062"/>
          </a:xfrm>
        </p:spPr>
        <p:txBody>
          <a:bodyPr>
            <a:noAutofit/>
          </a:bodyPr>
          <a:lstStyle/>
          <a:p>
            <a:br>
              <a:rPr lang="en-US" sz="3600" b="1" dirty="0"/>
            </a:br>
            <a:r>
              <a:rPr lang="en-US" sz="3600" b="1" dirty="0"/>
              <a:t>Reflection on modernization: new ways of thinking about man and society</a:t>
            </a:r>
            <a:r>
              <a:rPr lang="en-US" sz="3600" dirty="0"/>
              <a:t>:</a:t>
            </a:r>
            <a:br>
              <a:rPr lang="nl-NL" sz="3600" b="1" dirty="0"/>
            </a:br>
            <a:endParaRPr lang="nl-NL" sz="3600" dirty="0"/>
          </a:p>
        </p:txBody>
      </p:sp>
      <p:sp>
        <p:nvSpPr>
          <p:cNvPr id="3" name="Content Placeholder 2"/>
          <p:cNvSpPr>
            <a:spLocks noGrp="1"/>
          </p:cNvSpPr>
          <p:nvPr>
            <p:ph idx="1"/>
          </p:nvPr>
        </p:nvSpPr>
        <p:spPr>
          <a:xfrm>
            <a:off x="251520" y="1417638"/>
            <a:ext cx="8435280" cy="4747666"/>
          </a:xfrm>
        </p:spPr>
        <p:txBody>
          <a:bodyPr>
            <a:noAutofit/>
          </a:bodyPr>
          <a:lstStyle/>
          <a:p>
            <a:pPr lvl="0"/>
            <a:r>
              <a:rPr lang="en-US" sz="2800" dirty="0"/>
              <a:t>Historical awareness of perpetual change</a:t>
            </a:r>
            <a:endParaRPr lang="nl-NL" sz="2800" b="1" dirty="0"/>
          </a:p>
          <a:p>
            <a:r>
              <a:rPr lang="en-US" sz="2800" dirty="0"/>
              <a:t>Democratization: egalitarianism and individual and collective/social self-determination</a:t>
            </a:r>
            <a:endParaRPr lang="nl-NL" sz="2800" dirty="0"/>
          </a:p>
          <a:p>
            <a:r>
              <a:rPr lang="en-US" sz="2800" dirty="0"/>
              <a:t>Rise of biomedical and human sciences as well as social theory and sociology: rational and secular explanations of man (changing self-image) and modern society </a:t>
            </a:r>
            <a:endParaRPr lang="nl-NL" sz="2800" b="1" dirty="0"/>
          </a:p>
          <a:p>
            <a:pPr lvl="0"/>
            <a:r>
              <a:rPr lang="en-US" sz="2800" dirty="0"/>
              <a:t>Rise of ideologies: political meanings of modern society</a:t>
            </a:r>
          </a:p>
          <a:p>
            <a:r>
              <a:rPr lang="en-US" sz="2800" dirty="0"/>
              <a:t>Social design: man and society shaped and planned</a:t>
            </a:r>
          </a:p>
          <a:p>
            <a:pPr lvl="0"/>
            <a:endParaRPr lang="nl-NL" b="1" dirty="0"/>
          </a:p>
          <a:p>
            <a:endParaRPr lang="nl-NL" dirty="0"/>
          </a:p>
        </p:txBody>
      </p:sp>
    </p:spTree>
    <p:extLst>
      <p:ext uri="{BB962C8B-B14F-4D97-AF65-F5344CB8AC3E}">
        <p14:creationId xmlns:p14="http://schemas.microsoft.com/office/powerpoint/2010/main" val="504697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2E29-A989-C7BE-F070-C555CBC19506}"/>
              </a:ext>
            </a:extLst>
          </p:cNvPr>
          <p:cNvSpPr>
            <a:spLocks noGrp="1"/>
          </p:cNvSpPr>
          <p:nvPr>
            <p:ph type="title"/>
          </p:nvPr>
        </p:nvSpPr>
        <p:spPr/>
        <p:txBody>
          <a:bodyPr>
            <a:noAutofit/>
          </a:bodyPr>
          <a:lstStyle/>
          <a:p>
            <a:r>
              <a:rPr lang="en-US" sz="3600" b="1" dirty="0" err="1">
                <a:effectLst/>
                <a:ea typeface="Times New Roman" panose="02020603050405020304" pitchFamily="18" charset="0"/>
              </a:rPr>
              <a:t>Modernisation</a:t>
            </a:r>
            <a:r>
              <a:rPr lang="en-US" sz="3600" b="1" dirty="0">
                <a:effectLst/>
                <a:ea typeface="Times New Roman" panose="02020603050405020304" pitchFamily="18" charset="0"/>
              </a:rPr>
              <a:t> as descriptive term </a:t>
            </a:r>
            <a:br>
              <a:rPr lang="en-US" sz="3600" b="1" dirty="0">
                <a:effectLst/>
                <a:ea typeface="Times New Roman" panose="02020603050405020304" pitchFamily="18" charset="0"/>
              </a:rPr>
            </a:br>
            <a:r>
              <a:rPr lang="en-US" sz="3600" b="1" dirty="0">
                <a:effectLst/>
                <a:ea typeface="Times New Roman" panose="02020603050405020304" pitchFamily="18" charset="0"/>
              </a:rPr>
              <a:t>and as mobilizing concept</a:t>
            </a:r>
            <a:endParaRPr lang="nl-NL" sz="3600" dirty="0"/>
          </a:p>
        </p:txBody>
      </p:sp>
      <p:sp>
        <p:nvSpPr>
          <p:cNvPr id="3" name="Content Placeholder 2">
            <a:extLst>
              <a:ext uri="{FF2B5EF4-FFF2-40B4-BE49-F238E27FC236}">
                <a16:creationId xmlns:a16="http://schemas.microsoft.com/office/drawing/2014/main" id="{F48CA552-6D46-EA65-E8D8-4CBA2899B729}"/>
              </a:ext>
            </a:extLst>
          </p:cNvPr>
          <p:cNvSpPr>
            <a:spLocks noGrp="1"/>
          </p:cNvSpPr>
          <p:nvPr>
            <p:ph idx="1"/>
          </p:nvPr>
        </p:nvSpPr>
        <p:spPr>
          <a:xfrm>
            <a:off x="395536" y="1556792"/>
            <a:ext cx="8291264" cy="4896544"/>
          </a:xfrm>
        </p:spPr>
        <p:txBody>
          <a:bodyPr>
            <a:normAutofit fontScale="92500" lnSpcReduction="10000"/>
          </a:bodyPr>
          <a:lstStyle/>
          <a:p>
            <a:pPr marL="0" indent="0">
              <a:buNone/>
            </a:pPr>
            <a:r>
              <a:rPr lang="en-US" sz="2400" dirty="0">
                <a:effectLst/>
                <a:ea typeface="Times New Roman" panose="02020603050405020304" pitchFamily="18" charset="0"/>
              </a:rPr>
              <a:t>Modernity as intended project in order to shape its new social reality:</a:t>
            </a:r>
          </a:p>
          <a:p>
            <a:r>
              <a:rPr lang="en-US" sz="2400" dirty="0">
                <a:effectLst/>
                <a:ea typeface="Times New Roman" panose="02020603050405020304" pitchFamily="18" charset="0"/>
              </a:rPr>
              <a:t>From the Enlightenment onwards the social realities of </a:t>
            </a:r>
            <a:r>
              <a:rPr lang="en-US" sz="2400" dirty="0" err="1">
                <a:effectLst/>
                <a:ea typeface="Times New Roman" panose="02020603050405020304" pitchFamily="18" charset="0"/>
              </a:rPr>
              <a:t>modernisation</a:t>
            </a:r>
            <a:r>
              <a:rPr lang="en-US" sz="2400" dirty="0">
                <a:effectLst/>
                <a:ea typeface="Times New Roman" panose="02020603050405020304" pitchFamily="18" charset="0"/>
              </a:rPr>
              <a:t> were entangled with the intellectual, in particular sociological and political-ideological reflection on and (positive or negative) evaluation as well as the making of modernity. </a:t>
            </a:r>
          </a:p>
          <a:p>
            <a:pPr marL="0" indent="0">
              <a:buNone/>
            </a:pPr>
            <a:endParaRPr lang="en-US" sz="2400" dirty="0">
              <a:ea typeface="Times New Roman" panose="02020603050405020304" pitchFamily="18" charset="0"/>
            </a:endParaRPr>
          </a:p>
          <a:p>
            <a:pPr marL="0" indent="0">
              <a:buNone/>
            </a:pPr>
            <a:endParaRPr lang="en-US" sz="2400" dirty="0">
              <a:ea typeface="Times New Roman" panose="02020603050405020304" pitchFamily="18" charset="0"/>
            </a:endParaRPr>
          </a:p>
          <a:p>
            <a:pPr marL="0" indent="0">
              <a:buNone/>
            </a:pPr>
            <a:r>
              <a:rPr lang="en-US" sz="2400" dirty="0">
                <a:ea typeface="Times New Roman" panose="02020603050405020304" pitchFamily="18" charset="0"/>
              </a:rPr>
              <a:t>M</a:t>
            </a:r>
            <a:r>
              <a:rPr lang="en-US" sz="2400" dirty="0">
                <a:effectLst/>
                <a:ea typeface="Times New Roman" panose="02020603050405020304" pitchFamily="18" charset="0"/>
              </a:rPr>
              <a:t>aster narrative since Enlightenment as factor in bringing the reality of modernity about </a:t>
            </a:r>
            <a:r>
              <a:rPr lang="en-US" sz="2400" dirty="0">
                <a:effectLst/>
                <a:ea typeface="Times New Roman" panose="02020603050405020304" pitchFamily="18" charset="0"/>
                <a:sym typeface="Wingdings" panose="05000000000000000000" pitchFamily="2" charset="2"/>
              </a:rPr>
              <a:t></a:t>
            </a:r>
            <a:r>
              <a:rPr lang="en-US" sz="2400" dirty="0">
                <a:effectLst/>
                <a:ea typeface="Times New Roman" panose="02020603050405020304" pitchFamily="18" charset="0"/>
              </a:rPr>
              <a:t> but that reality is less straightforward and more muddled than modernity as ambition and project.</a:t>
            </a:r>
          </a:p>
          <a:p>
            <a:r>
              <a:rPr lang="en-US" sz="2400" dirty="0">
                <a:effectLst/>
                <a:ea typeface="Times New Roman" panose="02020603050405020304" pitchFamily="18" charset="0"/>
              </a:rPr>
              <a:t>Modernity coming in many shapes and sizes.</a:t>
            </a:r>
          </a:p>
          <a:p>
            <a:r>
              <a:rPr lang="en-GB" sz="2400" dirty="0">
                <a:effectLst/>
                <a:ea typeface="Times New Roman" panose="02020603050405020304" pitchFamily="18" charset="0"/>
              </a:rPr>
              <a:t>Modernisation should not be understood in a finalist/teleological and presentist way: that history inevitably moves in a linear process towards a pre-ordained goal.</a:t>
            </a:r>
            <a:endParaRPr lang="en-US" sz="2400" dirty="0">
              <a:effectLst/>
              <a:ea typeface="Times New Roman" panose="02020603050405020304" pitchFamily="18" charset="0"/>
            </a:endParaRPr>
          </a:p>
          <a:p>
            <a:pPr marL="0" indent="0">
              <a:buNone/>
            </a:pPr>
            <a:endParaRPr lang="nl-NL" sz="2000" dirty="0"/>
          </a:p>
        </p:txBody>
      </p:sp>
    </p:spTree>
    <p:extLst>
      <p:ext uri="{BB962C8B-B14F-4D97-AF65-F5344CB8AC3E}">
        <p14:creationId xmlns:p14="http://schemas.microsoft.com/office/powerpoint/2010/main" val="2027438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buNone/>
            </a:pPr>
            <a:br>
              <a:rPr lang="nl-NL" b="1" dirty="0"/>
            </a:br>
            <a:br>
              <a:rPr lang="nl-NL" b="1" dirty="0"/>
            </a:br>
            <a:r>
              <a:rPr lang="nl-NL" sz="3100" b="1" dirty="0" err="1"/>
              <a:t>Tradition</a:t>
            </a:r>
            <a:r>
              <a:rPr lang="nl-NL" sz="3100" b="1" dirty="0"/>
              <a:t> </a:t>
            </a:r>
            <a:r>
              <a:rPr lang="nl-NL" sz="3100" b="1" dirty="0">
                <a:sym typeface="Wingdings" panose="05000000000000000000" pitchFamily="2" charset="2"/>
              </a:rPr>
              <a:t> </a:t>
            </a:r>
            <a:r>
              <a:rPr lang="nl-NL" sz="3100" b="1" dirty="0" err="1">
                <a:sym typeface="Wingdings" panose="05000000000000000000" pitchFamily="2" charset="2"/>
              </a:rPr>
              <a:t>Modernity</a:t>
            </a:r>
            <a:r>
              <a:rPr lang="nl-NL" sz="3100" b="1" dirty="0">
                <a:sym typeface="Wingdings" panose="05000000000000000000" pitchFamily="2" charset="2"/>
              </a:rPr>
              <a:t>: </a:t>
            </a:r>
            <a:r>
              <a:rPr lang="nl-NL" sz="3100" b="1" dirty="0" err="1"/>
              <a:t>emergence</a:t>
            </a:r>
            <a:r>
              <a:rPr lang="nl-NL" sz="3100" b="1" dirty="0"/>
              <a:t> of modern society and culture late 18th – </a:t>
            </a:r>
            <a:r>
              <a:rPr lang="nl-NL" sz="3100" b="1" dirty="0" err="1"/>
              <a:t>early</a:t>
            </a:r>
            <a:r>
              <a:rPr lang="nl-NL" sz="3100" b="1" dirty="0"/>
              <a:t> 20th </a:t>
            </a:r>
            <a:r>
              <a:rPr lang="nl-NL" sz="3100" b="1" dirty="0" err="1"/>
              <a:t>century</a:t>
            </a:r>
            <a:r>
              <a:rPr lang="nl-NL" sz="3100" b="1" dirty="0"/>
              <a:t>  </a:t>
            </a:r>
            <a:br>
              <a:rPr lang="nl-NL" sz="3100" b="1" dirty="0"/>
            </a:br>
            <a:r>
              <a:rPr lang="nl-NL" sz="4400" dirty="0"/>
              <a:t>	.</a:t>
            </a:r>
            <a:br>
              <a:rPr lang="nl-NL" sz="4400" dirty="0"/>
            </a:br>
            <a:endParaRPr lang="nl-NL" b="1" dirty="0"/>
          </a:p>
        </p:txBody>
      </p:sp>
      <p:sp>
        <p:nvSpPr>
          <p:cNvPr id="3" name="Content Placeholder 2"/>
          <p:cNvSpPr>
            <a:spLocks noGrp="1"/>
          </p:cNvSpPr>
          <p:nvPr>
            <p:ph idx="1"/>
          </p:nvPr>
        </p:nvSpPr>
        <p:spPr/>
        <p:txBody>
          <a:bodyPr>
            <a:noAutofit/>
          </a:bodyPr>
          <a:lstStyle/>
          <a:p>
            <a:r>
              <a:rPr lang="en-GB" sz="2800" dirty="0"/>
              <a:t>Present society outcome of this historical process and it cannot be understood without knowing what this process and the associated problems are about.</a:t>
            </a:r>
          </a:p>
          <a:p>
            <a:endParaRPr lang="en-GB" sz="2800" dirty="0"/>
          </a:p>
          <a:p>
            <a:r>
              <a:rPr lang="en-GB" sz="2800" dirty="0"/>
              <a:t>Nowadays a new phase of modernisation: globalisation, new (information) technologies, supranational capitalism, the crisis of liberal democracy, new social inequalities, new uncertainties and risks (</a:t>
            </a:r>
            <a:r>
              <a:rPr lang="en-GB" sz="2800" dirty="0" err="1"/>
              <a:t>Zygmunt</a:t>
            </a:r>
            <a:r>
              <a:rPr lang="en-GB" sz="2800" dirty="0"/>
              <a:t> Bauman: ‘liquid modernity’).  </a:t>
            </a:r>
            <a:endParaRPr lang="nl-NL" sz="2800" dirty="0"/>
          </a:p>
        </p:txBody>
      </p:sp>
    </p:spTree>
    <p:extLst>
      <p:ext uri="{BB962C8B-B14F-4D97-AF65-F5344CB8AC3E}">
        <p14:creationId xmlns:p14="http://schemas.microsoft.com/office/powerpoint/2010/main" val="3591074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Effect of </a:t>
            </a:r>
            <a:r>
              <a:rPr lang="nl-NL" b="1" dirty="0" err="1"/>
              <a:t>intellectual</a:t>
            </a:r>
            <a:r>
              <a:rPr lang="nl-NL" b="1" dirty="0"/>
              <a:t>, </a:t>
            </a:r>
            <a:r>
              <a:rPr lang="nl-NL" b="1" dirty="0" err="1"/>
              <a:t>political</a:t>
            </a:r>
            <a:r>
              <a:rPr lang="nl-NL" b="1" dirty="0"/>
              <a:t> and </a:t>
            </a:r>
            <a:r>
              <a:rPr lang="nl-NL" b="1" dirty="0" err="1"/>
              <a:t>artistic</a:t>
            </a:r>
            <a:r>
              <a:rPr lang="nl-NL" b="1" dirty="0"/>
              <a:t> </a:t>
            </a:r>
            <a:r>
              <a:rPr lang="nl-NL" b="1" dirty="0" err="1"/>
              <a:t>reflections</a:t>
            </a:r>
            <a:r>
              <a:rPr lang="nl-NL" b="1" dirty="0"/>
              <a:t> on </a:t>
            </a:r>
            <a:r>
              <a:rPr lang="nl-NL" b="1" dirty="0" err="1"/>
              <a:t>modernity</a:t>
            </a:r>
            <a:endParaRPr lang="nl-NL" b="1" dirty="0"/>
          </a:p>
        </p:txBody>
      </p:sp>
      <p:sp>
        <p:nvSpPr>
          <p:cNvPr id="3" name="Content Placeholder 2"/>
          <p:cNvSpPr>
            <a:spLocks noGrp="1"/>
          </p:cNvSpPr>
          <p:nvPr>
            <p:ph idx="1"/>
          </p:nvPr>
        </p:nvSpPr>
        <p:spPr/>
        <p:txBody>
          <a:bodyPr>
            <a:noAutofit/>
          </a:bodyPr>
          <a:lstStyle/>
          <a:p>
            <a:pPr>
              <a:buFont typeface="Wingdings"/>
              <a:buChar char="à"/>
            </a:pPr>
            <a:r>
              <a:rPr lang="en-GB" b="1" dirty="0">
                <a:sym typeface="Wingdings" pitchFamily="2" charset="2"/>
              </a:rPr>
              <a:t>Secularisation</a:t>
            </a:r>
            <a:r>
              <a:rPr lang="en-GB" dirty="0">
                <a:sym typeface="Wingdings" pitchFamily="2" charset="2"/>
              </a:rPr>
              <a:t> and </a:t>
            </a:r>
            <a:r>
              <a:rPr lang="en-GB" b="1" dirty="0">
                <a:sym typeface="Wingdings" pitchFamily="2" charset="2"/>
              </a:rPr>
              <a:t>‘disenchantment’</a:t>
            </a:r>
            <a:r>
              <a:rPr lang="en-GB" dirty="0">
                <a:sym typeface="Wingdings" pitchFamily="2" charset="2"/>
              </a:rPr>
              <a:t>: </a:t>
            </a:r>
            <a:r>
              <a:rPr lang="en-GB" dirty="0"/>
              <a:t>religious, metaphysical and magical interpretations superseded by secular understandings and more rational, practical and down-to-earth attitudes.</a:t>
            </a:r>
          </a:p>
          <a:p>
            <a:pPr>
              <a:buFont typeface="Wingdings"/>
              <a:buChar char="à"/>
            </a:pPr>
            <a:r>
              <a:rPr lang="en-GB" dirty="0"/>
              <a:t> </a:t>
            </a:r>
            <a:r>
              <a:rPr lang="en-GB" b="1" dirty="0"/>
              <a:t>New ideals and beliefs (modern mind-set):</a:t>
            </a:r>
          </a:p>
          <a:p>
            <a:pPr marL="514350" indent="-514350">
              <a:buAutoNum type="arabicPeriod"/>
            </a:pPr>
            <a:r>
              <a:rPr lang="en-GB" dirty="0"/>
              <a:t>Self-determination		</a:t>
            </a:r>
            <a:r>
              <a:rPr lang="en-GB" sz="2600" dirty="0"/>
              <a:t> </a:t>
            </a:r>
          </a:p>
          <a:p>
            <a:pPr marL="514350" indent="-514350">
              <a:buAutoNum type="arabicPeriod"/>
            </a:pPr>
            <a:r>
              <a:rPr lang="en-GB" dirty="0"/>
              <a:t>Progress 			</a:t>
            </a:r>
          </a:p>
          <a:p>
            <a:pPr marL="514350" indent="-514350">
              <a:buAutoNum type="arabicPeriod"/>
            </a:pPr>
            <a:r>
              <a:rPr lang="en-GB" dirty="0"/>
              <a:t>Social design			</a:t>
            </a:r>
            <a:endParaRPr lang="en-GB" sz="2600" dirty="0"/>
          </a:p>
          <a:p>
            <a:pPr marL="0" indent="0">
              <a:buNone/>
            </a:pPr>
            <a:r>
              <a:rPr lang="en-GB" sz="2600" dirty="0"/>
              <a:t>                                                                                       	</a:t>
            </a:r>
            <a:endParaRPr lang="nl-NL" dirty="0"/>
          </a:p>
        </p:txBody>
      </p:sp>
    </p:spTree>
    <p:extLst>
      <p:ext uri="{BB962C8B-B14F-4D97-AF65-F5344CB8AC3E}">
        <p14:creationId xmlns:p14="http://schemas.microsoft.com/office/powerpoint/2010/main" val="19758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232" y="-819472"/>
            <a:ext cx="8345568" cy="2237110"/>
          </a:xfrm>
        </p:spPr>
        <p:txBody>
          <a:bodyPr>
            <a:noAutofit/>
          </a:bodyPr>
          <a:lstStyle/>
          <a:p>
            <a:pPr lvl="0"/>
            <a:br>
              <a:rPr lang="en-GB" sz="6600" b="1" dirty="0"/>
            </a:br>
            <a:r>
              <a:rPr lang="en-GB" sz="4800" b="1" dirty="0"/>
              <a:t>Self-determination</a:t>
            </a:r>
            <a:br>
              <a:rPr lang="nl-NL" sz="4800" dirty="0"/>
            </a:br>
            <a:endParaRPr lang="nl-NL" sz="4800" dirty="0"/>
          </a:p>
        </p:txBody>
      </p:sp>
      <p:sp>
        <p:nvSpPr>
          <p:cNvPr id="3" name="Content Placeholder 2"/>
          <p:cNvSpPr>
            <a:spLocks noGrp="1"/>
          </p:cNvSpPr>
          <p:nvPr>
            <p:ph idx="1"/>
          </p:nvPr>
        </p:nvSpPr>
        <p:spPr>
          <a:xfrm>
            <a:off x="467544" y="764704"/>
            <a:ext cx="8219256" cy="5361459"/>
          </a:xfrm>
        </p:spPr>
        <p:txBody>
          <a:bodyPr>
            <a:noAutofit/>
          </a:bodyPr>
          <a:lstStyle/>
          <a:p>
            <a:pPr marL="0" indent="0">
              <a:buNone/>
            </a:pPr>
            <a:r>
              <a:rPr lang="en-GB" sz="2400" dirty="0"/>
              <a:t>Self-determination = </a:t>
            </a:r>
            <a:r>
              <a:rPr lang="en-GB" sz="2400" b="1" dirty="0"/>
              <a:t>autonomy on the basis of independent rational thinking and responsibility</a:t>
            </a:r>
            <a:r>
              <a:rPr lang="en-GB" sz="2400" dirty="0"/>
              <a:t>. </a:t>
            </a:r>
            <a:endParaRPr lang="nl-NL" sz="2400" dirty="0"/>
          </a:p>
          <a:p>
            <a:pPr marL="0" indent="0">
              <a:buNone/>
            </a:pPr>
            <a:endParaRPr lang="en-GB" sz="2400" b="1" dirty="0"/>
          </a:p>
          <a:p>
            <a:pPr marL="0" indent="0">
              <a:buNone/>
            </a:pPr>
            <a:r>
              <a:rPr lang="en-GB" sz="2400" dirty="0"/>
              <a:t>Central in the enlightened project and articulated by </a:t>
            </a:r>
            <a:r>
              <a:rPr lang="en-GB" sz="2400" b="1" dirty="0"/>
              <a:t>Immanuel Kant</a:t>
            </a:r>
            <a:r>
              <a:rPr lang="en-GB" sz="2400" dirty="0"/>
              <a:t> in </a:t>
            </a:r>
            <a:r>
              <a:rPr lang="en-GB" sz="2400" i="1" dirty="0"/>
              <a:t>An Answer to the Question: What is Enlightenment</a:t>
            </a:r>
            <a:r>
              <a:rPr lang="en-GB" sz="2400" dirty="0"/>
              <a:t> (1784):</a:t>
            </a:r>
          </a:p>
          <a:p>
            <a:pPr marL="0" indent="0">
              <a:buNone/>
            </a:pPr>
            <a:endParaRPr lang="en-GB" sz="1800" dirty="0"/>
          </a:p>
          <a:p>
            <a:pPr marL="1714500" lvl="4" indent="0">
              <a:buNone/>
            </a:pPr>
            <a:r>
              <a:rPr lang="en-GB" sz="2400" i="1" dirty="0"/>
              <a:t>Enlightenment is mankind’s exit from its self-incurred immaturity. Immaturity is the inability to make use of one’s own understanding without the guidance of another. […] Have the courage to use your own understanding!  […] Laziness and cowardice are the reasons why such a great part of mankind […] still gladly remain immature for life […]. It is so easy to be immature.</a:t>
            </a:r>
          </a:p>
          <a:p>
            <a:pPr marL="1714500" lvl="4" indent="0">
              <a:buNone/>
            </a:pPr>
            <a:endParaRPr lang="nl-NL" i="1" dirty="0"/>
          </a:p>
          <a:p>
            <a:pPr marL="1714500" lvl="4" indent="0">
              <a:buNone/>
            </a:pPr>
            <a:endParaRPr lang="nl-NL" i="1" dirty="0"/>
          </a:p>
          <a:p>
            <a:pPr marL="400050" lvl="1" indent="0">
              <a:buNone/>
            </a:pPr>
            <a:r>
              <a:rPr lang="en-GB" sz="1400" b="1" dirty="0"/>
              <a:t> </a:t>
            </a:r>
            <a:endParaRPr lang="en-GB" sz="1800" dirty="0"/>
          </a:p>
          <a:p>
            <a:pPr marL="0" indent="0">
              <a:buNone/>
            </a:pPr>
            <a:endParaRPr lang="nl-NL"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01008"/>
            <a:ext cx="2181636" cy="3138289"/>
          </a:xfrm>
          <a:prstGeom prst="rect">
            <a:avLst/>
          </a:prstGeom>
        </p:spPr>
      </p:pic>
    </p:spTree>
    <p:extLst>
      <p:ext uri="{BB962C8B-B14F-4D97-AF65-F5344CB8AC3E}">
        <p14:creationId xmlns:p14="http://schemas.microsoft.com/office/powerpoint/2010/main" val="2486659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03448"/>
            <a:ext cx="8363272" cy="2021086"/>
          </a:xfrm>
        </p:spPr>
        <p:txBody>
          <a:bodyPr>
            <a:normAutofit/>
          </a:bodyPr>
          <a:lstStyle/>
          <a:p>
            <a:r>
              <a:rPr lang="nl-NL" sz="3200" b="1" dirty="0" err="1"/>
              <a:t>Individual</a:t>
            </a:r>
            <a:r>
              <a:rPr lang="nl-NL" sz="3200" b="1" dirty="0"/>
              <a:t> </a:t>
            </a:r>
            <a:r>
              <a:rPr lang="nl-NL" sz="3200" b="1" dirty="0" err="1"/>
              <a:t>and</a:t>
            </a:r>
            <a:r>
              <a:rPr lang="nl-NL" sz="3200" b="1" dirty="0"/>
              <a:t> </a:t>
            </a:r>
            <a:r>
              <a:rPr lang="nl-NL" sz="3200" b="1" dirty="0" err="1"/>
              <a:t>collective</a:t>
            </a:r>
            <a:r>
              <a:rPr lang="nl-NL" sz="3200" b="1" dirty="0"/>
              <a:t> </a:t>
            </a:r>
            <a:r>
              <a:rPr lang="nl-NL" sz="3200" b="1" dirty="0" err="1"/>
              <a:t>self-determination</a:t>
            </a:r>
            <a:endParaRPr lang="nl-NL" sz="3200" b="1" dirty="0"/>
          </a:p>
        </p:txBody>
      </p:sp>
      <p:sp>
        <p:nvSpPr>
          <p:cNvPr id="3" name="Content Placeholder 2"/>
          <p:cNvSpPr>
            <a:spLocks noGrp="1"/>
          </p:cNvSpPr>
          <p:nvPr>
            <p:ph idx="1"/>
          </p:nvPr>
        </p:nvSpPr>
        <p:spPr>
          <a:xfrm>
            <a:off x="395536" y="764704"/>
            <a:ext cx="8291264" cy="5361459"/>
          </a:xfrm>
        </p:spPr>
        <p:txBody>
          <a:bodyPr>
            <a:noAutofit/>
          </a:bodyPr>
          <a:lstStyle/>
          <a:p>
            <a:pPr marL="0" indent="0">
              <a:buNone/>
            </a:pPr>
            <a:endParaRPr lang="en-GB" sz="2800" dirty="0"/>
          </a:p>
          <a:p>
            <a:pPr marL="0" indent="0">
              <a:buNone/>
            </a:pPr>
            <a:r>
              <a:rPr lang="en-GB" sz="2800" dirty="0"/>
              <a:t>Kant: decide and judge for yourself; take your fate in your hands and liberate yourself from the irrational burden of tradition: from unquestioned beliefs and principles, customary authority, hierarchy and tutelage. </a:t>
            </a:r>
            <a:endParaRPr lang="nl-NL" sz="2800" dirty="0"/>
          </a:p>
          <a:p>
            <a:pPr marL="0" indent="0">
              <a:buNone/>
            </a:pPr>
            <a:endParaRPr lang="en-GB" sz="2800" dirty="0"/>
          </a:p>
          <a:p>
            <a:pPr marL="0" indent="0">
              <a:buNone/>
            </a:pPr>
            <a:r>
              <a:rPr lang="en-GB" sz="2800" dirty="0"/>
              <a:t>Realization of self-determination in the modern world on two levels:</a:t>
            </a:r>
          </a:p>
          <a:p>
            <a:pPr lvl="0"/>
            <a:r>
              <a:rPr lang="en-GB" sz="2800" dirty="0"/>
              <a:t>Individual 	</a:t>
            </a:r>
            <a:r>
              <a:rPr lang="en-GB" sz="2800" dirty="0">
                <a:sym typeface="Wingdings" panose="05000000000000000000" pitchFamily="2" charset="2"/>
              </a:rPr>
              <a:t> 	</a:t>
            </a:r>
            <a:r>
              <a:rPr lang="en-GB" sz="2800" b="1" dirty="0"/>
              <a:t>personal liberation and 					emancipation</a:t>
            </a:r>
            <a:r>
              <a:rPr lang="en-GB" sz="2800" dirty="0"/>
              <a:t>.</a:t>
            </a:r>
            <a:endParaRPr lang="nl-NL" sz="2800" b="1" dirty="0"/>
          </a:p>
          <a:p>
            <a:pPr lvl="0"/>
            <a:r>
              <a:rPr lang="en-GB" sz="2800" dirty="0"/>
              <a:t>Collective 		</a:t>
            </a:r>
            <a:r>
              <a:rPr lang="en-GB" sz="2800" dirty="0">
                <a:sym typeface="Wingdings" panose="05000000000000000000" pitchFamily="2" charset="2"/>
              </a:rPr>
              <a:t> 	</a:t>
            </a:r>
            <a:r>
              <a:rPr lang="en-GB" sz="2800" b="1" dirty="0"/>
              <a:t>democratisation of social 				relations and politics</a:t>
            </a:r>
            <a:r>
              <a:rPr lang="en-GB" sz="2800" dirty="0"/>
              <a:t>.   </a:t>
            </a:r>
            <a:endParaRPr lang="nl-NL" sz="2800" b="1" dirty="0"/>
          </a:p>
          <a:p>
            <a:endParaRPr lang="nl-NL" dirty="0"/>
          </a:p>
        </p:txBody>
      </p:sp>
    </p:spTree>
    <p:extLst>
      <p:ext uri="{BB962C8B-B14F-4D97-AF65-F5344CB8AC3E}">
        <p14:creationId xmlns:p14="http://schemas.microsoft.com/office/powerpoint/2010/main" val="102120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br>
              <a:rPr lang="en-GB" b="1" dirty="0">
                <a:sym typeface="Wingdings" panose="05000000000000000000" pitchFamily="2" charset="2"/>
              </a:rPr>
            </a:br>
            <a:r>
              <a:rPr lang="en-GB" sz="4800" b="1" dirty="0">
                <a:sym typeface="Wingdings" panose="05000000000000000000" pitchFamily="2" charset="2"/>
              </a:rPr>
              <a:t>Traditional mindset: no progress, fear of change</a:t>
            </a:r>
            <a:br>
              <a:rPr lang="nl-NL" sz="4800" b="1" dirty="0"/>
            </a:br>
            <a:endParaRPr lang="nl-NL" sz="4800" b="1" dirty="0"/>
          </a:p>
        </p:txBody>
      </p:sp>
      <p:sp>
        <p:nvSpPr>
          <p:cNvPr id="3" name="Content Placeholder 2"/>
          <p:cNvSpPr>
            <a:spLocks noGrp="1"/>
          </p:cNvSpPr>
          <p:nvPr>
            <p:ph idx="1"/>
          </p:nvPr>
        </p:nvSpPr>
        <p:spPr>
          <a:xfrm>
            <a:off x="457200" y="1556792"/>
            <a:ext cx="8435280" cy="4569371"/>
          </a:xfrm>
        </p:spPr>
        <p:txBody>
          <a:bodyPr>
            <a:noAutofit/>
          </a:bodyPr>
          <a:lstStyle/>
          <a:p>
            <a:pPr marL="0" indent="0">
              <a:buNone/>
            </a:pPr>
            <a:r>
              <a:rPr lang="en-GB" dirty="0"/>
              <a:t>Natural resources are scarce and unpredictable </a:t>
            </a:r>
            <a:r>
              <a:rPr lang="en-GB" dirty="0">
                <a:sym typeface="Wingdings" panose="05000000000000000000" pitchFamily="2" charset="2"/>
              </a:rPr>
              <a:t> </a:t>
            </a:r>
            <a:r>
              <a:rPr lang="en-GB" b="1" dirty="0"/>
              <a:t>permanent existential insecurity</a:t>
            </a:r>
            <a:r>
              <a:rPr lang="en-GB" dirty="0">
                <a:sym typeface="Wingdings" panose="05000000000000000000" pitchFamily="2" charset="2"/>
              </a:rPr>
              <a:t>: </a:t>
            </a:r>
          </a:p>
          <a:p>
            <a:pPr>
              <a:buFontTx/>
              <a:buChar char="-"/>
            </a:pPr>
            <a:r>
              <a:rPr lang="en-GB" dirty="0"/>
              <a:t>Fear of change: leap in the unknown is risky, may undermine existential security and stability.</a:t>
            </a:r>
          </a:p>
          <a:p>
            <a:pPr>
              <a:buFontTx/>
              <a:buChar char="-"/>
            </a:pPr>
            <a:r>
              <a:rPr lang="en-GB" dirty="0"/>
              <a:t>Orientation towards the past: accumulated customs and the acceptance of inherited values and symbols as the standard. </a:t>
            </a:r>
          </a:p>
          <a:p>
            <a:pPr>
              <a:buFontTx/>
              <a:buChar char="-"/>
            </a:pPr>
            <a:r>
              <a:rPr lang="en-GB" dirty="0"/>
              <a:t>Continuity as the norm.</a:t>
            </a:r>
          </a:p>
          <a:p>
            <a:pPr marL="0" indent="0">
              <a:buNone/>
            </a:pPr>
            <a:r>
              <a:rPr lang="en-GB" sz="2800" dirty="0"/>
              <a:t>		</a:t>
            </a:r>
          </a:p>
          <a:p>
            <a:pPr marL="0" indent="0">
              <a:buNone/>
            </a:pPr>
            <a:endParaRPr lang="en-GB" sz="1600" dirty="0"/>
          </a:p>
          <a:p>
            <a:pPr marL="0" indent="0">
              <a:buNone/>
            </a:pPr>
            <a:endParaRPr lang="en-GB" sz="1600" dirty="0"/>
          </a:p>
          <a:p>
            <a:pPr marL="0" indent="0">
              <a:buNone/>
            </a:pPr>
            <a:r>
              <a:rPr lang="en-GB" sz="1600" dirty="0"/>
              <a:t> </a:t>
            </a:r>
            <a:endParaRPr lang="nl-NL" sz="1600" dirty="0"/>
          </a:p>
          <a:p>
            <a:pPr marL="0" indent="0">
              <a:buNone/>
            </a:pPr>
            <a:endParaRPr lang="en-GB" sz="1600" dirty="0"/>
          </a:p>
          <a:p>
            <a:pPr>
              <a:buFontTx/>
              <a:buChar char="-"/>
            </a:pPr>
            <a:endParaRPr lang="nl-NL" sz="1600" i="1" dirty="0"/>
          </a:p>
          <a:p>
            <a:endParaRPr lang="nl-NL" sz="1600" dirty="0"/>
          </a:p>
        </p:txBody>
      </p:sp>
    </p:spTree>
    <p:extLst>
      <p:ext uri="{BB962C8B-B14F-4D97-AF65-F5344CB8AC3E}">
        <p14:creationId xmlns:p14="http://schemas.microsoft.com/office/powerpoint/2010/main" val="1571860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6000" b="1" dirty="0"/>
              <a:t>Modern belief in progress</a:t>
            </a:r>
            <a:br>
              <a:rPr lang="en-GB" b="1" dirty="0"/>
            </a:br>
            <a:endParaRPr lang="nl-NL" b="1" dirty="0"/>
          </a:p>
        </p:txBody>
      </p:sp>
      <p:sp>
        <p:nvSpPr>
          <p:cNvPr id="3" name="Content Placeholder 2"/>
          <p:cNvSpPr>
            <a:spLocks noGrp="1"/>
          </p:cNvSpPr>
          <p:nvPr>
            <p:ph idx="1"/>
          </p:nvPr>
        </p:nvSpPr>
        <p:spPr>
          <a:xfrm>
            <a:off x="457200" y="836712"/>
            <a:ext cx="8229600" cy="5289451"/>
          </a:xfrm>
        </p:spPr>
        <p:txBody>
          <a:bodyPr>
            <a:noAutofit/>
          </a:bodyPr>
          <a:lstStyle/>
          <a:p>
            <a:pPr>
              <a:buFontTx/>
              <a:buChar char="-"/>
            </a:pPr>
            <a:endParaRPr lang="en-GB" dirty="0"/>
          </a:p>
          <a:p>
            <a:pPr>
              <a:buFontTx/>
              <a:buChar char="-"/>
            </a:pPr>
            <a:r>
              <a:rPr lang="en-GB" dirty="0"/>
              <a:t>Dynamic orientation towards the future in this world: nonstop change and development as the norm (stagnation = </a:t>
            </a:r>
            <a:r>
              <a:rPr lang="en-US" dirty="0"/>
              <a:t>decline)</a:t>
            </a:r>
            <a:r>
              <a:rPr lang="en-GB" dirty="0"/>
              <a:t>. </a:t>
            </a:r>
          </a:p>
          <a:p>
            <a:pPr>
              <a:buFontTx/>
              <a:buChar char="-"/>
            </a:pPr>
            <a:r>
              <a:rPr lang="en-US" dirty="0"/>
              <a:t>Development = </a:t>
            </a:r>
            <a:r>
              <a:rPr lang="en-GB" dirty="0"/>
              <a:t>progress, improvement, growth, innovation, overcoming of the past, </a:t>
            </a:r>
            <a:r>
              <a:rPr lang="en-US" dirty="0"/>
              <a:t>creative destruction of what is obsolete.</a:t>
            </a:r>
          </a:p>
          <a:p>
            <a:pPr>
              <a:buFontTx/>
              <a:buChar char="-"/>
            </a:pPr>
            <a:r>
              <a:rPr lang="en-US" dirty="0"/>
              <a:t>Restlessness of the modern mindset: dissatisfaction with the present situation and the striving for ever more and better.  </a:t>
            </a:r>
            <a:endParaRPr lang="nl-NL" dirty="0"/>
          </a:p>
          <a:p>
            <a:endParaRPr lang="nl-NL" dirty="0"/>
          </a:p>
        </p:txBody>
      </p:sp>
    </p:spTree>
    <p:extLst>
      <p:ext uri="{BB962C8B-B14F-4D97-AF65-F5344CB8AC3E}">
        <p14:creationId xmlns:p14="http://schemas.microsoft.com/office/powerpoint/2010/main" val="3883555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600" b="1" dirty="0" err="1"/>
              <a:t>Modernity</a:t>
            </a:r>
            <a:r>
              <a:rPr lang="nl-NL" sz="3600" b="1" dirty="0"/>
              <a:t>: </a:t>
            </a:r>
            <a:r>
              <a:rPr lang="nl-NL" sz="3600" b="1" dirty="0" err="1"/>
              <a:t>looking</a:t>
            </a:r>
            <a:r>
              <a:rPr lang="nl-NL" sz="3600" b="1" dirty="0"/>
              <a:t> </a:t>
            </a:r>
            <a:r>
              <a:rPr lang="nl-NL" sz="3600" b="1" dirty="0" err="1"/>
              <a:t>and</a:t>
            </a:r>
            <a:r>
              <a:rPr lang="nl-NL" sz="3600" b="1" dirty="0"/>
              <a:t> </a:t>
            </a:r>
            <a:r>
              <a:rPr lang="nl-NL" sz="3600" b="1" dirty="0" err="1"/>
              <a:t>moving</a:t>
            </a:r>
            <a:r>
              <a:rPr lang="nl-NL" sz="3600" b="1" dirty="0"/>
              <a:t> forward</a:t>
            </a:r>
          </a:p>
        </p:txBody>
      </p:sp>
      <p:sp>
        <p:nvSpPr>
          <p:cNvPr id="3" name="Content Placeholder 2"/>
          <p:cNvSpPr>
            <a:spLocks noGrp="1"/>
          </p:cNvSpPr>
          <p:nvPr>
            <p:ph idx="1"/>
          </p:nvPr>
        </p:nvSpPr>
        <p:spPr/>
        <p:txBody>
          <a:bodyPr>
            <a:normAutofit fontScale="92500"/>
          </a:bodyPr>
          <a:lstStyle/>
          <a:p>
            <a:pPr marL="0" indent="0">
              <a:buNone/>
            </a:pPr>
            <a:endParaRPr lang="nl-NL" dirty="0"/>
          </a:p>
          <a:p>
            <a:pPr marL="0" indent="0">
              <a:buNone/>
            </a:pPr>
            <a:r>
              <a:rPr lang="nl-NL" dirty="0"/>
              <a:t>      Past </a:t>
            </a:r>
            <a:r>
              <a:rPr lang="nl-NL" dirty="0">
                <a:sym typeface="Wingdings" panose="05000000000000000000" pitchFamily="2" charset="2"/>
              </a:rPr>
              <a:t>				    </a:t>
            </a:r>
            <a:r>
              <a:rPr lang="nl-NL" dirty="0" err="1">
                <a:sym typeface="Wingdings" panose="05000000000000000000" pitchFamily="2" charset="2"/>
              </a:rPr>
              <a:t>Future</a:t>
            </a:r>
            <a:r>
              <a:rPr lang="nl-NL" dirty="0">
                <a:sym typeface="Wingdings" panose="05000000000000000000" pitchFamily="2" charset="2"/>
              </a:rPr>
              <a:t> </a:t>
            </a:r>
          </a:p>
          <a:p>
            <a:pPr marL="0" indent="0">
              <a:buNone/>
            </a:pPr>
            <a:endParaRPr lang="nl-NL" dirty="0">
              <a:sym typeface="Wingdings" panose="05000000000000000000" pitchFamily="2" charset="2"/>
            </a:endParaRPr>
          </a:p>
          <a:p>
            <a:pPr marL="0" indent="0">
              <a:buNone/>
            </a:pPr>
            <a:endParaRPr lang="nl-NL" dirty="0">
              <a:sym typeface="Wingdings" panose="05000000000000000000" pitchFamily="2" charset="2"/>
            </a:endParaRPr>
          </a:p>
          <a:p>
            <a:pPr marL="0" indent="0" algn="ctr">
              <a:buNone/>
            </a:pPr>
            <a:r>
              <a:rPr lang="nl-NL" b="1" dirty="0">
                <a:sym typeface="Wingdings" panose="05000000000000000000" pitchFamily="2" charset="2"/>
              </a:rPr>
              <a:t>Traditional </a:t>
            </a:r>
            <a:r>
              <a:rPr lang="nl-NL" b="1" dirty="0" err="1">
                <a:sym typeface="Wingdings" panose="05000000000000000000" pitchFamily="2" charset="2"/>
              </a:rPr>
              <a:t>mindset</a:t>
            </a:r>
            <a:r>
              <a:rPr lang="nl-NL" b="1" dirty="0">
                <a:sym typeface="Wingdings" panose="05000000000000000000" pitchFamily="2" charset="2"/>
              </a:rPr>
              <a:t>: </a:t>
            </a:r>
            <a:r>
              <a:rPr lang="nl-NL" b="1" dirty="0" err="1">
                <a:sym typeface="Wingdings" panose="05000000000000000000" pitchFamily="2" charset="2"/>
              </a:rPr>
              <a:t>looking</a:t>
            </a:r>
            <a:r>
              <a:rPr lang="nl-NL" b="1" dirty="0">
                <a:sym typeface="Wingdings" panose="05000000000000000000" pitchFamily="2" charset="2"/>
              </a:rPr>
              <a:t> </a:t>
            </a:r>
            <a:r>
              <a:rPr lang="nl-NL" b="1" dirty="0" err="1">
                <a:sym typeface="Wingdings" panose="05000000000000000000" pitchFamily="2" charset="2"/>
              </a:rPr>
              <a:t>backwards</a:t>
            </a:r>
            <a:endParaRPr lang="nl-NL" b="1" dirty="0">
              <a:sym typeface="Wingdings" panose="05000000000000000000" pitchFamily="2" charset="2"/>
            </a:endParaRPr>
          </a:p>
          <a:p>
            <a:pPr marL="0" indent="0">
              <a:buNone/>
            </a:pPr>
            <a:endParaRPr lang="nl-NL" dirty="0">
              <a:sym typeface="Wingdings" panose="05000000000000000000" pitchFamily="2" charset="2"/>
            </a:endParaRPr>
          </a:p>
          <a:p>
            <a:pPr marL="0" indent="0">
              <a:buNone/>
            </a:pPr>
            <a:r>
              <a:rPr lang="nl-NL" dirty="0">
                <a:sym typeface="Wingdings" panose="05000000000000000000" pitchFamily="2" charset="2"/>
              </a:rPr>
              <a:t>     Past 					</a:t>
            </a:r>
            <a:r>
              <a:rPr lang="nl-NL" dirty="0" err="1">
                <a:sym typeface="Wingdings" panose="05000000000000000000" pitchFamily="2" charset="2"/>
              </a:rPr>
              <a:t>Future</a:t>
            </a:r>
            <a:r>
              <a:rPr lang="nl-NL" dirty="0">
                <a:sym typeface="Wingdings" panose="05000000000000000000" pitchFamily="2" charset="2"/>
              </a:rPr>
              <a:t>???</a:t>
            </a:r>
          </a:p>
          <a:p>
            <a:pPr marL="0" indent="0">
              <a:buNone/>
            </a:pPr>
            <a:r>
              <a:rPr lang="nl-NL" dirty="0">
                <a:sym typeface="Wingdings" panose="05000000000000000000" pitchFamily="2" charset="2"/>
              </a:rPr>
              <a:t>                                                            (</a:t>
            </a:r>
            <a:r>
              <a:rPr lang="nl-NL" dirty="0" err="1">
                <a:sym typeface="Wingdings" panose="05000000000000000000" pitchFamily="2" charset="2"/>
              </a:rPr>
              <a:t>Death</a:t>
            </a:r>
            <a:r>
              <a:rPr lang="nl-NL" dirty="0">
                <a:sym typeface="Wingdings" panose="05000000000000000000" pitchFamily="2" charset="2"/>
              </a:rPr>
              <a:t>, </a:t>
            </a:r>
            <a:r>
              <a:rPr lang="nl-NL" dirty="0" err="1">
                <a:sym typeface="Wingdings" panose="05000000000000000000" pitchFamily="2" charset="2"/>
              </a:rPr>
              <a:t>afterlife</a:t>
            </a:r>
            <a:r>
              <a:rPr lang="nl-NL" dirty="0">
                <a:sym typeface="Wingdings" panose="05000000000000000000" pitchFamily="2" charset="2"/>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1131" y="1556792"/>
            <a:ext cx="2667000" cy="161925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3328" y="4581128"/>
            <a:ext cx="2773288" cy="1847436"/>
          </a:xfrm>
          <a:prstGeom prst="rect">
            <a:avLst/>
          </a:prstGeom>
        </p:spPr>
      </p:pic>
    </p:spTree>
    <p:extLst>
      <p:ext uri="{BB962C8B-B14F-4D97-AF65-F5344CB8AC3E}">
        <p14:creationId xmlns:p14="http://schemas.microsoft.com/office/powerpoint/2010/main" val="1195259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The </a:t>
            </a:r>
            <a:r>
              <a:rPr lang="nl-NL" b="1" dirty="0" err="1"/>
              <a:t>optimism</a:t>
            </a:r>
            <a:r>
              <a:rPr lang="nl-NL" b="1" dirty="0"/>
              <a:t> of </a:t>
            </a:r>
            <a:r>
              <a:rPr lang="nl-NL" b="1" dirty="0" err="1"/>
              <a:t>the</a:t>
            </a:r>
            <a:r>
              <a:rPr lang="nl-NL" b="1" dirty="0"/>
              <a:t> </a:t>
            </a:r>
            <a:r>
              <a:rPr lang="nl-NL" b="1" dirty="0" err="1"/>
              <a:t>Enlightenment</a:t>
            </a:r>
            <a:r>
              <a:rPr lang="nl-NL" b="1" dirty="0"/>
              <a:t> </a:t>
            </a:r>
          </a:p>
        </p:txBody>
      </p:sp>
      <p:sp>
        <p:nvSpPr>
          <p:cNvPr id="3" name="Content Placeholder 2"/>
          <p:cNvSpPr>
            <a:spLocks noGrp="1"/>
          </p:cNvSpPr>
          <p:nvPr>
            <p:ph idx="1"/>
          </p:nvPr>
        </p:nvSpPr>
        <p:spPr/>
        <p:txBody>
          <a:bodyPr>
            <a:noAutofit/>
          </a:bodyPr>
          <a:lstStyle/>
          <a:p>
            <a:pPr marL="0" indent="0">
              <a:buNone/>
            </a:pPr>
            <a:r>
              <a:rPr lang="en-GB" dirty="0"/>
              <a:t>Confidence in the capacity of the rational mind to advance the economy, technology and culture, and to sweep away everything that was irrational, superstitious and oppressive.</a:t>
            </a:r>
          </a:p>
          <a:p>
            <a:pPr marL="0" indent="0">
              <a:buNone/>
            </a:pPr>
            <a:r>
              <a:rPr lang="en-GB" dirty="0"/>
              <a:t> </a:t>
            </a:r>
          </a:p>
          <a:p>
            <a:pPr marL="0" indent="0">
              <a:buNone/>
            </a:pPr>
            <a:endParaRPr lang="en-GB" dirty="0"/>
          </a:p>
          <a:p>
            <a:pPr marL="0" indent="0">
              <a:buNone/>
            </a:pPr>
            <a:r>
              <a:rPr lang="en-GB" dirty="0"/>
              <a:t>Conviction that the course of history now pointed in the direction of continuous improvement and happiness for all.</a:t>
            </a:r>
            <a:endParaRPr lang="nl-NL" dirty="0"/>
          </a:p>
        </p:txBody>
      </p:sp>
      <p:sp>
        <p:nvSpPr>
          <p:cNvPr id="4" name="Down Arrow 3"/>
          <p:cNvSpPr/>
          <p:nvPr/>
        </p:nvSpPr>
        <p:spPr>
          <a:xfrm>
            <a:off x="3923928" y="364502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2066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fontScale="90000"/>
          </a:bodyPr>
          <a:lstStyle/>
          <a:p>
            <a:br>
              <a:rPr lang="en-GB" b="1" dirty="0"/>
            </a:br>
            <a:br>
              <a:rPr lang="en-GB" b="1" dirty="0"/>
            </a:br>
            <a:br>
              <a:rPr lang="en-GB" b="1" dirty="0"/>
            </a:br>
            <a:r>
              <a:rPr lang="en-GB" sz="3600" b="1" dirty="0"/>
              <a:t>Nicolas de Condorcet, </a:t>
            </a:r>
            <a:r>
              <a:rPr lang="en-GB" sz="3600" b="1" i="1" dirty="0"/>
              <a:t>Tableau </a:t>
            </a:r>
            <a:r>
              <a:rPr lang="en-GB" sz="3600" b="1" i="1" dirty="0" err="1"/>
              <a:t>historique</a:t>
            </a:r>
            <a:r>
              <a:rPr lang="en-GB" sz="3600" b="1" i="1" dirty="0"/>
              <a:t> des </a:t>
            </a:r>
            <a:r>
              <a:rPr lang="en-GB" sz="3600" b="1" i="1" dirty="0" err="1"/>
              <a:t>progrès</a:t>
            </a:r>
            <a:r>
              <a:rPr lang="en-GB" sz="3600" b="1" i="1" dirty="0"/>
              <a:t> de </a:t>
            </a:r>
            <a:r>
              <a:rPr lang="en-GB" sz="3600" b="1" i="1" dirty="0" err="1"/>
              <a:t>l’ésprit</a:t>
            </a:r>
            <a:r>
              <a:rPr lang="en-GB" sz="3600" b="1" i="1" dirty="0"/>
              <a:t> </a:t>
            </a:r>
            <a:r>
              <a:rPr lang="en-GB" sz="3600" b="1" i="1" dirty="0" err="1"/>
              <a:t>humain</a:t>
            </a:r>
            <a:r>
              <a:rPr lang="en-GB" sz="3600" b="1" dirty="0"/>
              <a:t> (1795):</a:t>
            </a:r>
            <a:br>
              <a:rPr lang="en-GB" sz="3600" b="1" dirty="0"/>
            </a:br>
            <a:br>
              <a:rPr lang="en-GB" b="1" dirty="0"/>
            </a:br>
            <a:br>
              <a:rPr lang="en-GB" b="1" dirty="0"/>
            </a:br>
            <a:endParaRPr lang="nl-NL" dirty="0"/>
          </a:p>
        </p:txBody>
      </p:sp>
      <p:sp>
        <p:nvSpPr>
          <p:cNvPr id="3" name="Content Placeholder 2"/>
          <p:cNvSpPr>
            <a:spLocks noGrp="1"/>
          </p:cNvSpPr>
          <p:nvPr>
            <p:ph idx="1"/>
          </p:nvPr>
        </p:nvSpPr>
        <p:spPr/>
        <p:txBody>
          <a:bodyPr>
            <a:normAutofit fontScale="85000" lnSpcReduction="10000"/>
          </a:bodyPr>
          <a:lstStyle/>
          <a:p>
            <a:pPr marL="3086100" lvl="7" indent="0">
              <a:buNone/>
            </a:pPr>
            <a:r>
              <a:rPr lang="en-GB" sz="3600" i="1" dirty="0"/>
              <a:t>Reason and the facts of nature do not put any restrictions to the perfectibility of human capacities, […] </a:t>
            </a:r>
          </a:p>
          <a:p>
            <a:pPr marL="3086100" lvl="7" indent="0">
              <a:buNone/>
            </a:pPr>
            <a:r>
              <a:rPr lang="en-GB" sz="3600" i="1" dirty="0"/>
              <a:t>the perfectibility of the human being is open-ended and […] progress has no other limit than the life span of the terrestrial globe on which nature situated us.</a:t>
            </a:r>
          </a:p>
          <a:p>
            <a:pPr marL="3086100" lvl="7" indent="0">
              <a:buNone/>
            </a:pPr>
            <a:endParaRPr lang="nl-NL" sz="3600" dirty="0"/>
          </a:p>
          <a:p>
            <a:pPr marL="3086100" lvl="7" indent="0">
              <a:buNone/>
            </a:pPr>
            <a:endParaRPr lang="nl-NL" sz="3600" dirty="0"/>
          </a:p>
          <a:p>
            <a:pPr marL="3086100" lvl="7" indent="0">
              <a:buNone/>
            </a:pPr>
            <a:endParaRPr lang="nl-NL" sz="3600" dirty="0"/>
          </a:p>
          <a:p>
            <a:pPr marL="3086100" lvl="7" indent="0">
              <a:buNone/>
            </a:pPr>
            <a:endParaRPr lang="en-GB" sz="3600"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370" y="2068251"/>
            <a:ext cx="3384376" cy="3589859"/>
          </a:xfrm>
          <a:prstGeom prst="rect">
            <a:avLst/>
          </a:prstGeom>
        </p:spPr>
      </p:pic>
    </p:spTree>
    <p:extLst>
      <p:ext uri="{BB962C8B-B14F-4D97-AF65-F5344CB8AC3E}">
        <p14:creationId xmlns:p14="http://schemas.microsoft.com/office/powerpoint/2010/main" val="388851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The </a:t>
            </a:r>
            <a:r>
              <a:rPr lang="nl-NL" b="1" dirty="0" err="1"/>
              <a:t>irony</a:t>
            </a:r>
            <a:r>
              <a:rPr lang="nl-NL" b="1" dirty="0"/>
              <a:t> of </a:t>
            </a:r>
            <a:r>
              <a:rPr lang="nl-NL" b="1" dirty="0" err="1"/>
              <a:t>Condorcet’s</a:t>
            </a:r>
            <a:r>
              <a:rPr lang="nl-NL" b="1" dirty="0"/>
              <a:t> </a:t>
            </a:r>
            <a:r>
              <a:rPr lang="nl-NL" b="1" dirty="0" err="1"/>
              <a:t>fate</a:t>
            </a:r>
            <a:endParaRPr lang="nl-NL" b="1" dirty="0"/>
          </a:p>
        </p:txBody>
      </p:sp>
      <p:sp>
        <p:nvSpPr>
          <p:cNvPr id="3" name="Content Placeholder 2"/>
          <p:cNvSpPr>
            <a:spLocks noGrp="1"/>
          </p:cNvSpPr>
          <p:nvPr>
            <p:ph idx="1"/>
          </p:nvPr>
        </p:nvSpPr>
        <p:spPr/>
        <p:txBody>
          <a:bodyPr>
            <a:normAutofit fontScale="85000" lnSpcReduction="10000"/>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Condorcet finished his book about the progress of the human mind just before dying miserably in a prison cell under the Regime of Terror during the French Revolution, which supposedly had brought the victory of Reason. </a:t>
            </a:r>
            <a:endParaRPr lang="nl-N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1760" y="1196752"/>
            <a:ext cx="3858344" cy="2878325"/>
          </a:xfrm>
          <a:prstGeom prst="rect">
            <a:avLst/>
          </a:prstGeom>
        </p:spPr>
      </p:pic>
    </p:spTree>
    <p:extLst>
      <p:ext uri="{BB962C8B-B14F-4D97-AF65-F5344CB8AC3E}">
        <p14:creationId xmlns:p14="http://schemas.microsoft.com/office/powerpoint/2010/main" val="2526835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GB" sz="3600" b="1" dirty="0"/>
              <a:t>Traditional fatalism </a:t>
            </a:r>
            <a:r>
              <a:rPr lang="en-GB" sz="3600" b="1" dirty="0">
                <a:sym typeface="Wingdings" panose="05000000000000000000" pitchFamily="2" charset="2"/>
              </a:rPr>
              <a:t> modern d</a:t>
            </a:r>
            <a:r>
              <a:rPr lang="en-GB" sz="3600" b="1" dirty="0"/>
              <a:t>esign</a:t>
            </a:r>
            <a:br>
              <a:rPr lang="nl-NL" sz="3600" dirty="0"/>
            </a:br>
            <a:endParaRPr lang="nl-NL" sz="3600" dirty="0"/>
          </a:p>
        </p:txBody>
      </p:sp>
      <p:sp>
        <p:nvSpPr>
          <p:cNvPr id="3" name="Content Placeholder 2"/>
          <p:cNvSpPr>
            <a:spLocks noGrp="1"/>
          </p:cNvSpPr>
          <p:nvPr>
            <p:ph idx="1"/>
          </p:nvPr>
        </p:nvSpPr>
        <p:spPr>
          <a:xfrm>
            <a:off x="457200" y="1196752"/>
            <a:ext cx="8229600" cy="4929411"/>
          </a:xfrm>
        </p:spPr>
        <p:txBody>
          <a:bodyPr>
            <a:noAutofit/>
          </a:bodyPr>
          <a:lstStyle/>
          <a:p>
            <a:pPr marL="0" indent="0">
              <a:buNone/>
            </a:pPr>
            <a:endParaRPr lang="en-GB" dirty="0"/>
          </a:p>
          <a:p>
            <a:pPr>
              <a:buFontTx/>
              <a:buChar char="-"/>
            </a:pPr>
            <a:r>
              <a:rPr lang="en-GB" dirty="0"/>
              <a:t>Human life</a:t>
            </a:r>
            <a:r>
              <a:rPr lang="en-US" dirty="0"/>
              <a:t> is beyond control: lying in the hands of God’s will and divine providence and subject to unpredictable and overwhelming natural forces. </a:t>
            </a:r>
          </a:p>
          <a:p>
            <a:pPr>
              <a:buFontTx/>
              <a:buChar char="-"/>
            </a:pPr>
            <a:r>
              <a:rPr lang="en-US" dirty="0"/>
              <a:t>Suffering and scarcity are inevitable </a:t>
            </a:r>
            <a:r>
              <a:rPr lang="en-US" dirty="0">
                <a:sym typeface="Wingdings" panose="05000000000000000000" pitchFamily="2" charset="2"/>
              </a:rPr>
              <a:t> </a:t>
            </a:r>
            <a:r>
              <a:rPr lang="en-US" dirty="0"/>
              <a:t>Christian explanation: since the fall of sinful man from paradise, misery and suffering are inevitable, but there is hope after death (eternal life in heaven).</a:t>
            </a:r>
            <a:endParaRPr lang="nl-NL" dirty="0"/>
          </a:p>
          <a:p>
            <a:pPr marL="0" indent="0">
              <a:buNone/>
            </a:pPr>
            <a:endParaRPr lang="en-GB" dirty="0"/>
          </a:p>
          <a:p>
            <a:endParaRPr lang="nl-NL" dirty="0"/>
          </a:p>
        </p:txBody>
      </p:sp>
      <p:sp>
        <p:nvSpPr>
          <p:cNvPr id="4" name="Down Arrow 3"/>
          <p:cNvSpPr/>
          <p:nvPr/>
        </p:nvSpPr>
        <p:spPr>
          <a:xfrm>
            <a:off x="2051720" y="846138"/>
            <a:ext cx="484632" cy="9266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747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59432"/>
            <a:ext cx="8291264" cy="1877070"/>
          </a:xfrm>
        </p:spPr>
        <p:txBody>
          <a:bodyPr>
            <a:normAutofit/>
          </a:bodyPr>
          <a:lstStyle/>
          <a:p>
            <a:r>
              <a:rPr lang="nl-NL" sz="3200" b="1" dirty="0"/>
              <a:t>The </a:t>
            </a:r>
            <a:r>
              <a:rPr lang="nl-NL" sz="3200" b="1" dirty="0" err="1"/>
              <a:t>ambivalence</a:t>
            </a:r>
            <a:r>
              <a:rPr lang="nl-NL" sz="3200" b="1" dirty="0"/>
              <a:t> of </a:t>
            </a:r>
            <a:r>
              <a:rPr lang="nl-NL" sz="3200" b="1" dirty="0" err="1"/>
              <a:t>modernisation</a:t>
            </a:r>
            <a:endParaRPr lang="nl-NL" sz="3200" b="1" dirty="0"/>
          </a:p>
        </p:txBody>
      </p:sp>
      <p:sp>
        <p:nvSpPr>
          <p:cNvPr id="3" name="Content Placeholder 2"/>
          <p:cNvSpPr>
            <a:spLocks noGrp="1"/>
          </p:cNvSpPr>
          <p:nvPr>
            <p:ph idx="1"/>
          </p:nvPr>
        </p:nvSpPr>
        <p:spPr>
          <a:xfrm>
            <a:off x="395536" y="908720"/>
            <a:ext cx="8291264" cy="5217443"/>
          </a:xfrm>
        </p:spPr>
        <p:txBody>
          <a:bodyPr>
            <a:noAutofit/>
          </a:bodyPr>
          <a:lstStyle/>
          <a:p>
            <a:pPr marL="0" indent="0" algn="ctr">
              <a:buNone/>
            </a:pPr>
            <a:r>
              <a:rPr lang="nl-NL" sz="2400" b="1" dirty="0" err="1"/>
              <a:t>Improvement</a:t>
            </a:r>
            <a:r>
              <a:rPr lang="nl-NL" sz="2400" b="1" dirty="0"/>
              <a:t>? </a:t>
            </a:r>
            <a:r>
              <a:rPr lang="nl-NL" sz="2400" b="1" dirty="0" err="1"/>
              <a:t>Progress</a:t>
            </a:r>
            <a:r>
              <a:rPr lang="nl-NL" sz="2400" b="1" dirty="0"/>
              <a:t>? </a:t>
            </a:r>
            <a:r>
              <a:rPr lang="nl-NL" sz="2400" b="1" dirty="0" err="1"/>
              <a:t>Gains</a:t>
            </a:r>
            <a:r>
              <a:rPr lang="nl-NL" sz="2400" b="1" dirty="0"/>
              <a:t> </a:t>
            </a:r>
            <a:r>
              <a:rPr lang="nl-NL" sz="2400" b="1" dirty="0" err="1"/>
              <a:t>and</a:t>
            </a:r>
            <a:r>
              <a:rPr lang="nl-NL" sz="2400" b="1" dirty="0"/>
              <a:t> </a:t>
            </a:r>
            <a:r>
              <a:rPr lang="nl-NL" sz="2400" b="1" dirty="0" err="1"/>
              <a:t>losses</a:t>
            </a:r>
            <a:r>
              <a:rPr lang="nl-NL" sz="2400" b="1" dirty="0"/>
              <a:t>?</a:t>
            </a:r>
          </a:p>
          <a:p>
            <a:pPr marL="0" indent="0">
              <a:buNone/>
            </a:pPr>
            <a:endParaRPr lang="nl-NL" sz="2400" dirty="0"/>
          </a:p>
          <a:p>
            <a:pPr marL="0" indent="0">
              <a:buNone/>
            </a:pPr>
            <a:r>
              <a:rPr lang="nl-NL" sz="2400" b="1" dirty="0" err="1"/>
              <a:t>Liberation</a:t>
            </a:r>
            <a:r>
              <a:rPr lang="nl-NL" sz="2400" dirty="0"/>
              <a:t> </a:t>
            </a:r>
            <a:r>
              <a:rPr lang="nl-NL" sz="2400" dirty="0" err="1"/>
              <a:t>from</a:t>
            </a:r>
            <a:r>
              <a:rPr lang="nl-NL" sz="2400" dirty="0"/>
              <a:t> </a:t>
            </a:r>
            <a:r>
              <a:rPr lang="en-GB" sz="2400" dirty="0"/>
              <a:t>the shackles of traditional society, from social hierarchies and collective bonds, from authoritarian political regimes, from dogmatic thinking and from a miserable life, full of poverty, hunger, disease, suffering and death. </a:t>
            </a:r>
          </a:p>
          <a:p>
            <a:pPr marL="0" indent="0">
              <a:buNone/>
            </a:pPr>
            <a:endParaRPr lang="en-GB" sz="2400" dirty="0"/>
          </a:p>
          <a:p>
            <a:pPr marL="0" indent="0">
              <a:buNone/>
            </a:pPr>
            <a:endParaRPr lang="en-GB" sz="2400" dirty="0"/>
          </a:p>
          <a:p>
            <a:pPr marL="0" indent="0">
              <a:buNone/>
            </a:pPr>
            <a:r>
              <a:rPr lang="en-GB" sz="2400" b="1" dirty="0"/>
              <a:t>New problems</a:t>
            </a:r>
            <a:r>
              <a:rPr lang="en-GB" sz="2400" dirty="0"/>
              <a:t>: </a:t>
            </a:r>
          </a:p>
          <a:p>
            <a:pPr>
              <a:buFontTx/>
              <a:buChar char="-"/>
            </a:pPr>
            <a:r>
              <a:rPr lang="en-GB" sz="2400" dirty="0"/>
              <a:t>social disruption, confusion, uncertainty and disorientation; </a:t>
            </a:r>
          </a:p>
          <a:p>
            <a:pPr>
              <a:buFontTx/>
              <a:buChar char="-"/>
            </a:pPr>
            <a:r>
              <a:rPr lang="en-GB" sz="2400" dirty="0"/>
              <a:t>the destruction of the natural environment and global warming;</a:t>
            </a:r>
          </a:p>
          <a:p>
            <a:pPr>
              <a:buFontTx/>
              <a:buChar char="-"/>
            </a:pPr>
            <a:r>
              <a:rPr lang="en-GB" sz="2400" dirty="0"/>
              <a:t>new pressures and constraints: modern society not without new repressive and disciplinary structures.</a:t>
            </a:r>
            <a:endParaRPr lang="nl-NL" sz="2400" dirty="0"/>
          </a:p>
        </p:txBody>
      </p:sp>
      <p:sp>
        <p:nvSpPr>
          <p:cNvPr id="4" name="Arrow: Up-Down 3">
            <a:extLst>
              <a:ext uri="{FF2B5EF4-FFF2-40B4-BE49-F238E27FC236}">
                <a16:creationId xmlns:a16="http://schemas.microsoft.com/office/drawing/2014/main" id="{DEE586DD-493A-765D-4B25-6AFD5EA85165}"/>
              </a:ext>
            </a:extLst>
          </p:cNvPr>
          <p:cNvSpPr/>
          <p:nvPr/>
        </p:nvSpPr>
        <p:spPr>
          <a:xfrm>
            <a:off x="4005165" y="3396942"/>
            <a:ext cx="484632" cy="1216152"/>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0888255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3100" b="1" dirty="0"/>
            </a:br>
            <a:r>
              <a:rPr lang="en-GB" sz="3100" b="1" dirty="0"/>
              <a:t>Modern belief in active intervention and design as the means for realizing a better (perfect?) world:</a:t>
            </a:r>
            <a:br>
              <a:rPr lang="en-GB" dirty="0"/>
            </a:br>
            <a:endParaRPr lang="nl-NL" dirty="0"/>
          </a:p>
        </p:txBody>
      </p:sp>
      <p:sp>
        <p:nvSpPr>
          <p:cNvPr id="3" name="Content Placeholder 2"/>
          <p:cNvSpPr>
            <a:spLocks noGrp="1"/>
          </p:cNvSpPr>
          <p:nvPr>
            <p:ph idx="1"/>
          </p:nvPr>
        </p:nvSpPr>
        <p:spPr>
          <a:xfrm>
            <a:off x="323528" y="1268760"/>
            <a:ext cx="8640960" cy="4857403"/>
          </a:xfrm>
        </p:spPr>
        <p:txBody>
          <a:bodyPr>
            <a:noAutofit/>
          </a:bodyPr>
          <a:lstStyle/>
          <a:p>
            <a:r>
              <a:rPr lang="en-GB" sz="2800" i="1" dirty="0"/>
              <a:t>Homo </a:t>
            </a:r>
            <a:r>
              <a:rPr lang="en-GB" sz="2800" i="1" dirty="0" err="1"/>
              <a:t>faber</a:t>
            </a:r>
            <a:r>
              <a:rPr lang="en-GB" sz="2800" i="1" dirty="0"/>
              <a:t>: </a:t>
            </a:r>
            <a:r>
              <a:rPr lang="en-GB" sz="2800" dirty="0"/>
              <a:t>modern man as working, productive and creative being</a:t>
            </a:r>
            <a:r>
              <a:rPr lang="en-GB" sz="2800" i="1" dirty="0"/>
              <a:t>.</a:t>
            </a:r>
          </a:p>
          <a:p>
            <a:r>
              <a:rPr lang="en-US" sz="2800" dirty="0"/>
              <a:t>Political, social, scientific and technological intervention, planning and engineering </a:t>
            </a:r>
            <a:r>
              <a:rPr lang="en-US" sz="2800" dirty="0">
                <a:sym typeface="Wingdings" panose="05000000000000000000" pitchFamily="2" charset="2"/>
              </a:rPr>
              <a:t> </a:t>
            </a:r>
            <a:r>
              <a:rPr lang="en-US" sz="2800" dirty="0"/>
              <a:t>controlling, (re)making and improving nature, man and society. </a:t>
            </a:r>
          </a:p>
          <a:p>
            <a:r>
              <a:rPr lang="en-GB" sz="2800" dirty="0"/>
              <a:t>Man and the social world as object of rational reflection, of efficiency and planning-schemes, bureaucratic administration and management, of blueprints. </a:t>
            </a:r>
          </a:p>
          <a:p>
            <a:r>
              <a:rPr lang="en-GB" sz="2800" dirty="0"/>
              <a:t>Utopian thinking: a radical break with the past and making a complete new perfect world.</a:t>
            </a:r>
            <a:r>
              <a:rPr lang="nl-NL" sz="2800" dirty="0"/>
              <a:t> </a:t>
            </a:r>
          </a:p>
          <a:p>
            <a:endParaRPr lang="nl-NL" dirty="0"/>
          </a:p>
        </p:txBody>
      </p:sp>
    </p:spTree>
    <p:extLst>
      <p:ext uri="{BB962C8B-B14F-4D97-AF65-F5344CB8AC3E}">
        <p14:creationId xmlns:p14="http://schemas.microsoft.com/office/powerpoint/2010/main" val="5491579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819472"/>
            <a:ext cx="8363272" cy="2237110"/>
          </a:xfrm>
        </p:spPr>
        <p:txBody>
          <a:bodyPr>
            <a:noAutofit/>
          </a:bodyPr>
          <a:lstStyle/>
          <a:p>
            <a:pPr lvl="0"/>
            <a:br>
              <a:rPr lang="en-US" sz="5400" b="1" dirty="0"/>
            </a:br>
            <a:r>
              <a:rPr lang="en-US" sz="4000" b="1" dirty="0"/>
              <a:t>The ambiguities of modernity</a:t>
            </a:r>
            <a:r>
              <a:rPr lang="en-US" sz="4000" dirty="0"/>
              <a:t> </a:t>
            </a:r>
            <a:br>
              <a:rPr lang="nl-NL" sz="4000" dirty="0"/>
            </a:br>
            <a:endParaRPr lang="nl-NL" sz="4000" dirty="0"/>
          </a:p>
        </p:txBody>
      </p:sp>
      <p:sp>
        <p:nvSpPr>
          <p:cNvPr id="3" name="Content Placeholder 2"/>
          <p:cNvSpPr>
            <a:spLocks noGrp="1"/>
          </p:cNvSpPr>
          <p:nvPr>
            <p:ph idx="1"/>
          </p:nvPr>
        </p:nvSpPr>
        <p:spPr>
          <a:xfrm>
            <a:off x="323528" y="764704"/>
            <a:ext cx="8363272" cy="5361459"/>
          </a:xfrm>
        </p:spPr>
        <p:txBody>
          <a:bodyPr>
            <a:noAutofit/>
          </a:bodyPr>
          <a:lstStyle/>
          <a:p>
            <a:pPr marL="0" indent="0">
              <a:buNone/>
            </a:pPr>
            <a:r>
              <a:rPr lang="en-GB" sz="2400" b="1" dirty="0"/>
              <a:t>Blessings</a:t>
            </a:r>
            <a:r>
              <a:rPr lang="en-GB" sz="2400" dirty="0"/>
              <a:t>:  more comfortable, healthy and longer life; less pain and suffering; material affluence; more security, freedom, human rights, democracy, better education for more people.</a:t>
            </a:r>
          </a:p>
          <a:p>
            <a:pPr marL="0" indent="0">
              <a:buNone/>
            </a:pPr>
            <a:r>
              <a:rPr lang="en-GB" sz="2400" b="1" dirty="0"/>
              <a:t>Drawbacks: (unintended) harmful consequences:</a:t>
            </a:r>
          </a:p>
          <a:p>
            <a:pPr>
              <a:buFontTx/>
              <a:buChar char="-"/>
            </a:pPr>
            <a:r>
              <a:rPr lang="en-GB" sz="2400" dirty="0"/>
              <a:t>Economic growth </a:t>
            </a:r>
            <a:r>
              <a:rPr lang="en-GB" sz="2400" dirty="0">
                <a:sym typeface="Wingdings" panose="05000000000000000000" pitchFamily="2" charset="2"/>
              </a:rPr>
              <a:t> d</a:t>
            </a:r>
            <a:r>
              <a:rPr lang="en-GB" sz="2400" dirty="0"/>
              <a:t>epletion of natural resources, pollution and climate-change. </a:t>
            </a:r>
          </a:p>
          <a:p>
            <a:pPr>
              <a:buFontTx/>
              <a:buChar char="-"/>
            </a:pPr>
            <a:r>
              <a:rPr lang="en-GB" sz="2400" dirty="0"/>
              <a:t>Downsides of technology </a:t>
            </a:r>
            <a:r>
              <a:rPr lang="en-GB" sz="2400" dirty="0">
                <a:sym typeface="Wingdings" panose="05000000000000000000" pitchFamily="2" charset="2"/>
              </a:rPr>
              <a:t> warfare, surveillance, unemployment, undermining of social bonds, alienation</a:t>
            </a:r>
            <a:r>
              <a:rPr lang="en-GB" sz="2400" dirty="0"/>
              <a:t>. </a:t>
            </a:r>
          </a:p>
          <a:p>
            <a:pPr>
              <a:buFontTx/>
              <a:buChar char="-"/>
            </a:pPr>
            <a:r>
              <a:rPr lang="en-GB" sz="2400" dirty="0"/>
              <a:t>Utopian politics </a:t>
            </a:r>
            <a:r>
              <a:rPr lang="en-GB" sz="2400" dirty="0">
                <a:sym typeface="Wingdings" panose="05000000000000000000" pitchFamily="2" charset="2"/>
              </a:rPr>
              <a:t> </a:t>
            </a:r>
            <a:r>
              <a:rPr lang="en-GB" sz="2400" dirty="0"/>
              <a:t>totalitarian hells with millions of victims. </a:t>
            </a:r>
          </a:p>
          <a:p>
            <a:pPr>
              <a:buFontTx/>
              <a:buChar char="-"/>
            </a:pPr>
            <a:r>
              <a:rPr lang="en-GB" sz="2400" dirty="0"/>
              <a:t>Achievement-oriented capitalist meritocracy dictating ever more efficiency, productivity, speed, and profits </a:t>
            </a:r>
            <a:r>
              <a:rPr lang="en-GB" sz="2400" dirty="0">
                <a:sym typeface="Wingdings" panose="05000000000000000000" pitchFamily="2" charset="2"/>
              </a:rPr>
              <a:t> e</a:t>
            </a:r>
            <a:r>
              <a:rPr lang="en-GB" sz="2400" dirty="0"/>
              <a:t>xploitation, gross inequalities and distress; rat-race with winners and losers. </a:t>
            </a:r>
          </a:p>
          <a:p>
            <a:pPr>
              <a:buFontTx/>
              <a:buChar char="-"/>
            </a:pPr>
            <a:r>
              <a:rPr lang="en-GB" sz="2400"/>
              <a:t>Psychologisation</a:t>
            </a:r>
            <a:r>
              <a:rPr lang="en-GB" sz="2400" dirty="0"/>
              <a:t>: inner conflicts, new uncertainties and anxieties about the self.</a:t>
            </a:r>
          </a:p>
        </p:txBody>
      </p:sp>
    </p:spTree>
    <p:extLst>
      <p:ext uri="{BB962C8B-B14F-4D97-AF65-F5344CB8AC3E}">
        <p14:creationId xmlns:p14="http://schemas.microsoft.com/office/powerpoint/2010/main" val="155058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03448"/>
            <a:ext cx="8435280" cy="2376264"/>
          </a:xfrm>
        </p:spPr>
        <p:txBody>
          <a:bodyPr>
            <a:normAutofit/>
          </a:bodyPr>
          <a:lstStyle/>
          <a:p>
            <a:r>
              <a:rPr lang="nl-NL" sz="3600" b="1" dirty="0"/>
              <a:t>5 basic </a:t>
            </a:r>
            <a:r>
              <a:rPr lang="nl-NL" sz="3600" b="1" dirty="0" err="1"/>
              <a:t>questions</a:t>
            </a:r>
            <a:r>
              <a:rPr lang="nl-NL" sz="3600" b="1" dirty="0"/>
              <a:t> </a:t>
            </a:r>
            <a:r>
              <a:rPr lang="nl-NL" sz="3600" b="1" dirty="0" err="1"/>
              <a:t>about</a:t>
            </a:r>
            <a:r>
              <a:rPr lang="nl-NL" sz="3600" b="1" dirty="0"/>
              <a:t> </a:t>
            </a:r>
            <a:r>
              <a:rPr lang="nl-NL" sz="3600" b="1" dirty="0" err="1"/>
              <a:t>modernization</a:t>
            </a:r>
            <a:endParaRPr lang="nl-NL" sz="3600" b="1" dirty="0"/>
          </a:p>
        </p:txBody>
      </p:sp>
      <p:sp>
        <p:nvSpPr>
          <p:cNvPr id="3" name="Content Placeholder 2"/>
          <p:cNvSpPr>
            <a:spLocks noGrp="1"/>
          </p:cNvSpPr>
          <p:nvPr>
            <p:ph idx="1"/>
          </p:nvPr>
        </p:nvSpPr>
        <p:spPr>
          <a:xfrm>
            <a:off x="323528" y="1556792"/>
            <a:ext cx="8363272" cy="4569371"/>
          </a:xfrm>
        </p:spPr>
        <p:txBody>
          <a:bodyPr>
            <a:normAutofit lnSpcReduction="10000"/>
          </a:bodyPr>
          <a:lstStyle/>
          <a:p>
            <a:pPr marL="514350" lvl="0" indent="-514350">
              <a:buAutoNum type="arabicPeriod"/>
            </a:pPr>
            <a:r>
              <a:rPr lang="en-US" dirty="0"/>
              <a:t>What is modernization about? (What is its essence?)</a:t>
            </a:r>
            <a:endParaRPr lang="nl-NL" b="1" dirty="0"/>
          </a:p>
          <a:p>
            <a:pPr marL="514350" lvl="0" indent="-514350">
              <a:buAutoNum type="arabicPeriod"/>
            </a:pPr>
            <a:r>
              <a:rPr lang="en-US" dirty="0"/>
              <a:t>How can modernization be explained? (What are its causes?)</a:t>
            </a:r>
            <a:endParaRPr lang="nl-NL" b="1" dirty="0"/>
          </a:p>
          <a:p>
            <a:pPr marL="514350" lvl="0" indent="-514350">
              <a:buAutoNum type="arabicPeriod"/>
            </a:pPr>
            <a:r>
              <a:rPr lang="en-US" dirty="0"/>
              <a:t>How should modernization be evaluated? (Optimism versus pessimism)</a:t>
            </a:r>
            <a:endParaRPr lang="nl-NL" b="1" dirty="0"/>
          </a:p>
          <a:p>
            <a:pPr marL="514350" lvl="0" indent="-514350">
              <a:buAutoNum type="arabicPeriod"/>
            </a:pPr>
            <a:r>
              <a:rPr lang="en-US" dirty="0"/>
              <a:t>What problems does modernization entail?</a:t>
            </a:r>
            <a:endParaRPr lang="nl-NL" b="1" dirty="0"/>
          </a:p>
          <a:p>
            <a:pPr marL="514350" lvl="0" indent="-514350">
              <a:buAutoNum type="arabicPeriod"/>
            </a:pPr>
            <a:r>
              <a:rPr lang="en-US" dirty="0"/>
              <a:t>Can these problems be solved and if so, in what way?</a:t>
            </a:r>
            <a:endParaRPr lang="nl-NL" dirty="0"/>
          </a:p>
        </p:txBody>
      </p:sp>
    </p:spTree>
    <p:extLst>
      <p:ext uri="{BB962C8B-B14F-4D97-AF65-F5344CB8AC3E}">
        <p14:creationId xmlns:p14="http://schemas.microsoft.com/office/powerpoint/2010/main" val="3383944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b="1" dirty="0"/>
              <a:t>The French </a:t>
            </a:r>
            <a:r>
              <a:rPr lang="nl-NL" b="1" dirty="0" err="1"/>
              <a:t>revolutionaries</a:t>
            </a:r>
            <a:endParaRPr lang="nl-NL" b="1" dirty="0"/>
          </a:p>
        </p:txBody>
      </p:sp>
      <p:sp>
        <p:nvSpPr>
          <p:cNvPr id="3" name="Content Placeholder 2"/>
          <p:cNvSpPr>
            <a:spLocks noGrp="1"/>
          </p:cNvSpPr>
          <p:nvPr>
            <p:ph idx="1"/>
          </p:nvPr>
        </p:nvSpPr>
        <p:spPr/>
        <p:txBody>
          <a:bodyPr>
            <a:noAutofit/>
          </a:bodyPr>
          <a:lstStyle/>
          <a:p>
            <a:pPr marL="514350" lvl="0" indent="-514350">
              <a:buAutoNum type="arabicPeriod"/>
            </a:pPr>
            <a:r>
              <a:rPr lang="en-US" sz="2000" dirty="0"/>
              <a:t>Democratization and social design: belief to create a better, rational and just society.</a:t>
            </a:r>
            <a:endParaRPr lang="nl-NL" sz="2000" b="1" dirty="0"/>
          </a:p>
          <a:p>
            <a:pPr marL="514350" lvl="0" indent="-514350">
              <a:buAutoNum type="arabicPeriod"/>
            </a:pPr>
            <a:r>
              <a:rPr lang="en-US" sz="2000" dirty="0"/>
              <a:t>Will of rational individuals or the nation to liberate themselves from oppressive, constraining and unjust traditional forces and structures:  realization of the ideals of the Enlightenment. </a:t>
            </a:r>
          </a:p>
          <a:p>
            <a:pPr marL="514350" lvl="0" indent="-514350">
              <a:buAutoNum type="arabicPeriod"/>
            </a:pPr>
            <a:r>
              <a:rPr lang="en-US" sz="2000" dirty="0"/>
              <a:t>Modernization is good and should be advanced: revolution as new beginning, the realization of a new democratic man and the organization of a rational, democratic and just society.</a:t>
            </a:r>
          </a:p>
          <a:p>
            <a:pPr marL="514350" lvl="0" indent="-514350">
              <a:buAutoNum type="arabicPeriod"/>
            </a:pPr>
            <a:r>
              <a:rPr lang="en-US" sz="2000" dirty="0"/>
              <a:t>Resistance of traditional forces and structures, and all opponents of the revolution (‘traitors’) + struggle about the priority of individual versus collective self-determination. (Different views about the extent to which the state should intervene in society and about the realization of ‘liberty, equality and brotherhood’.)</a:t>
            </a:r>
          </a:p>
          <a:p>
            <a:pPr marL="514350" lvl="0" indent="-514350">
              <a:buAutoNum type="arabicPeriod"/>
            </a:pPr>
            <a:r>
              <a:rPr lang="en-US" sz="2000" dirty="0"/>
              <a:t>Empowering central state as rational institution to democratize and equalize society and to unify the nation. </a:t>
            </a:r>
            <a:endParaRPr lang="nl-NL" sz="2000" b="1" dirty="0"/>
          </a:p>
          <a:p>
            <a:pPr marL="0" indent="0">
              <a:buNone/>
            </a:pPr>
            <a:endParaRPr lang="nl-NL" dirty="0"/>
          </a:p>
        </p:txBody>
      </p:sp>
    </p:spTree>
    <p:extLst>
      <p:ext uri="{BB962C8B-B14F-4D97-AF65-F5344CB8AC3E}">
        <p14:creationId xmlns:p14="http://schemas.microsoft.com/office/powerpoint/2010/main" val="2840383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5416"/>
            <a:ext cx="8291264" cy="1733054"/>
          </a:xfrm>
        </p:spPr>
        <p:txBody>
          <a:bodyPr/>
          <a:lstStyle/>
          <a:p>
            <a:r>
              <a:rPr lang="nl-NL" b="1" dirty="0" err="1"/>
              <a:t>Liberals</a:t>
            </a:r>
            <a:endParaRPr lang="nl-NL" b="1" dirty="0"/>
          </a:p>
        </p:txBody>
      </p:sp>
      <p:sp>
        <p:nvSpPr>
          <p:cNvPr id="3" name="Content Placeholder 2"/>
          <p:cNvSpPr>
            <a:spLocks noGrp="1"/>
          </p:cNvSpPr>
          <p:nvPr>
            <p:ph idx="1"/>
          </p:nvPr>
        </p:nvSpPr>
        <p:spPr>
          <a:xfrm>
            <a:off x="395536" y="1196752"/>
            <a:ext cx="8291264" cy="4929411"/>
          </a:xfrm>
        </p:spPr>
        <p:txBody>
          <a:bodyPr>
            <a:noAutofit/>
          </a:bodyPr>
          <a:lstStyle/>
          <a:p>
            <a:pPr marL="514350" lvl="0" indent="-514350">
              <a:buAutoNum type="arabicPeriod"/>
            </a:pPr>
            <a:r>
              <a:rPr lang="en-US" sz="2400" dirty="0"/>
              <a:t>Liberation of the individual from traditional authoritarian regimes and realization of individual self-determination, and release of market economy from traditional constraints.</a:t>
            </a:r>
          </a:p>
          <a:p>
            <a:pPr marL="514350" lvl="0" indent="-514350">
              <a:buAutoNum type="arabicPeriod"/>
            </a:pPr>
            <a:r>
              <a:rPr lang="en-US" sz="2400" dirty="0"/>
              <a:t>The ‘natural’ urge of individuals to be independent and follow their own interests and optimal self-development (natural law - possessive individualism).</a:t>
            </a:r>
          </a:p>
          <a:p>
            <a:pPr marL="514350" lvl="0" indent="-514350">
              <a:buAutoNum type="arabicPeriod"/>
            </a:pPr>
            <a:r>
              <a:rPr lang="en-US" sz="2400" dirty="0"/>
              <a:t>Positive: opening up of opportunities, free development of the individual and economic growth and prosperity.</a:t>
            </a:r>
          </a:p>
          <a:p>
            <a:pPr marL="514350" lvl="0" indent="-514350">
              <a:buAutoNum type="arabicPeriod"/>
            </a:pPr>
            <a:r>
              <a:rPr lang="en-US" sz="2400" dirty="0"/>
              <a:t>Increasing power of the state, which hampers or undermines individual self-development and free-market economy.</a:t>
            </a:r>
          </a:p>
          <a:p>
            <a:pPr marL="514350" lvl="0" indent="-514350">
              <a:buAutoNum type="arabicPeriod"/>
            </a:pPr>
            <a:r>
              <a:rPr lang="en-US" sz="2400" dirty="0"/>
              <a:t>Protecting citizens and free market against the state on the basis of civil rights and rule of law. </a:t>
            </a:r>
            <a:endParaRPr lang="nl-NL" sz="2400" dirty="0"/>
          </a:p>
          <a:p>
            <a:pPr marL="0" indent="0">
              <a:buNone/>
            </a:pPr>
            <a:endParaRPr lang="nl-NL" dirty="0"/>
          </a:p>
        </p:txBody>
      </p:sp>
    </p:spTree>
    <p:extLst>
      <p:ext uri="{BB962C8B-B14F-4D97-AF65-F5344CB8AC3E}">
        <p14:creationId xmlns:p14="http://schemas.microsoft.com/office/powerpoint/2010/main" val="1360411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47464"/>
            <a:ext cx="8291264" cy="2165102"/>
          </a:xfrm>
        </p:spPr>
        <p:txBody>
          <a:bodyPr/>
          <a:lstStyle/>
          <a:p>
            <a:br>
              <a:rPr lang="en-GB" b="1" dirty="0"/>
            </a:br>
            <a:r>
              <a:rPr lang="en-GB" b="1" dirty="0"/>
              <a:t>Conservatives</a:t>
            </a:r>
          </a:p>
        </p:txBody>
      </p:sp>
      <p:sp>
        <p:nvSpPr>
          <p:cNvPr id="3" name="Content Placeholder 2"/>
          <p:cNvSpPr>
            <a:spLocks noGrp="1"/>
          </p:cNvSpPr>
          <p:nvPr>
            <p:ph idx="1"/>
          </p:nvPr>
        </p:nvSpPr>
        <p:spPr>
          <a:xfrm>
            <a:off x="107504" y="1484784"/>
            <a:ext cx="8496944" cy="5373216"/>
          </a:xfrm>
        </p:spPr>
        <p:txBody>
          <a:bodyPr>
            <a:noAutofit/>
          </a:bodyPr>
          <a:lstStyle/>
          <a:p>
            <a:pPr marL="514350" indent="-514350">
              <a:buAutoNum type="arabicPeriod"/>
            </a:pPr>
            <a:r>
              <a:rPr lang="en-GB" sz="2000" dirty="0"/>
              <a:t>The disintegration of traditional social bonds, hierarchies, obligations  and loyalties as well as religious belief, which guaranteed social stability and cohesion.</a:t>
            </a:r>
          </a:p>
          <a:p>
            <a:pPr marL="514350" indent="-514350">
              <a:buAutoNum type="arabicPeriod"/>
            </a:pPr>
            <a:r>
              <a:rPr lang="en-GB" sz="2000" dirty="0"/>
              <a:t>Abstract rational (= unrealistic) thinking and the (possibly one-sided and fanatic, but hopeless) pursuit of freedom and  perfect world (resulting in conflict, violence and terror).</a:t>
            </a:r>
          </a:p>
          <a:p>
            <a:pPr marL="514350" indent="-514350">
              <a:buAutoNum type="arabicPeriod"/>
            </a:pPr>
            <a:r>
              <a:rPr lang="en-GB" sz="2000" dirty="0"/>
              <a:t>Negative: undermining respect for authority, age-old traditions and customs, and bringing disorder, disorientation, instability and dissatisfaction.</a:t>
            </a:r>
          </a:p>
          <a:p>
            <a:pPr marL="514350" indent="-514350">
              <a:buAutoNum type="arabicPeriod"/>
            </a:pPr>
            <a:r>
              <a:rPr lang="en-GB" sz="2000" dirty="0"/>
              <a:t>Unbridled individualism (atomisation/disintegration of communities) and growing power of centralist and rationalized state.</a:t>
            </a:r>
          </a:p>
          <a:p>
            <a:pPr marL="514350" indent="-514350">
              <a:buAutoNum type="arabicPeriod"/>
            </a:pPr>
            <a:r>
              <a:rPr lang="en-GB" sz="2000" dirty="0"/>
              <a:t>Reintroduce intermediate social associations and organisations between state and individual, and foster authority and public morality in order to restore and maintain social cohesion.</a:t>
            </a:r>
          </a:p>
          <a:p>
            <a:pPr marL="0" indent="0">
              <a:buNone/>
            </a:pPr>
            <a:endParaRPr lang="en-GB" dirty="0"/>
          </a:p>
        </p:txBody>
      </p:sp>
    </p:spTree>
    <p:extLst>
      <p:ext uri="{BB962C8B-B14F-4D97-AF65-F5344CB8AC3E}">
        <p14:creationId xmlns:p14="http://schemas.microsoft.com/office/powerpoint/2010/main" val="1456925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9392"/>
            <a:ext cx="8291264" cy="1517030"/>
          </a:xfrm>
        </p:spPr>
        <p:txBody>
          <a:bodyPr>
            <a:normAutofit/>
          </a:bodyPr>
          <a:lstStyle/>
          <a:p>
            <a:r>
              <a:rPr lang="nl-NL" b="1" dirty="0" err="1"/>
              <a:t>Tocqueville</a:t>
            </a:r>
            <a:br>
              <a:rPr lang="nl-NL" dirty="0"/>
            </a:br>
            <a:endParaRPr lang="nl-NL" sz="3600" dirty="0"/>
          </a:p>
        </p:txBody>
      </p:sp>
      <p:sp>
        <p:nvSpPr>
          <p:cNvPr id="3" name="Content Placeholder 2"/>
          <p:cNvSpPr>
            <a:spLocks noGrp="1"/>
          </p:cNvSpPr>
          <p:nvPr>
            <p:ph idx="1"/>
          </p:nvPr>
        </p:nvSpPr>
        <p:spPr>
          <a:xfrm>
            <a:off x="251520" y="1124744"/>
            <a:ext cx="8435280" cy="5001419"/>
          </a:xfrm>
        </p:spPr>
        <p:txBody>
          <a:bodyPr>
            <a:noAutofit/>
          </a:bodyPr>
          <a:lstStyle/>
          <a:p>
            <a:pPr marL="514350" lvl="0" indent="-514350">
              <a:buAutoNum type="arabicPeriod"/>
            </a:pPr>
            <a:r>
              <a:rPr lang="en-US" sz="2000" dirty="0"/>
              <a:t>Social and political democratization and state-formation: increasing individualization (‘equalization of opportunity’) together with political centralization (</a:t>
            </a:r>
            <a:r>
              <a:rPr lang="en-US" sz="2000" dirty="0" err="1"/>
              <a:t>overlaping</a:t>
            </a:r>
            <a:r>
              <a:rPr lang="en-US" sz="2000" dirty="0"/>
              <a:t> liberalism).</a:t>
            </a:r>
            <a:endParaRPr lang="nl-NL" sz="2000" b="1" dirty="0"/>
          </a:p>
          <a:p>
            <a:pPr marL="514350" lvl="0" indent="-514350">
              <a:buAutoNum type="arabicPeriod"/>
            </a:pPr>
            <a:r>
              <a:rPr lang="en-US" sz="2000" dirty="0"/>
              <a:t>Enlarging and equalization of economic and educational opportunities, growing geographical and social mobility </a:t>
            </a:r>
            <a:r>
              <a:rPr lang="en-US" sz="2000" dirty="0">
                <a:sym typeface="Wingdings"/>
              </a:rPr>
              <a:t></a:t>
            </a:r>
            <a:r>
              <a:rPr lang="en-US" sz="2000" dirty="0"/>
              <a:t> erosion of traditional collective and hierarchical bonds (overlapping liberalism).</a:t>
            </a:r>
            <a:endParaRPr lang="nl-NL" sz="2000" b="1" dirty="0"/>
          </a:p>
          <a:p>
            <a:pPr marL="514350" lvl="0" indent="-514350">
              <a:buAutoNum type="arabicPeriod"/>
            </a:pPr>
            <a:r>
              <a:rPr lang="en-US" sz="2000" dirty="0"/>
              <a:t>Mixed feelings: (social) democratization inevitable and cannot be stopped, but individualization also entails dangers, in particular loss of social cohesion and community-spirit (overlapping conservatism).</a:t>
            </a:r>
            <a:endParaRPr lang="nl-NL" sz="2000" b="1" dirty="0"/>
          </a:p>
          <a:p>
            <a:pPr marL="514350" lvl="0" indent="-514350">
              <a:buAutoNum type="arabicPeriod"/>
            </a:pPr>
            <a:r>
              <a:rPr lang="en-US" sz="2000" dirty="0"/>
              <a:t>Individualization may result in atomization and leveling and all-powerful state. Democracy can degenerate in popular despotism, tyranny of  majority and rule by populist demagogues. </a:t>
            </a:r>
            <a:endParaRPr lang="nl-NL" sz="2000" b="1" dirty="0"/>
          </a:p>
          <a:p>
            <a:pPr marL="514350" lvl="0" indent="-514350">
              <a:buAutoNum type="arabicPeriod"/>
            </a:pPr>
            <a:r>
              <a:rPr lang="en-US" sz="2000" dirty="0"/>
              <a:t>Checks and balances in democracy, in particular a robust civil society and active and responsible citizenship </a:t>
            </a:r>
            <a:r>
              <a:rPr lang="en-US" sz="2000" dirty="0">
                <a:sym typeface="Wingdings" panose="05000000000000000000" pitchFamily="2" charset="2"/>
              </a:rPr>
              <a:t> </a:t>
            </a:r>
            <a:r>
              <a:rPr lang="en-US" sz="2000" dirty="0"/>
              <a:t>Democratic freedom requires self-control, social cohesion, active attitude and constant vigilance.</a:t>
            </a:r>
            <a:endParaRPr lang="nl-NL" sz="2000" b="1" dirty="0"/>
          </a:p>
          <a:p>
            <a:pPr marL="0" indent="0">
              <a:buNone/>
            </a:pPr>
            <a:endParaRPr lang="nl-NL" sz="2400" dirty="0"/>
          </a:p>
        </p:txBody>
      </p:sp>
    </p:spTree>
    <p:extLst>
      <p:ext uri="{BB962C8B-B14F-4D97-AF65-F5344CB8AC3E}">
        <p14:creationId xmlns:p14="http://schemas.microsoft.com/office/powerpoint/2010/main" val="3163700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440"/>
            <a:ext cx="8229600" cy="1949078"/>
          </a:xfrm>
        </p:spPr>
        <p:txBody>
          <a:bodyPr/>
          <a:lstStyle/>
          <a:p>
            <a:br>
              <a:rPr lang="nl-NL" b="1" dirty="0"/>
            </a:br>
            <a:r>
              <a:rPr lang="nl-NL" b="1" dirty="0"/>
              <a:t>Marx and Engels</a:t>
            </a:r>
          </a:p>
        </p:txBody>
      </p:sp>
      <p:sp>
        <p:nvSpPr>
          <p:cNvPr id="3" name="Content Placeholder 2"/>
          <p:cNvSpPr>
            <a:spLocks noGrp="1"/>
          </p:cNvSpPr>
          <p:nvPr>
            <p:ph idx="1"/>
          </p:nvPr>
        </p:nvSpPr>
        <p:spPr>
          <a:xfrm>
            <a:off x="457200" y="764704"/>
            <a:ext cx="8229600" cy="6093296"/>
          </a:xfrm>
        </p:spPr>
        <p:txBody>
          <a:bodyPr>
            <a:noAutofit/>
          </a:bodyPr>
          <a:lstStyle/>
          <a:p>
            <a:pPr marL="514350" indent="-514350">
              <a:buAutoNum type="arabicPeriod"/>
            </a:pPr>
            <a:endParaRPr lang="en-GB" sz="2000" dirty="0"/>
          </a:p>
          <a:p>
            <a:pPr marL="514350" indent="-514350">
              <a:buAutoNum type="arabicPeriod"/>
            </a:pPr>
            <a:endParaRPr lang="en-GB" sz="2000" dirty="0"/>
          </a:p>
          <a:p>
            <a:pPr marL="514350" indent="-514350">
              <a:buAutoNum type="arabicPeriod"/>
            </a:pPr>
            <a:r>
              <a:rPr lang="en-GB" sz="2000" dirty="0"/>
              <a:t>Rise of industrial capitalism: economic interests and relations detached from other social bonds and obligations and dominate social and political life.</a:t>
            </a:r>
          </a:p>
          <a:p>
            <a:pPr marL="514350" indent="-514350">
              <a:buAutoNum type="arabicPeriod"/>
            </a:pPr>
            <a:r>
              <a:rPr lang="en-GB" sz="2000" dirty="0"/>
              <a:t>Development of new technologies, rational organisation and mechanical methods of production: machines and factories. </a:t>
            </a:r>
          </a:p>
          <a:p>
            <a:pPr marL="514350" indent="-514350">
              <a:buAutoNum type="arabicPeriod"/>
            </a:pPr>
            <a:r>
              <a:rPr lang="en-GB" sz="2000" dirty="0"/>
              <a:t>Positive: industrial capitalism brings technological and economic progress and precedes next historical stage: socialism and communism.</a:t>
            </a:r>
          </a:p>
          <a:p>
            <a:pPr marL="514350" indent="-514350">
              <a:buAutoNum type="arabicPeriod"/>
            </a:pPr>
            <a:r>
              <a:rPr lang="en-GB" sz="2000" dirty="0"/>
              <a:t>Private ownership of means of production and ‘free’ market </a:t>
            </a:r>
            <a:r>
              <a:rPr lang="en-GB" sz="2000" dirty="0">
                <a:sym typeface="Wingdings" panose="05000000000000000000" pitchFamily="2" charset="2"/>
              </a:rPr>
              <a:t> </a:t>
            </a:r>
            <a:r>
              <a:rPr lang="en-GB" sz="2000" dirty="0"/>
              <a:t>social-economic inequality and exploitation of labour class by bourgeois-capitalist industrialists. </a:t>
            </a:r>
          </a:p>
          <a:p>
            <a:pPr marL="514350" indent="-514350">
              <a:buAutoNum type="arabicPeriod"/>
            </a:pPr>
            <a:r>
              <a:rPr lang="en-GB" sz="2000" dirty="0"/>
              <a:t>Class-struggle between bourgeois capitalists and the proletarian workers </a:t>
            </a:r>
            <a:r>
              <a:rPr lang="en-GB" sz="2000" dirty="0">
                <a:sym typeface="Wingdings" panose="05000000000000000000" pitchFamily="2" charset="2"/>
              </a:rPr>
              <a:t> revolution  socialisation of the means of production  communist society: full equality and self-development for all.</a:t>
            </a:r>
            <a:endParaRPr lang="en-GB" sz="2000" dirty="0"/>
          </a:p>
        </p:txBody>
      </p:sp>
    </p:spTree>
    <p:extLst>
      <p:ext uri="{BB962C8B-B14F-4D97-AF65-F5344CB8AC3E}">
        <p14:creationId xmlns:p14="http://schemas.microsoft.com/office/powerpoint/2010/main" val="26958376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Similarity</a:t>
            </a:r>
            <a:r>
              <a:rPr lang="nl-NL" b="1" dirty="0"/>
              <a:t> </a:t>
            </a:r>
            <a:r>
              <a:rPr lang="nl-NL" b="1" dirty="0" err="1"/>
              <a:t>between</a:t>
            </a:r>
            <a:r>
              <a:rPr lang="nl-NL" b="1" dirty="0"/>
              <a:t> Marxist </a:t>
            </a:r>
            <a:r>
              <a:rPr lang="nl-NL" b="1" dirty="0" err="1"/>
              <a:t>and</a:t>
            </a:r>
            <a:r>
              <a:rPr lang="nl-NL" b="1" dirty="0"/>
              <a:t> </a:t>
            </a:r>
            <a:r>
              <a:rPr lang="nl-NL" b="1" dirty="0" err="1"/>
              <a:t>conservative</a:t>
            </a:r>
            <a:r>
              <a:rPr lang="nl-NL" b="1" dirty="0"/>
              <a:t> </a:t>
            </a:r>
            <a:r>
              <a:rPr lang="nl-NL" b="1" dirty="0" err="1"/>
              <a:t>criticism</a:t>
            </a:r>
            <a:r>
              <a:rPr lang="nl-NL" b="1" dirty="0"/>
              <a:t> of </a:t>
            </a:r>
            <a:r>
              <a:rPr lang="nl-NL" b="1" dirty="0" err="1"/>
              <a:t>capitalism</a:t>
            </a:r>
            <a:endParaRPr lang="nl-NL" b="1" dirty="0"/>
          </a:p>
        </p:txBody>
      </p:sp>
      <p:sp>
        <p:nvSpPr>
          <p:cNvPr id="3" name="Content Placeholder 2"/>
          <p:cNvSpPr>
            <a:spLocks noGrp="1"/>
          </p:cNvSpPr>
          <p:nvPr>
            <p:ph idx="1"/>
          </p:nvPr>
        </p:nvSpPr>
        <p:spPr/>
        <p:txBody>
          <a:bodyPr>
            <a:noAutofit/>
          </a:bodyPr>
          <a:lstStyle/>
          <a:p>
            <a:pPr marL="0" indent="0">
              <a:buNone/>
            </a:pPr>
            <a:r>
              <a:rPr lang="nl-NL" sz="2800" dirty="0"/>
              <a:t>Marx </a:t>
            </a:r>
            <a:r>
              <a:rPr lang="nl-NL" sz="2800" dirty="0" err="1"/>
              <a:t>and</a:t>
            </a:r>
            <a:r>
              <a:rPr lang="nl-NL" sz="2800" dirty="0"/>
              <a:t> Engels: “</a:t>
            </a:r>
            <a:r>
              <a:rPr lang="nl-NL" sz="2800" dirty="0" err="1"/>
              <a:t>All</a:t>
            </a:r>
            <a:r>
              <a:rPr lang="nl-NL" sz="2800" dirty="0"/>
              <a:t> </a:t>
            </a:r>
            <a:r>
              <a:rPr lang="nl-NL" sz="2800" dirty="0" err="1"/>
              <a:t>that</a:t>
            </a:r>
            <a:r>
              <a:rPr lang="nl-NL" sz="2800" dirty="0"/>
              <a:t> is </a:t>
            </a:r>
            <a:r>
              <a:rPr lang="nl-NL" sz="2800" dirty="0" err="1"/>
              <a:t>solid</a:t>
            </a:r>
            <a:r>
              <a:rPr lang="nl-NL" sz="2800" dirty="0"/>
              <a:t>, </a:t>
            </a:r>
            <a:r>
              <a:rPr lang="nl-NL" sz="2800" dirty="0" err="1"/>
              <a:t>melts</a:t>
            </a:r>
            <a:r>
              <a:rPr lang="nl-NL" sz="2800" dirty="0"/>
              <a:t> </a:t>
            </a:r>
            <a:r>
              <a:rPr lang="nl-NL" sz="2800" dirty="0" err="1"/>
              <a:t>into</a:t>
            </a:r>
            <a:r>
              <a:rPr lang="nl-NL" sz="2800" dirty="0"/>
              <a:t> air.” </a:t>
            </a:r>
          </a:p>
          <a:p>
            <a:pPr marL="0" indent="0">
              <a:buNone/>
            </a:pPr>
            <a:endParaRPr lang="nl-NL" sz="2800" dirty="0"/>
          </a:p>
          <a:p>
            <a:pPr marL="0" indent="0">
              <a:buNone/>
            </a:pPr>
            <a:r>
              <a:rPr lang="nl-NL" sz="2800" dirty="0" err="1"/>
              <a:t>Capitalism</a:t>
            </a:r>
            <a:r>
              <a:rPr lang="nl-NL" sz="2800" dirty="0"/>
              <a:t> as </a:t>
            </a:r>
            <a:r>
              <a:rPr lang="nl-NL" sz="2800" dirty="0" err="1"/>
              <a:t>ruthless</a:t>
            </a:r>
            <a:r>
              <a:rPr lang="nl-NL" sz="2800" dirty="0"/>
              <a:t> a-</a:t>
            </a:r>
            <a:r>
              <a:rPr lang="nl-NL" sz="2800" dirty="0" err="1"/>
              <a:t>social</a:t>
            </a:r>
            <a:r>
              <a:rPr lang="nl-NL" sz="2800" dirty="0"/>
              <a:t> </a:t>
            </a:r>
            <a:r>
              <a:rPr lang="nl-NL" sz="2800" dirty="0" err="1"/>
              <a:t>and</a:t>
            </a:r>
            <a:r>
              <a:rPr lang="nl-NL" sz="2800" dirty="0"/>
              <a:t> a-</a:t>
            </a:r>
            <a:r>
              <a:rPr lang="nl-NL" sz="2800" dirty="0" err="1"/>
              <a:t>moral</a:t>
            </a:r>
            <a:r>
              <a:rPr lang="nl-NL" sz="2800" dirty="0"/>
              <a:t> force </a:t>
            </a:r>
            <a:r>
              <a:rPr lang="nl-NL" sz="2800" dirty="0" err="1"/>
              <a:t>that</a:t>
            </a:r>
            <a:r>
              <a:rPr lang="nl-NL" sz="2800" dirty="0"/>
              <a:t> </a:t>
            </a:r>
            <a:r>
              <a:rPr lang="nl-NL" sz="2800" dirty="0" err="1"/>
              <a:t>destroys</a:t>
            </a:r>
            <a:r>
              <a:rPr lang="nl-NL" sz="2800" dirty="0"/>
              <a:t> </a:t>
            </a:r>
            <a:r>
              <a:rPr lang="nl-NL" sz="2800" dirty="0" err="1"/>
              <a:t>social</a:t>
            </a:r>
            <a:r>
              <a:rPr lang="nl-NL" sz="2800" dirty="0"/>
              <a:t> </a:t>
            </a:r>
            <a:r>
              <a:rPr lang="nl-NL" sz="2800" dirty="0" err="1"/>
              <a:t>and</a:t>
            </a:r>
            <a:r>
              <a:rPr lang="nl-NL" sz="2800" dirty="0"/>
              <a:t> </a:t>
            </a:r>
            <a:r>
              <a:rPr lang="nl-NL" sz="2800" dirty="0" err="1"/>
              <a:t>moral</a:t>
            </a:r>
            <a:r>
              <a:rPr lang="nl-NL" sz="2800" dirty="0"/>
              <a:t> </a:t>
            </a:r>
            <a:r>
              <a:rPr lang="nl-NL" sz="2800" dirty="0" err="1"/>
              <a:t>fabric</a:t>
            </a:r>
            <a:r>
              <a:rPr lang="nl-NL" sz="2800" dirty="0"/>
              <a:t> of society.</a:t>
            </a:r>
          </a:p>
          <a:p>
            <a:pPr marL="0" indent="0">
              <a:buNone/>
            </a:pPr>
            <a:endParaRPr lang="nl-NL" sz="2800" dirty="0"/>
          </a:p>
          <a:p>
            <a:pPr marL="0" indent="0">
              <a:buNone/>
            </a:pPr>
            <a:r>
              <a:rPr lang="nl-NL" sz="2800" b="1" dirty="0"/>
              <a:t>Different </a:t>
            </a:r>
            <a:r>
              <a:rPr lang="nl-NL" sz="2800" b="1" dirty="0" err="1"/>
              <a:t>solutions</a:t>
            </a:r>
            <a:r>
              <a:rPr lang="nl-NL" sz="2800" b="1" dirty="0"/>
              <a:t>:</a:t>
            </a:r>
          </a:p>
          <a:p>
            <a:pPr>
              <a:buFontTx/>
              <a:buChar char="-"/>
            </a:pPr>
            <a:r>
              <a:rPr lang="nl-NL" sz="2800" dirty="0" err="1"/>
              <a:t>Marxism</a:t>
            </a:r>
            <a:r>
              <a:rPr lang="nl-NL" sz="2800" dirty="0"/>
              <a:t>: class-</a:t>
            </a:r>
            <a:r>
              <a:rPr lang="nl-NL" sz="2800" dirty="0" err="1"/>
              <a:t>struggle</a:t>
            </a:r>
            <a:r>
              <a:rPr lang="nl-NL" sz="2800" dirty="0"/>
              <a:t>, </a:t>
            </a:r>
            <a:r>
              <a:rPr lang="nl-NL" sz="2800" dirty="0" err="1"/>
              <a:t>revolutionary</a:t>
            </a:r>
            <a:r>
              <a:rPr lang="nl-NL" sz="2800" dirty="0"/>
              <a:t> </a:t>
            </a:r>
            <a:r>
              <a:rPr lang="nl-NL" sz="2800" dirty="0" err="1"/>
              <a:t>overthrow</a:t>
            </a:r>
            <a:r>
              <a:rPr lang="nl-NL" sz="2800" dirty="0"/>
              <a:t> of </a:t>
            </a:r>
            <a:r>
              <a:rPr lang="nl-NL" sz="2800" dirty="0" err="1"/>
              <a:t>liberal</a:t>
            </a:r>
            <a:r>
              <a:rPr lang="nl-NL" sz="2800" dirty="0"/>
              <a:t>-capitalist order </a:t>
            </a:r>
            <a:r>
              <a:rPr lang="nl-NL" sz="2800" dirty="0">
                <a:sym typeface="Wingdings" panose="05000000000000000000" pitchFamily="2" charset="2"/>
              </a:rPr>
              <a:t> </a:t>
            </a:r>
            <a:r>
              <a:rPr lang="nl-NL" sz="2800" dirty="0"/>
              <a:t>new society (</a:t>
            </a:r>
            <a:r>
              <a:rPr lang="nl-NL" sz="2800" dirty="0" err="1"/>
              <a:t>utopian</a:t>
            </a:r>
            <a:r>
              <a:rPr lang="nl-NL" sz="2800" dirty="0"/>
              <a:t>).</a:t>
            </a:r>
          </a:p>
          <a:p>
            <a:pPr>
              <a:buFontTx/>
              <a:buChar char="-"/>
            </a:pPr>
            <a:r>
              <a:rPr lang="nl-NL" sz="2800" dirty="0" err="1"/>
              <a:t>Conservatism</a:t>
            </a:r>
            <a:r>
              <a:rPr lang="nl-NL" sz="2800" dirty="0"/>
              <a:t>: </a:t>
            </a:r>
            <a:r>
              <a:rPr lang="nl-NL" sz="2800" dirty="0" err="1"/>
              <a:t>restoring</a:t>
            </a:r>
            <a:r>
              <a:rPr lang="nl-NL" sz="2800" dirty="0"/>
              <a:t> </a:t>
            </a:r>
            <a:r>
              <a:rPr lang="nl-NL" sz="2800" dirty="0" err="1"/>
              <a:t>continuity</a:t>
            </a:r>
            <a:r>
              <a:rPr lang="nl-NL" sz="2800" dirty="0"/>
              <a:t> </a:t>
            </a:r>
            <a:r>
              <a:rPr lang="nl-NL" sz="2800" dirty="0" err="1"/>
              <a:t>with</a:t>
            </a:r>
            <a:r>
              <a:rPr lang="nl-NL" sz="2800" dirty="0"/>
              <a:t> </a:t>
            </a:r>
            <a:r>
              <a:rPr lang="nl-NL" sz="2800" dirty="0" err="1"/>
              <a:t>tradition</a:t>
            </a:r>
            <a:r>
              <a:rPr lang="nl-NL" sz="2800" dirty="0"/>
              <a:t> (anti-</a:t>
            </a:r>
            <a:r>
              <a:rPr lang="nl-NL" sz="2800" dirty="0" err="1"/>
              <a:t>utopian</a:t>
            </a:r>
            <a:r>
              <a:rPr lang="nl-NL" sz="2800" dirty="0"/>
              <a:t>).</a:t>
            </a:r>
          </a:p>
        </p:txBody>
      </p:sp>
      <p:sp>
        <p:nvSpPr>
          <p:cNvPr id="4" name="Down Arrow 3"/>
          <p:cNvSpPr/>
          <p:nvPr/>
        </p:nvSpPr>
        <p:spPr>
          <a:xfrm>
            <a:off x="4788024" y="2028535"/>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08457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9392"/>
            <a:ext cx="8291264" cy="1080120"/>
          </a:xfrm>
        </p:spPr>
        <p:txBody>
          <a:bodyPr>
            <a:normAutofit fontScale="90000"/>
          </a:bodyPr>
          <a:lstStyle/>
          <a:p>
            <a:br>
              <a:rPr lang="en-US" dirty="0"/>
            </a:br>
            <a:r>
              <a:rPr lang="en-US" sz="3600" b="1" dirty="0"/>
              <a:t>Saint-Simon (managerial socialism) </a:t>
            </a:r>
            <a:br>
              <a:rPr lang="en-US" sz="3600" b="1" dirty="0"/>
            </a:br>
            <a:r>
              <a:rPr lang="en-US" sz="3600" b="1" dirty="0"/>
              <a:t> Comte (positivism)</a:t>
            </a:r>
            <a:br>
              <a:rPr lang="nl-NL" sz="3600" b="1" dirty="0"/>
            </a:br>
            <a:endParaRPr lang="nl-NL" sz="3600" dirty="0"/>
          </a:p>
        </p:txBody>
      </p:sp>
      <p:sp>
        <p:nvSpPr>
          <p:cNvPr id="3" name="Content Placeholder 2"/>
          <p:cNvSpPr>
            <a:spLocks noGrp="1"/>
          </p:cNvSpPr>
          <p:nvPr>
            <p:ph idx="1"/>
          </p:nvPr>
        </p:nvSpPr>
        <p:spPr>
          <a:xfrm>
            <a:off x="395536" y="1052736"/>
            <a:ext cx="8291264" cy="5073427"/>
          </a:xfrm>
        </p:spPr>
        <p:txBody>
          <a:bodyPr>
            <a:noAutofit/>
          </a:bodyPr>
          <a:lstStyle/>
          <a:p>
            <a:pPr marL="514350" lvl="0" indent="-514350">
              <a:buAutoNum type="arabicPeriod"/>
            </a:pPr>
            <a:r>
              <a:rPr lang="en-US" sz="2000" dirty="0"/>
              <a:t>Functional differentiation: division of labor and specialization, and  growing impact of scientific expertise.</a:t>
            </a:r>
            <a:endParaRPr lang="nl-NL" sz="2000" b="1" dirty="0"/>
          </a:p>
          <a:p>
            <a:pPr marL="514350" lvl="0" indent="-514350">
              <a:buAutoNum type="arabicPeriod"/>
            </a:pPr>
            <a:r>
              <a:rPr lang="en-US" sz="2000" dirty="0"/>
              <a:t>Emancipation of rational, scientific spirit, replacing religious and metaphysical interpretations of the world (Comte: religious stage </a:t>
            </a:r>
            <a:r>
              <a:rPr lang="en-US" sz="2000" dirty="0">
                <a:sym typeface="Wingdings" panose="05000000000000000000" pitchFamily="2" charset="2"/>
              </a:rPr>
              <a:t> </a:t>
            </a:r>
            <a:r>
              <a:rPr lang="en-US" sz="2000" dirty="0"/>
              <a:t>metaphysical stage </a:t>
            </a:r>
            <a:r>
              <a:rPr lang="en-US" sz="2000" dirty="0">
                <a:sym typeface="Wingdings"/>
              </a:rPr>
              <a:t></a:t>
            </a:r>
            <a:r>
              <a:rPr lang="en-US" sz="2000" dirty="0"/>
              <a:t> scientific/positivist stage) and realization of efficient economic productivity and meritocracy. (Overlap liberalism)</a:t>
            </a:r>
            <a:endParaRPr lang="nl-NL" sz="2000" b="1" dirty="0"/>
          </a:p>
          <a:p>
            <a:pPr marL="514350" lvl="0" indent="-514350">
              <a:buAutoNum type="arabicPeriod"/>
            </a:pPr>
            <a:r>
              <a:rPr lang="en-US" sz="2000" dirty="0"/>
              <a:t>Positive: modernization = progress, increasing scientific knowledge and rational organization, planning and management </a:t>
            </a:r>
            <a:r>
              <a:rPr lang="en-US" sz="2000" dirty="0">
                <a:sym typeface="Wingdings" panose="05000000000000000000" pitchFamily="2" charset="2"/>
              </a:rPr>
              <a:t> increasing efficiency and p</a:t>
            </a:r>
            <a:r>
              <a:rPr lang="en-US" sz="2000" dirty="0"/>
              <a:t>roductivity </a:t>
            </a:r>
            <a:r>
              <a:rPr lang="en-US" sz="2000" dirty="0">
                <a:sym typeface="Wingdings" panose="05000000000000000000" pitchFamily="2" charset="2"/>
              </a:rPr>
              <a:t> better quality of life. (Overlap liberalism and Marxism)</a:t>
            </a:r>
            <a:endParaRPr lang="en-US" sz="2000" dirty="0"/>
          </a:p>
          <a:p>
            <a:pPr marL="514350" lvl="0" indent="-514350">
              <a:buAutoNum type="arabicPeriod"/>
            </a:pPr>
            <a:r>
              <a:rPr lang="en-US" sz="2000" dirty="0"/>
              <a:t>Threat that functional differentiation results in unbridled individualism, social atomization and disintegration. (Overlap conservatism)</a:t>
            </a:r>
            <a:endParaRPr lang="nl-NL" sz="2000" b="1" dirty="0"/>
          </a:p>
          <a:p>
            <a:pPr marL="514350" lvl="0" indent="-514350">
              <a:buAutoNum type="arabicPeriod"/>
            </a:pPr>
            <a:r>
              <a:rPr lang="en-US" sz="2000" dirty="0"/>
              <a:t>Individualism should be (1) balanced by organic organization of society enabling functional adaptation and integration of its members and (2) society should be managed by professional experts on basis of scientific and technocratic knowledge. </a:t>
            </a:r>
            <a:endParaRPr lang="nl-NL" sz="2000" dirty="0"/>
          </a:p>
        </p:txBody>
      </p:sp>
    </p:spTree>
    <p:extLst>
      <p:ext uri="{BB962C8B-B14F-4D97-AF65-F5344CB8AC3E}">
        <p14:creationId xmlns:p14="http://schemas.microsoft.com/office/powerpoint/2010/main" val="1651533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b="1" dirty="0"/>
              <a:t>4 </a:t>
            </a:r>
            <a:r>
              <a:rPr lang="nl-NL" b="1" dirty="0" err="1"/>
              <a:t>fundamental</a:t>
            </a:r>
            <a:r>
              <a:rPr lang="nl-NL" b="1" dirty="0"/>
              <a:t> </a:t>
            </a:r>
            <a:r>
              <a:rPr lang="nl-NL" b="1" dirty="0" err="1"/>
              <a:t>transformations</a:t>
            </a:r>
            <a:endParaRPr lang="nl-NL" b="1" dirty="0"/>
          </a:p>
        </p:txBody>
      </p:sp>
      <p:sp>
        <p:nvSpPr>
          <p:cNvPr id="3" name="Content Placeholder 2"/>
          <p:cNvSpPr>
            <a:spLocks noGrp="1"/>
          </p:cNvSpPr>
          <p:nvPr>
            <p:ph idx="1"/>
          </p:nvPr>
        </p:nvSpPr>
        <p:spPr/>
        <p:txBody>
          <a:bodyPr>
            <a:normAutofit fontScale="92500" lnSpcReduction="10000"/>
          </a:bodyPr>
          <a:lstStyle/>
          <a:p>
            <a:pPr marL="0" indent="0">
              <a:buNone/>
            </a:pPr>
            <a:endParaRPr lang="nl-NL" dirty="0"/>
          </a:p>
          <a:p>
            <a:pPr marL="514350" indent="-514350">
              <a:buAutoNum type="arabicPeriod"/>
            </a:pPr>
            <a:r>
              <a:rPr lang="nl-NL" dirty="0" err="1"/>
              <a:t>Political</a:t>
            </a:r>
            <a:r>
              <a:rPr lang="nl-NL" dirty="0"/>
              <a:t>                      </a:t>
            </a:r>
            <a:r>
              <a:rPr lang="nl-NL" dirty="0">
                <a:sym typeface="Wingdings" panose="05000000000000000000" pitchFamily="2" charset="2"/>
              </a:rPr>
              <a:t> 	</a:t>
            </a:r>
            <a:r>
              <a:rPr lang="nl-NL" dirty="0" err="1">
                <a:sym typeface="Wingdings" panose="05000000000000000000" pitchFamily="2" charset="2"/>
              </a:rPr>
              <a:t>democratisation</a:t>
            </a:r>
            <a:endParaRPr lang="nl-NL" dirty="0">
              <a:sym typeface="Wingdings" panose="05000000000000000000" pitchFamily="2" charset="2"/>
            </a:endParaRPr>
          </a:p>
          <a:p>
            <a:pPr marL="514350" indent="-514350">
              <a:buAutoNum type="arabicPeriod"/>
            </a:pPr>
            <a:r>
              <a:rPr lang="nl-NL" dirty="0" err="1">
                <a:sym typeface="Wingdings" panose="05000000000000000000" pitchFamily="2" charset="2"/>
              </a:rPr>
              <a:t>Socio-economic</a:t>
            </a:r>
            <a:r>
              <a:rPr lang="nl-NL" dirty="0">
                <a:sym typeface="Wingdings" panose="05000000000000000000" pitchFamily="2" charset="2"/>
              </a:rPr>
              <a:t>         	</a:t>
            </a:r>
            <a:r>
              <a:rPr lang="nl-NL" dirty="0" err="1">
                <a:sym typeface="Wingdings" panose="05000000000000000000" pitchFamily="2" charset="2"/>
              </a:rPr>
              <a:t>indust</a:t>
            </a:r>
            <a:r>
              <a:rPr lang="nl-NL" sz="3500" dirty="0" err="1">
                <a:sym typeface="Wingdings" panose="05000000000000000000" pitchFamily="2" charset="2"/>
              </a:rPr>
              <a:t>rialisation</a:t>
            </a:r>
            <a:endParaRPr lang="nl-NL" sz="3500" dirty="0">
              <a:sym typeface="Wingdings" panose="05000000000000000000" pitchFamily="2" charset="2"/>
            </a:endParaRPr>
          </a:p>
          <a:p>
            <a:pPr marL="3543300" lvl="8" indent="0">
              <a:buNone/>
            </a:pPr>
            <a:r>
              <a:rPr lang="nl-NL" sz="3500" dirty="0">
                <a:sym typeface="Wingdings" panose="05000000000000000000" pitchFamily="2" charset="2"/>
              </a:rPr>
              <a:t>		</a:t>
            </a:r>
            <a:r>
              <a:rPr lang="nl-NL" sz="3500" dirty="0" err="1">
                <a:sym typeface="Wingdings" panose="05000000000000000000" pitchFamily="2" charset="2"/>
              </a:rPr>
              <a:t>capitalism</a:t>
            </a:r>
            <a:endParaRPr lang="nl-NL" sz="3500" dirty="0">
              <a:sym typeface="Wingdings" panose="05000000000000000000" pitchFamily="2" charset="2"/>
            </a:endParaRPr>
          </a:p>
          <a:p>
            <a:pPr marL="514350" indent="-514350">
              <a:buAutoNum type="arabicPeriod"/>
            </a:pPr>
            <a:r>
              <a:rPr lang="nl-NL" dirty="0" err="1">
                <a:sym typeface="Wingdings" panose="05000000000000000000" pitchFamily="2" charset="2"/>
              </a:rPr>
              <a:t>Cultural-intellectual</a:t>
            </a:r>
            <a:r>
              <a:rPr lang="nl-NL" dirty="0">
                <a:sym typeface="Wingdings" panose="05000000000000000000" pitchFamily="2" charset="2"/>
              </a:rPr>
              <a:t>  	</a:t>
            </a:r>
            <a:r>
              <a:rPr lang="nl-NL" dirty="0" err="1">
                <a:sym typeface="Wingdings" panose="05000000000000000000" pitchFamily="2" charset="2"/>
              </a:rPr>
              <a:t>secularisation</a:t>
            </a:r>
            <a:r>
              <a:rPr lang="nl-NL" dirty="0">
                <a:sym typeface="Wingdings" panose="05000000000000000000" pitchFamily="2" charset="2"/>
              </a:rPr>
              <a:t>, </a:t>
            </a:r>
            <a:r>
              <a:rPr lang="nl-NL" dirty="0" err="1">
                <a:sym typeface="Wingdings" panose="05000000000000000000" pitchFamily="2" charset="2"/>
              </a:rPr>
              <a:t>the</a:t>
            </a:r>
            <a:r>
              <a:rPr lang="nl-NL" dirty="0">
                <a:sym typeface="Wingdings" panose="05000000000000000000" pitchFamily="2" charset="2"/>
              </a:rPr>
              <a:t> 					impact of 							</a:t>
            </a:r>
            <a:r>
              <a:rPr lang="nl-NL" dirty="0" err="1">
                <a:sym typeface="Wingdings" panose="05000000000000000000" pitchFamily="2" charset="2"/>
              </a:rPr>
              <a:t>science</a:t>
            </a:r>
            <a:r>
              <a:rPr lang="nl-NL" dirty="0">
                <a:sym typeface="Wingdings" panose="05000000000000000000" pitchFamily="2" charset="2"/>
              </a:rPr>
              <a:t>/</a:t>
            </a:r>
            <a:r>
              <a:rPr lang="nl-NL" dirty="0" err="1">
                <a:sym typeface="Wingdings" panose="05000000000000000000" pitchFamily="2" charset="2"/>
              </a:rPr>
              <a:t>technology</a:t>
            </a:r>
            <a:endParaRPr lang="nl-NL" dirty="0">
              <a:sym typeface="Wingdings" panose="05000000000000000000" pitchFamily="2" charset="2"/>
            </a:endParaRPr>
          </a:p>
          <a:p>
            <a:pPr marL="514350" indent="-514350">
              <a:buAutoNum type="arabicPeriod"/>
            </a:pPr>
            <a:r>
              <a:rPr lang="nl-NL" dirty="0">
                <a:sym typeface="Wingdings" panose="05000000000000000000" pitchFamily="2" charset="2"/>
              </a:rPr>
              <a:t>Personal/private life	 	</a:t>
            </a:r>
            <a:r>
              <a:rPr lang="nl-NL" dirty="0" err="1">
                <a:sym typeface="Wingdings" panose="05000000000000000000" pitchFamily="2" charset="2"/>
              </a:rPr>
              <a:t>individualisation</a:t>
            </a:r>
            <a:endParaRPr lang="nl-NL" dirty="0">
              <a:sym typeface="Wingdings" panose="05000000000000000000" pitchFamily="2" charset="2"/>
            </a:endParaRPr>
          </a:p>
          <a:p>
            <a:pPr marL="0" indent="0">
              <a:buNone/>
            </a:pPr>
            <a:r>
              <a:rPr lang="nl-NL" dirty="0">
                <a:sym typeface="Wingdings" panose="05000000000000000000" pitchFamily="2" charset="2"/>
              </a:rPr>
              <a:t>					</a:t>
            </a:r>
            <a:r>
              <a:rPr lang="nl-NL" dirty="0" err="1">
                <a:sym typeface="Wingdings" panose="05000000000000000000" pitchFamily="2" charset="2"/>
              </a:rPr>
              <a:t>psychologisation</a:t>
            </a:r>
            <a:r>
              <a:rPr lang="nl-NL" dirty="0">
                <a:sym typeface="Wingdings" panose="05000000000000000000" pitchFamily="2" charset="2"/>
              </a:rPr>
              <a:t> </a:t>
            </a:r>
          </a:p>
          <a:p>
            <a:pPr marL="4057650" lvl="8" indent="-514350">
              <a:buAutoNum type="arabicPeriod"/>
            </a:pPr>
            <a:endParaRPr lang="nl-NL" dirty="0"/>
          </a:p>
        </p:txBody>
      </p:sp>
    </p:spTree>
    <p:extLst>
      <p:ext uri="{BB962C8B-B14F-4D97-AF65-F5344CB8AC3E}">
        <p14:creationId xmlns:p14="http://schemas.microsoft.com/office/powerpoint/2010/main" val="26223611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43408"/>
            <a:ext cx="8435280" cy="1008112"/>
          </a:xfrm>
        </p:spPr>
        <p:txBody>
          <a:bodyPr>
            <a:normAutofit fontScale="90000"/>
          </a:bodyPr>
          <a:lstStyle/>
          <a:p>
            <a:br>
              <a:rPr lang="en-US" b="1" dirty="0"/>
            </a:br>
            <a:br>
              <a:rPr lang="en-US" b="1" dirty="0"/>
            </a:br>
            <a:r>
              <a:rPr lang="en-US" sz="4000" b="1" dirty="0"/>
              <a:t>Tocqueville and Saint-Simon/Comte</a:t>
            </a:r>
            <a:br>
              <a:rPr lang="nl-NL" sz="4000" b="1" dirty="0"/>
            </a:br>
            <a:endParaRPr lang="nl-NL" sz="4000" dirty="0"/>
          </a:p>
        </p:txBody>
      </p:sp>
      <p:sp>
        <p:nvSpPr>
          <p:cNvPr id="3" name="Content Placeholder 2"/>
          <p:cNvSpPr>
            <a:spLocks noGrp="1"/>
          </p:cNvSpPr>
          <p:nvPr>
            <p:ph idx="1"/>
          </p:nvPr>
        </p:nvSpPr>
        <p:spPr>
          <a:xfrm>
            <a:off x="179512" y="1340768"/>
            <a:ext cx="8964488" cy="5517232"/>
          </a:xfrm>
        </p:spPr>
        <p:txBody>
          <a:bodyPr>
            <a:noAutofit/>
          </a:bodyPr>
          <a:lstStyle/>
          <a:p>
            <a:pPr marL="0" indent="0">
              <a:buNone/>
            </a:pPr>
            <a:r>
              <a:rPr lang="en-US" sz="2000" b="1" dirty="0"/>
              <a:t>Similarity </a:t>
            </a:r>
            <a:r>
              <a:rPr lang="en-US" sz="2000" b="1" dirty="0">
                <a:sym typeface="Wingdings" panose="05000000000000000000" pitchFamily="2" charset="2"/>
              </a:rPr>
              <a:t></a:t>
            </a:r>
            <a:r>
              <a:rPr lang="en-US" sz="2000" b="1" dirty="0"/>
              <a:t> diagnosis of problem: </a:t>
            </a:r>
          </a:p>
          <a:p>
            <a:pPr>
              <a:buFontTx/>
              <a:buChar char="-"/>
            </a:pPr>
            <a:r>
              <a:rPr lang="en-US" sz="2000" dirty="0"/>
              <a:t>How should modern society be organized after traditional social structures and hierarchies had eroded and lost their function? </a:t>
            </a:r>
          </a:p>
          <a:p>
            <a:pPr>
              <a:buFontTx/>
              <a:buChar char="-"/>
            </a:pPr>
            <a:r>
              <a:rPr lang="en-US" sz="2000" dirty="0"/>
              <a:t>How to prevent social atomization and disintegration under new conditions?</a:t>
            </a:r>
          </a:p>
          <a:p>
            <a:pPr>
              <a:buFontTx/>
              <a:buChar char="-"/>
            </a:pPr>
            <a:r>
              <a:rPr lang="en-US" sz="2000" dirty="0"/>
              <a:t>How can social order and cohesion be created and maintained in new way?</a:t>
            </a:r>
          </a:p>
          <a:p>
            <a:pPr>
              <a:buFontTx/>
              <a:buChar char="-"/>
            </a:pPr>
            <a:r>
              <a:rPr lang="en-US" sz="2000" dirty="0"/>
              <a:t> </a:t>
            </a:r>
          </a:p>
          <a:p>
            <a:pPr marL="0" indent="0">
              <a:buNone/>
            </a:pPr>
            <a:r>
              <a:rPr lang="en-US" sz="2000" b="1" dirty="0"/>
              <a:t>Contrast </a:t>
            </a:r>
            <a:r>
              <a:rPr lang="en-US" sz="2000" b="1" dirty="0">
                <a:sym typeface="Wingdings" panose="05000000000000000000" pitchFamily="2" charset="2"/>
              </a:rPr>
              <a:t> d</a:t>
            </a:r>
            <a:r>
              <a:rPr lang="en-US" sz="2000" b="1" dirty="0"/>
              <a:t>ifferent solutions:</a:t>
            </a:r>
          </a:p>
          <a:p>
            <a:pPr>
              <a:buFontTx/>
              <a:buChar char="-"/>
            </a:pPr>
            <a:r>
              <a:rPr lang="en-US" sz="2000" dirty="0"/>
              <a:t>Tocqueville’s </a:t>
            </a:r>
            <a:r>
              <a:rPr lang="en-US" sz="2000" b="1" dirty="0"/>
              <a:t>political solution</a:t>
            </a:r>
            <a:r>
              <a:rPr lang="en-US" sz="2000" dirty="0"/>
              <a:t>: organization of stable and balanced democracy (democratic institutions and attitudes). </a:t>
            </a:r>
          </a:p>
          <a:p>
            <a:pPr>
              <a:buFontTx/>
              <a:buChar char="-"/>
            </a:pPr>
            <a:r>
              <a:rPr lang="en-US" sz="2000" dirty="0"/>
              <a:t>Saint-Simon’s and Comte’s </a:t>
            </a:r>
            <a:r>
              <a:rPr lang="en-US" sz="2000" b="1" dirty="0"/>
              <a:t>scientific and technocratic solution</a:t>
            </a:r>
            <a:r>
              <a:rPr lang="en-US" sz="2000" dirty="0"/>
              <a:t>: experts and professionals instead of politicians should take a leading role in rational organization and management of industrial society. </a:t>
            </a:r>
          </a:p>
          <a:p>
            <a:pPr marL="0" indent="0">
              <a:buNone/>
            </a:pPr>
            <a:endParaRPr lang="en-US" sz="2000" dirty="0"/>
          </a:p>
          <a:p>
            <a:pPr marL="0" indent="0">
              <a:buNone/>
            </a:pPr>
            <a:r>
              <a:rPr lang="en-US" sz="2000" dirty="0"/>
              <a:t>Today </a:t>
            </a:r>
            <a:r>
              <a:rPr lang="en-US" sz="2000" dirty="0">
                <a:sym typeface="Wingdings" panose="05000000000000000000" pitchFamily="2" charset="2"/>
              </a:rPr>
              <a:t> m</a:t>
            </a:r>
            <a:r>
              <a:rPr lang="nl-NL" sz="2000" dirty="0"/>
              <a:t>ix of </a:t>
            </a:r>
            <a:r>
              <a:rPr lang="nl-NL" sz="2000" dirty="0" err="1">
                <a:sym typeface="Wingdings" panose="05000000000000000000" pitchFamily="2" charset="2"/>
              </a:rPr>
              <a:t>democracy</a:t>
            </a:r>
            <a:r>
              <a:rPr lang="nl-NL" sz="2000" dirty="0">
                <a:sym typeface="Wingdings" panose="05000000000000000000" pitchFamily="2" charset="2"/>
              </a:rPr>
              <a:t> </a:t>
            </a:r>
            <a:r>
              <a:rPr lang="nl-NL" sz="2000" dirty="0" err="1">
                <a:sym typeface="Wingdings" panose="05000000000000000000" pitchFamily="2" charset="2"/>
              </a:rPr>
              <a:t>and</a:t>
            </a:r>
            <a:r>
              <a:rPr lang="nl-NL" sz="2000" dirty="0">
                <a:sym typeface="Wingdings" panose="05000000000000000000" pitchFamily="2" charset="2"/>
              </a:rPr>
              <a:t> expertise.</a:t>
            </a:r>
            <a:endParaRPr lang="nl-NL" sz="2000" dirty="0"/>
          </a:p>
        </p:txBody>
      </p:sp>
    </p:spTree>
    <p:extLst>
      <p:ext uri="{BB962C8B-B14F-4D97-AF65-F5344CB8AC3E}">
        <p14:creationId xmlns:p14="http://schemas.microsoft.com/office/powerpoint/2010/main" val="12725396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59432"/>
            <a:ext cx="8363272" cy="1877070"/>
          </a:xfrm>
        </p:spPr>
        <p:txBody>
          <a:bodyPr/>
          <a:lstStyle/>
          <a:p>
            <a:r>
              <a:rPr lang="nl-NL" b="1" dirty="0"/>
              <a:t>Weber</a:t>
            </a:r>
          </a:p>
        </p:txBody>
      </p:sp>
      <p:sp>
        <p:nvSpPr>
          <p:cNvPr id="3" name="Content Placeholder 2"/>
          <p:cNvSpPr>
            <a:spLocks noGrp="1"/>
          </p:cNvSpPr>
          <p:nvPr>
            <p:ph idx="1"/>
          </p:nvPr>
        </p:nvSpPr>
        <p:spPr>
          <a:xfrm>
            <a:off x="251520" y="980728"/>
            <a:ext cx="8301608" cy="4813995"/>
          </a:xfrm>
        </p:spPr>
        <p:txBody>
          <a:bodyPr>
            <a:noAutofit/>
          </a:bodyPr>
          <a:lstStyle/>
          <a:p>
            <a:pPr marL="514350" lvl="0" indent="-514350">
              <a:buAutoNum type="arabicPeriod"/>
            </a:pPr>
            <a:r>
              <a:rPr lang="en-GB" sz="2000" dirty="0"/>
              <a:t>Structural shift from traditional and affective action to goal/value-oriented rational action.</a:t>
            </a:r>
            <a:endParaRPr lang="nl-NL" sz="2000" b="1" dirty="0"/>
          </a:p>
          <a:p>
            <a:pPr marL="514350" lvl="0" indent="-514350">
              <a:buAutoNum type="arabicPeriod"/>
            </a:pPr>
            <a:r>
              <a:rPr lang="en-US" sz="2000" dirty="0"/>
              <a:t>Inescapable rationalization: systematic application of </a:t>
            </a:r>
            <a:r>
              <a:rPr lang="en-US" sz="2000" b="1" dirty="0"/>
              <a:t>instrumental rationality</a:t>
            </a:r>
            <a:r>
              <a:rPr lang="en-US" sz="2000" dirty="0"/>
              <a:t> to more and more fields of social life and its institutionalization and internalization. </a:t>
            </a:r>
            <a:endParaRPr lang="nl-NL" sz="2000" b="1" dirty="0"/>
          </a:p>
          <a:p>
            <a:pPr marL="514350" lvl="0" indent="-514350">
              <a:buAutoNum type="arabicPeriod"/>
            </a:pPr>
            <a:r>
              <a:rPr lang="en-US" sz="2000" dirty="0"/>
              <a:t>Mixed feelings: rationalization is effective and source of many achievements (control of nature, efficiency, productivity, material progress, high standards of living, well-organized management, justice and democracy) but not without unintended problematical effects.</a:t>
            </a:r>
            <a:endParaRPr lang="nl-NL" sz="2000" b="1" dirty="0"/>
          </a:p>
          <a:p>
            <a:pPr marL="514350" lvl="0" indent="-514350">
              <a:buAutoNum type="arabicPeriod"/>
            </a:pPr>
            <a:r>
              <a:rPr lang="en-US" sz="2000" dirty="0"/>
              <a:t>Instrumental rationality becoming end in itself and undermining human freedom: man trapped in web of formal rules, procedures, technical-bureaucratic expertise and routines (‘iron cage’) and loss of certainty about purpose and meaning of life (rationality does not provide an answer to the value-oriented question about the good life).</a:t>
            </a:r>
            <a:endParaRPr lang="nl-NL" sz="2000" b="1" dirty="0"/>
          </a:p>
          <a:p>
            <a:pPr marL="514350" lvl="0" indent="-514350">
              <a:buAutoNum type="arabicPeriod"/>
            </a:pPr>
            <a:r>
              <a:rPr lang="en-US" sz="2000" dirty="0"/>
              <a:t>No ‘solution’: rationalization does not answer the question of which values should direct our lives and does not lead to harmonious society. </a:t>
            </a:r>
          </a:p>
          <a:p>
            <a:pPr marL="0" lvl="0" indent="0">
              <a:buNone/>
            </a:pPr>
            <a:r>
              <a:rPr lang="en-US" sz="2000" dirty="0">
                <a:sym typeface="Wingdings" panose="05000000000000000000" pitchFamily="2" charset="2"/>
              </a:rPr>
              <a:t>	 </a:t>
            </a:r>
            <a:r>
              <a:rPr lang="en-US" sz="2000" dirty="0"/>
              <a:t>History dominated by perpetual conflict and power-struggles.</a:t>
            </a:r>
            <a:endParaRPr lang="nl-NL" sz="2000" b="1" dirty="0"/>
          </a:p>
          <a:p>
            <a:pPr marL="0" indent="0">
              <a:buNone/>
            </a:pPr>
            <a:endParaRPr lang="nl-NL" dirty="0"/>
          </a:p>
        </p:txBody>
      </p:sp>
    </p:spTree>
    <p:extLst>
      <p:ext uri="{BB962C8B-B14F-4D97-AF65-F5344CB8AC3E}">
        <p14:creationId xmlns:p14="http://schemas.microsoft.com/office/powerpoint/2010/main" val="752980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sz="4000" b="1" dirty="0"/>
              <a:t>Darwin </a:t>
            </a:r>
            <a:br>
              <a:rPr lang="nl-NL" b="1" dirty="0"/>
            </a:br>
            <a:r>
              <a:rPr lang="nl-NL" sz="2700" dirty="0"/>
              <a:t>(</a:t>
            </a:r>
            <a:r>
              <a:rPr lang="en-US" sz="2700" dirty="0"/>
              <a:t>not about social modernization, but theory expressing modern mindset and affecting science and social policies)</a:t>
            </a:r>
            <a:endParaRPr lang="nl-NL" sz="2700" dirty="0"/>
          </a:p>
        </p:txBody>
      </p:sp>
      <p:sp>
        <p:nvSpPr>
          <p:cNvPr id="3" name="Content Placeholder 2"/>
          <p:cNvSpPr>
            <a:spLocks noGrp="1"/>
          </p:cNvSpPr>
          <p:nvPr>
            <p:ph idx="1"/>
          </p:nvPr>
        </p:nvSpPr>
        <p:spPr/>
        <p:txBody>
          <a:bodyPr>
            <a:noAutofit/>
          </a:bodyPr>
          <a:lstStyle/>
          <a:p>
            <a:pPr marL="514350" lvl="0" indent="-514350">
              <a:buAutoNum type="arabicPeriod"/>
            </a:pPr>
            <a:r>
              <a:rPr lang="en-US" sz="2000" dirty="0"/>
              <a:t>What is evolution about?</a:t>
            </a:r>
            <a:r>
              <a:rPr lang="nl-NL" sz="2000" b="1" dirty="0"/>
              <a:t> E</a:t>
            </a:r>
            <a:r>
              <a:rPr lang="en-US" sz="2000" dirty="0"/>
              <a:t>mergence and development of life through random variations and changing natural environments</a:t>
            </a:r>
            <a:r>
              <a:rPr lang="nl-NL" sz="2000" b="1" dirty="0"/>
              <a:t>.</a:t>
            </a:r>
          </a:p>
          <a:p>
            <a:pPr marL="514350" lvl="0" indent="-514350">
              <a:buAutoNum type="arabicPeriod"/>
            </a:pPr>
            <a:r>
              <a:rPr lang="en-US" sz="2000" dirty="0"/>
              <a:t>How can evolution be explained? </a:t>
            </a:r>
            <a:r>
              <a:rPr lang="en-US" sz="2000" b="1" dirty="0"/>
              <a:t>Blind natural forces</a:t>
            </a:r>
            <a:r>
              <a:rPr lang="en-US" sz="2000" dirty="0"/>
              <a:t>: life is abundant +  natural resources are scarce + random natural variation + different natural environments </a:t>
            </a:r>
            <a:r>
              <a:rPr lang="en-US" sz="2000" dirty="0">
                <a:sym typeface="Wingdings"/>
              </a:rPr>
              <a:t></a:t>
            </a:r>
            <a:r>
              <a:rPr lang="en-US" sz="2000" dirty="0"/>
              <a:t> perpetual struggle for life </a:t>
            </a:r>
            <a:r>
              <a:rPr lang="en-US" sz="2000" dirty="0">
                <a:sym typeface="Wingdings"/>
              </a:rPr>
              <a:t></a:t>
            </a:r>
            <a:r>
              <a:rPr lang="en-US" sz="2000" dirty="0"/>
              <a:t> natural selection </a:t>
            </a:r>
            <a:r>
              <a:rPr lang="en-US" sz="2000" dirty="0">
                <a:sym typeface="Wingdings"/>
              </a:rPr>
              <a:t></a:t>
            </a:r>
            <a:r>
              <a:rPr lang="en-US" sz="2000" dirty="0"/>
              <a:t> survival of the fittest.</a:t>
            </a:r>
          </a:p>
          <a:p>
            <a:pPr marL="514350" lvl="0" indent="-514350">
              <a:buAutoNum type="arabicPeriod"/>
            </a:pPr>
            <a:r>
              <a:rPr lang="en-US" sz="2000" dirty="0"/>
              <a:t>How does Darwin judge evolution?</a:t>
            </a:r>
            <a:r>
              <a:rPr lang="nl-NL" sz="2000" b="1" dirty="0"/>
              <a:t> </a:t>
            </a:r>
            <a:r>
              <a:rPr lang="nl-NL" sz="2000" dirty="0"/>
              <a:t>As </a:t>
            </a:r>
            <a:r>
              <a:rPr lang="nl-NL" sz="2000" dirty="0" err="1"/>
              <a:t>neither</a:t>
            </a:r>
            <a:r>
              <a:rPr lang="nl-NL" sz="2000" b="1" dirty="0"/>
              <a:t> </a:t>
            </a:r>
            <a:r>
              <a:rPr lang="en-US" sz="2000" dirty="0"/>
              <a:t>good nor bad: evolution natural fact and beyond human judgement, beyond good and evil. </a:t>
            </a:r>
            <a:endParaRPr lang="nl-NL" sz="2000" b="1" dirty="0"/>
          </a:p>
          <a:p>
            <a:pPr marL="514350" lvl="0" indent="-514350">
              <a:buAutoNum type="arabicPeriod"/>
            </a:pPr>
            <a:r>
              <a:rPr lang="en-US" sz="2000" dirty="0"/>
              <a:t>Disenchanting effect of evolution theory: undermining of self-image  of man as a superior being. Should we also consider human society and morality in naturalist/evolutionary terms? Social-Darwinists: yes. Darwin uncertain and ambivalent.</a:t>
            </a:r>
            <a:endParaRPr lang="nl-NL" sz="2000" b="1" dirty="0"/>
          </a:p>
          <a:p>
            <a:pPr marL="514350" lvl="0" indent="-514350">
              <a:buAutoNum type="arabicPeriod"/>
            </a:pPr>
            <a:r>
              <a:rPr lang="en-US" sz="2000" dirty="0"/>
              <a:t>Solution? For what? Irrelevant question: evolution has no goal or purpose, no direction, but driven by coincidence, endless struggle and trial and error </a:t>
            </a:r>
            <a:r>
              <a:rPr lang="en-US" sz="2000" dirty="0">
                <a:sym typeface="Wingdings" panose="05000000000000000000" pitchFamily="2" charset="2"/>
              </a:rPr>
              <a:t></a:t>
            </a:r>
            <a:r>
              <a:rPr lang="en-US" sz="2000" dirty="0"/>
              <a:t> Nature is unpredictable, does not aim for perfection or harmony.</a:t>
            </a:r>
            <a:endParaRPr lang="nl-NL" sz="2000" dirty="0"/>
          </a:p>
        </p:txBody>
      </p:sp>
    </p:spTree>
    <p:extLst>
      <p:ext uri="{BB962C8B-B14F-4D97-AF65-F5344CB8AC3E}">
        <p14:creationId xmlns:p14="http://schemas.microsoft.com/office/powerpoint/2010/main" val="28993035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8229600" cy="1877070"/>
          </a:xfrm>
        </p:spPr>
        <p:txBody>
          <a:bodyPr>
            <a:noAutofit/>
          </a:bodyPr>
          <a:lstStyle/>
          <a:p>
            <a:r>
              <a:rPr lang="en-US" sz="3600" b="1" dirty="0"/>
              <a:t>Social Darwinism (degeneration-theory)</a:t>
            </a:r>
          </a:p>
        </p:txBody>
      </p:sp>
      <p:sp>
        <p:nvSpPr>
          <p:cNvPr id="3" name="Content Placeholder 2"/>
          <p:cNvSpPr>
            <a:spLocks noGrp="1"/>
          </p:cNvSpPr>
          <p:nvPr>
            <p:ph idx="1"/>
          </p:nvPr>
        </p:nvSpPr>
        <p:spPr>
          <a:xfrm>
            <a:off x="323528" y="908720"/>
            <a:ext cx="8363272" cy="5217443"/>
          </a:xfrm>
        </p:spPr>
        <p:txBody>
          <a:bodyPr>
            <a:noAutofit/>
          </a:bodyPr>
          <a:lstStyle/>
          <a:p>
            <a:pPr marL="514350" indent="-514350">
              <a:buAutoNum type="arabicPeriod"/>
            </a:pPr>
            <a:r>
              <a:rPr lang="en-US" sz="2800" dirty="0"/>
              <a:t>Lamarck </a:t>
            </a:r>
            <a:r>
              <a:rPr lang="en-US" sz="2800" dirty="0">
                <a:sym typeface="Wingdings" panose="05000000000000000000" pitchFamily="2" charset="2"/>
              </a:rPr>
              <a:t> </a:t>
            </a:r>
            <a:r>
              <a:rPr lang="en-US" sz="2800" dirty="0"/>
              <a:t>progressive evolution: natural development, increasing differentiation/division of labor.</a:t>
            </a:r>
          </a:p>
          <a:p>
            <a:pPr marL="514350" indent="-514350">
              <a:buAutoNum type="arabicPeriod"/>
            </a:pPr>
            <a:r>
              <a:rPr lang="en-US" sz="2800" dirty="0"/>
              <a:t>Free competition/struggle for life </a:t>
            </a:r>
            <a:r>
              <a:rPr lang="en-US" sz="2800" dirty="0">
                <a:sym typeface="Wingdings" panose="05000000000000000000" pitchFamily="2" charset="2"/>
              </a:rPr>
              <a:t> the best will survive (nature  social and economic life).</a:t>
            </a:r>
          </a:p>
          <a:p>
            <a:pPr marL="514350" indent="-514350">
              <a:buAutoNum type="arabicPeriod"/>
            </a:pPr>
            <a:r>
              <a:rPr lang="en-US" sz="2800" dirty="0">
                <a:sym typeface="Wingdings" panose="05000000000000000000" pitchFamily="2" charset="2"/>
              </a:rPr>
              <a:t>Mixed feelings: does civilization guarantee or undermine progressive evolutionary development?</a:t>
            </a:r>
          </a:p>
          <a:p>
            <a:pPr marL="514350" indent="-514350">
              <a:buAutoNum type="arabicPeriod"/>
            </a:pPr>
            <a:r>
              <a:rPr lang="en-US" sz="2800" dirty="0">
                <a:sym typeface="Wingdings" panose="05000000000000000000" pitchFamily="2" charset="2"/>
              </a:rPr>
              <a:t>Survival of inferior  regressive evolution:  degeneration.</a:t>
            </a:r>
          </a:p>
          <a:p>
            <a:pPr marL="514350" indent="-514350">
              <a:buAutoNum type="arabicPeriod"/>
            </a:pPr>
            <a:r>
              <a:rPr lang="en-US" sz="2800" dirty="0">
                <a:sym typeface="Wingdings" panose="05000000000000000000" pitchFamily="2" charset="2"/>
              </a:rPr>
              <a:t>Biomedical and social intervention; policies of social/racial hygiene and eugenics (sociobiological design).</a:t>
            </a:r>
            <a:endParaRPr lang="en-US" sz="2800" dirty="0"/>
          </a:p>
        </p:txBody>
      </p:sp>
    </p:spTree>
    <p:extLst>
      <p:ext uri="{BB962C8B-B14F-4D97-AF65-F5344CB8AC3E}">
        <p14:creationId xmlns:p14="http://schemas.microsoft.com/office/powerpoint/2010/main" val="12352388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Freud about psychological man</a:t>
            </a:r>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dirty="0"/>
              <a:t>Increasing demystification/disenchantment of the world and man</a:t>
            </a:r>
          </a:p>
          <a:p>
            <a:pPr marL="514350" indent="-514350">
              <a:buAutoNum type="arabicPeriod"/>
            </a:pPr>
            <a:r>
              <a:rPr lang="en-US" dirty="0"/>
              <a:t>Emancipation of reason: man and world scientifically explained.</a:t>
            </a:r>
          </a:p>
          <a:p>
            <a:pPr marL="514350" indent="-514350">
              <a:buAutoNum type="arabicPeriod"/>
            </a:pPr>
            <a:r>
              <a:rPr lang="en-US" dirty="0"/>
              <a:t>Scientific optimism (trust in Enlightenment) and pessimism with regard to man’s inner life.</a:t>
            </a:r>
          </a:p>
          <a:p>
            <a:pPr marL="514350" indent="-514350">
              <a:buAutoNum type="arabicPeriod"/>
            </a:pPr>
            <a:r>
              <a:rPr lang="en-US" dirty="0"/>
              <a:t>Increase of mental and nervous complaints </a:t>
            </a:r>
            <a:r>
              <a:rPr lang="en-US" dirty="0">
                <a:sym typeface="Wingdings" panose="05000000000000000000" pitchFamily="2" charset="2"/>
              </a:rPr>
              <a:t> impossibility of harmonious existence and happiness</a:t>
            </a:r>
            <a:r>
              <a:rPr lang="en-US" dirty="0"/>
              <a:t>.</a:t>
            </a:r>
          </a:p>
          <a:p>
            <a:pPr marL="514350" indent="-514350">
              <a:buFont typeface="Arial" panose="020B0604020202020204" pitchFamily="34" charset="0"/>
              <a:buAutoNum type="arabicPeriod"/>
            </a:pPr>
            <a:r>
              <a:rPr lang="en-US" dirty="0"/>
              <a:t>Therapy? </a:t>
            </a:r>
            <a:r>
              <a:rPr lang="en-US" dirty="0">
                <a:sym typeface="Wingdings" panose="05000000000000000000" pitchFamily="2" charset="2"/>
              </a:rPr>
              <a:t> </a:t>
            </a:r>
            <a:r>
              <a:rPr lang="en-GB" dirty="0"/>
              <a:t>‘transforming […] hysterical misery into common unhappiness.’</a:t>
            </a:r>
            <a:endParaRPr lang="en-US" dirty="0"/>
          </a:p>
          <a:p>
            <a:pPr marL="514350" indent="-514350">
              <a:buAutoNum type="arabicPeriod"/>
            </a:pPr>
            <a:endParaRPr lang="en-US" dirty="0"/>
          </a:p>
        </p:txBody>
      </p:sp>
    </p:spTree>
    <p:extLst>
      <p:ext uri="{BB962C8B-B14F-4D97-AF65-F5344CB8AC3E}">
        <p14:creationId xmlns:p14="http://schemas.microsoft.com/office/powerpoint/2010/main" val="26107738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nl-NL" b="1" dirty="0"/>
          </a:p>
        </p:txBody>
      </p:sp>
      <p:sp>
        <p:nvSpPr>
          <p:cNvPr id="3" name="Content Placeholder 2"/>
          <p:cNvSpPr>
            <a:spLocks noGrp="1"/>
          </p:cNvSpPr>
          <p:nvPr>
            <p:ph idx="1"/>
          </p:nvPr>
        </p:nvSpPr>
        <p:spPr>
          <a:xfrm>
            <a:off x="457200" y="274638"/>
            <a:ext cx="8229600" cy="5851525"/>
          </a:xfrm>
        </p:spPr>
        <p:txBody>
          <a:bodyPr>
            <a:normAutofit fontScale="92500" lnSpcReduction="20000"/>
          </a:bodyPr>
          <a:lstStyle/>
          <a:p>
            <a:pPr marL="0" indent="0">
              <a:buNone/>
            </a:pPr>
            <a:r>
              <a:rPr lang="en-GB" sz="2400" b="1" dirty="0"/>
              <a:t>	</a:t>
            </a:r>
            <a:endParaRPr lang="en-US" sz="2400" dirty="0"/>
          </a:p>
          <a:p>
            <a:pPr marL="0" indent="0">
              <a:buNone/>
            </a:pPr>
            <a:endParaRPr lang="en-GB" sz="2400" b="1" dirty="0"/>
          </a:p>
          <a:p>
            <a:pPr marL="0" indent="0">
              <a:buNone/>
            </a:pPr>
            <a:endParaRPr lang="en-GB" sz="2400" b="1" dirty="0"/>
          </a:p>
          <a:p>
            <a:pPr marL="0" indent="0">
              <a:buNone/>
            </a:pPr>
            <a:r>
              <a:rPr lang="en-GB" sz="3000" b="1" dirty="0"/>
              <a:t>Different perspectives on modernization </a:t>
            </a:r>
          </a:p>
          <a:p>
            <a:pPr marL="0" indent="0">
              <a:buNone/>
            </a:pPr>
            <a:endParaRPr lang="en-US" sz="30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historical finalism and teleology </a:t>
            </a:r>
            <a:r>
              <a:rPr lang="en-US" sz="2400" dirty="0">
                <a:sym typeface="Wingdings" panose="05000000000000000000" pitchFamily="2" charset="2"/>
              </a:rPr>
              <a:t> modernization is indefinite</a:t>
            </a:r>
            <a:endParaRPr lang="en-US" sz="2400" dirty="0"/>
          </a:p>
          <a:p>
            <a:pPr marL="0" indent="0">
              <a:buNone/>
            </a:pPr>
            <a:endParaRPr lang="en-US" sz="2400" dirty="0"/>
          </a:p>
          <a:p>
            <a:pPr marL="0" indent="0">
              <a:buNone/>
            </a:pPr>
            <a:endParaRPr lang="en-US" sz="2400" dirty="0"/>
          </a:p>
          <a:p>
            <a:pPr marL="0" indent="0">
              <a:buNone/>
            </a:pPr>
            <a:r>
              <a:rPr lang="en-US" sz="2400" dirty="0"/>
              <a:t>progress and improvement 	     </a:t>
            </a:r>
            <a:r>
              <a:rPr lang="en-US" sz="2400" dirty="0">
                <a:sym typeface="Wingdings" panose="05000000000000000000" pitchFamily="2" charset="2"/>
              </a:rPr>
              <a:t> </a:t>
            </a:r>
            <a:r>
              <a:rPr lang="en-US" sz="2400" b="1" dirty="0"/>
              <a:t>gains and losses, 						  ambiguities</a:t>
            </a:r>
            <a:r>
              <a:rPr lang="en-US" sz="2400" dirty="0"/>
              <a:t> </a:t>
            </a:r>
          </a:p>
          <a:p>
            <a:pPr marL="0" indent="0">
              <a:buNone/>
            </a:pPr>
            <a:endParaRPr lang="en-US" sz="2400" dirty="0"/>
          </a:p>
          <a:p>
            <a:pPr marL="0" indent="0">
              <a:buNone/>
            </a:pPr>
            <a:r>
              <a:rPr lang="nl-NL" sz="2400" dirty="0"/>
              <a:t>			</a:t>
            </a:r>
          </a:p>
          <a:p>
            <a:pPr marL="0" indent="0">
              <a:buNone/>
            </a:pPr>
            <a:r>
              <a:rPr lang="nl-NL" sz="2400" dirty="0"/>
              <a:t>					</a:t>
            </a:r>
            <a:endParaRPr lang="nl-NL" sz="2400" i="1" dirty="0"/>
          </a:p>
        </p:txBody>
      </p:sp>
      <p:sp>
        <p:nvSpPr>
          <p:cNvPr id="5" name="Down Arrow 4"/>
          <p:cNvSpPr/>
          <p:nvPr/>
        </p:nvSpPr>
        <p:spPr>
          <a:xfrm>
            <a:off x="1979712" y="3645024"/>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Down Arrow 5"/>
          <p:cNvSpPr/>
          <p:nvPr/>
        </p:nvSpPr>
        <p:spPr>
          <a:xfrm>
            <a:off x="6228184" y="3645024"/>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8003610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Ambiguities, contrasts and tensions </a:t>
            </a:r>
            <a:br>
              <a:rPr lang="en-US" b="1" dirty="0"/>
            </a:br>
            <a:r>
              <a:rPr lang="en-US" b="1" dirty="0"/>
              <a:t>in modernity</a:t>
            </a:r>
            <a:endParaRPr lang="nl-NL" b="1" dirty="0"/>
          </a:p>
        </p:txBody>
      </p:sp>
      <p:sp>
        <p:nvSpPr>
          <p:cNvPr id="3" name="Content Placeholder 2"/>
          <p:cNvSpPr>
            <a:spLocks noGrp="1"/>
          </p:cNvSpPr>
          <p:nvPr>
            <p:ph idx="1"/>
          </p:nvPr>
        </p:nvSpPr>
        <p:spPr>
          <a:xfrm>
            <a:off x="457200" y="1988840"/>
            <a:ext cx="8229600" cy="4137323"/>
          </a:xfrm>
        </p:spPr>
        <p:txBody>
          <a:bodyPr>
            <a:normAutofit fontScale="92500" lnSpcReduction="20000"/>
          </a:bodyPr>
          <a:lstStyle/>
          <a:p>
            <a:pPr marL="0" lvl="0" indent="0">
              <a:buNone/>
            </a:pPr>
            <a:r>
              <a:rPr lang="en-US" sz="2800" dirty="0"/>
              <a:t>Liberation/freedom	   	</a:t>
            </a:r>
            <a:r>
              <a:rPr lang="en-US" sz="2800" dirty="0">
                <a:sym typeface="Wingdings"/>
              </a:rPr>
              <a:t></a:t>
            </a:r>
            <a:r>
              <a:rPr lang="en-US" sz="2800" dirty="0"/>
              <a:t> 	constraint, control, 						discipline</a:t>
            </a:r>
            <a:endParaRPr lang="nl-NL" sz="2800" dirty="0"/>
          </a:p>
          <a:p>
            <a:pPr marL="0" lvl="0" indent="0">
              <a:buNone/>
            </a:pPr>
            <a:endParaRPr lang="en-US" sz="2800" dirty="0"/>
          </a:p>
          <a:p>
            <a:pPr marL="0" lvl="0" indent="0">
              <a:buNone/>
            </a:pPr>
            <a:r>
              <a:rPr lang="en-US" sz="2800" dirty="0"/>
              <a:t>equality 		   	</a:t>
            </a:r>
            <a:r>
              <a:rPr lang="en-US" sz="2800" dirty="0">
                <a:sym typeface="Wingdings" panose="05000000000000000000" pitchFamily="2" charset="2"/>
              </a:rPr>
              <a:t> 	</a:t>
            </a:r>
            <a:r>
              <a:rPr lang="en-US" sz="2800" dirty="0"/>
              <a:t>inequality</a:t>
            </a:r>
          </a:p>
          <a:p>
            <a:pPr marL="0" lvl="0" indent="0">
              <a:buNone/>
            </a:pPr>
            <a:endParaRPr lang="en-US" sz="2800" dirty="0"/>
          </a:p>
          <a:p>
            <a:pPr marL="0" lvl="0" indent="0">
              <a:buNone/>
            </a:pPr>
            <a:r>
              <a:rPr lang="en-US" sz="2800" dirty="0"/>
              <a:t>optimistic meliorism 	</a:t>
            </a:r>
            <a:r>
              <a:rPr lang="en-US" sz="2800" dirty="0">
                <a:sym typeface="Wingdings" panose="05000000000000000000" pitchFamily="2" charset="2"/>
              </a:rPr>
              <a:t>	</a:t>
            </a:r>
            <a:r>
              <a:rPr lang="en-US" sz="2800" dirty="0"/>
              <a:t>pessimistic realism</a:t>
            </a:r>
          </a:p>
          <a:p>
            <a:pPr marL="0" lvl="0" indent="0">
              <a:buNone/>
            </a:pPr>
            <a:endParaRPr lang="en-US" sz="2800" dirty="0"/>
          </a:p>
          <a:p>
            <a:pPr marL="0" lvl="0" indent="0">
              <a:buNone/>
            </a:pPr>
            <a:r>
              <a:rPr lang="en-US" sz="2800" dirty="0"/>
              <a:t>disenchantment 	   	</a:t>
            </a:r>
            <a:r>
              <a:rPr lang="en-US" sz="2800" dirty="0">
                <a:sym typeface="Wingdings" panose="05000000000000000000" pitchFamily="2" charset="2"/>
              </a:rPr>
              <a:t></a:t>
            </a:r>
            <a:r>
              <a:rPr lang="en-US" sz="2800" dirty="0"/>
              <a:t> 	re-enchantment</a:t>
            </a:r>
            <a:endParaRPr lang="nl-NL" sz="2800" b="1" dirty="0"/>
          </a:p>
          <a:p>
            <a:pPr marL="0" indent="0">
              <a:buNone/>
            </a:pPr>
            <a:endParaRPr lang="en-GB" sz="2800" dirty="0"/>
          </a:p>
          <a:p>
            <a:pPr marL="0" indent="0">
              <a:buNone/>
            </a:pPr>
            <a:r>
              <a:rPr lang="en-GB" sz="2800" dirty="0"/>
              <a:t>Enlightenment 	   	</a:t>
            </a:r>
            <a:r>
              <a:rPr lang="en-GB" sz="2800" dirty="0">
                <a:sym typeface="Wingdings" panose="05000000000000000000" pitchFamily="2" charset="2"/>
              </a:rPr>
              <a:t></a:t>
            </a:r>
            <a:r>
              <a:rPr lang="en-GB" sz="2800" dirty="0"/>
              <a:t> 	Romanticism</a:t>
            </a:r>
            <a:endParaRPr lang="en-US" sz="2800" dirty="0"/>
          </a:p>
        </p:txBody>
      </p:sp>
    </p:spTree>
    <p:extLst>
      <p:ext uri="{BB962C8B-B14F-4D97-AF65-F5344CB8AC3E}">
        <p14:creationId xmlns:p14="http://schemas.microsoft.com/office/powerpoint/2010/main" val="3302461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15416"/>
            <a:ext cx="8363272" cy="1733054"/>
          </a:xfrm>
        </p:spPr>
        <p:txBody>
          <a:bodyPr>
            <a:normAutofit fontScale="90000"/>
          </a:bodyPr>
          <a:lstStyle/>
          <a:p>
            <a:pPr lvl="0"/>
            <a:br>
              <a:rPr lang="en-US" b="1" dirty="0"/>
            </a:br>
            <a:r>
              <a:rPr lang="en-US" b="1" dirty="0"/>
              <a:t>Liberation </a:t>
            </a:r>
            <a:r>
              <a:rPr lang="en-US" b="1" dirty="0">
                <a:sym typeface="Wingdings"/>
              </a:rPr>
              <a:t></a:t>
            </a:r>
            <a:r>
              <a:rPr lang="en-US" b="1" dirty="0"/>
              <a:t> constraint, control, 				</a:t>
            </a:r>
            <a:endParaRPr lang="nl-NL" dirty="0"/>
          </a:p>
        </p:txBody>
      </p:sp>
      <p:sp>
        <p:nvSpPr>
          <p:cNvPr id="3" name="Content Placeholder 2"/>
          <p:cNvSpPr>
            <a:spLocks noGrp="1"/>
          </p:cNvSpPr>
          <p:nvPr>
            <p:ph idx="1"/>
          </p:nvPr>
        </p:nvSpPr>
        <p:spPr>
          <a:xfrm>
            <a:off x="395536" y="1124744"/>
            <a:ext cx="8301608" cy="4669979"/>
          </a:xfrm>
        </p:spPr>
        <p:txBody>
          <a:bodyPr>
            <a:noAutofit/>
          </a:bodyPr>
          <a:lstStyle/>
          <a:p>
            <a:pPr marL="0" indent="0">
              <a:buNone/>
            </a:pPr>
            <a:r>
              <a:rPr lang="en-US" sz="2000" b="1" dirty="0"/>
              <a:t>Development of democracy</a:t>
            </a:r>
            <a:r>
              <a:rPr lang="en-US" sz="2000" dirty="0"/>
              <a:t>:</a:t>
            </a:r>
          </a:p>
          <a:p>
            <a:pPr>
              <a:buFontTx/>
              <a:buChar char="-"/>
            </a:pPr>
            <a:r>
              <a:rPr lang="en-US" sz="2000" dirty="0"/>
              <a:t>individual 		</a:t>
            </a:r>
            <a:r>
              <a:rPr lang="en-US" sz="2000" dirty="0">
                <a:sym typeface="Wingdings" panose="05000000000000000000" pitchFamily="2" charset="2"/>
              </a:rPr>
              <a:t> </a:t>
            </a:r>
            <a:r>
              <a:rPr lang="en-US" sz="2000" dirty="0"/>
              <a:t>collective self-determination </a:t>
            </a:r>
          </a:p>
          <a:p>
            <a:pPr>
              <a:buFontTx/>
              <a:buChar char="-"/>
            </a:pPr>
            <a:r>
              <a:rPr lang="en-US" sz="2000" dirty="0"/>
              <a:t>liberal democracy 	</a:t>
            </a:r>
            <a:r>
              <a:rPr lang="en-US" sz="2000" dirty="0">
                <a:sym typeface="Wingdings"/>
              </a:rPr>
              <a:t></a:t>
            </a:r>
            <a:r>
              <a:rPr lang="en-US" sz="2000" dirty="0"/>
              <a:t> ‘totalitarian democracy’ (</a:t>
            </a:r>
            <a:r>
              <a:rPr lang="en-US" sz="2000" dirty="0" err="1"/>
              <a:t>Talmon</a:t>
            </a:r>
            <a:r>
              <a:rPr lang="en-US" sz="2000" dirty="0"/>
              <a:t>)</a:t>
            </a:r>
          </a:p>
          <a:p>
            <a:pPr marL="0" indent="0">
              <a:buNone/>
            </a:pPr>
            <a:r>
              <a:rPr lang="en-US" sz="2000" b="1" dirty="0"/>
              <a:t>French Revolution</a:t>
            </a:r>
            <a:r>
              <a:rPr lang="en-US" sz="2000" dirty="0"/>
              <a:t>:  </a:t>
            </a:r>
          </a:p>
          <a:p>
            <a:pPr>
              <a:buFontTx/>
              <a:buChar char="-"/>
            </a:pPr>
            <a:r>
              <a:rPr lang="en-US" sz="2000" dirty="0"/>
              <a:t>human and civil rights and democracy</a:t>
            </a:r>
          </a:p>
          <a:p>
            <a:pPr>
              <a:buFontTx/>
              <a:buChar char="-"/>
            </a:pPr>
            <a:r>
              <a:rPr lang="en-US" sz="2000" dirty="0"/>
              <a:t>ideological fanaticism/intolerance and coercion and terror by the state</a:t>
            </a:r>
          </a:p>
          <a:p>
            <a:pPr marL="0" indent="0">
              <a:buNone/>
            </a:pPr>
            <a:r>
              <a:rPr lang="en-US" sz="2000" b="1" dirty="0"/>
              <a:t>Tocqueville</a:t>
            </a:r>
            <a:r>
              <a:rPr lang="en-US" sz="2000" dirty="0"/>
              <a:t>:</a:t>
            </a:r>
          </a:p>
          <a:p>
            <a:pPr>
              <a:buFontTx/>
              <a:buChar char="-"/>
            </a:pPr>
            <a:r>
              <a:rPr lang="en-US" sz="2000" dirty="0"/>
              <a:t>individualization and opening up of opportunities</a:t>
            </a:r>
          </a:p>
          <a:p>
            <a:pPr>
              <a:buFontTx/>
              <a:buChar char="-"/>
            </a:pPr>
            <a:r>
              <a:rPr lang="en-US" sz="2000" dirty="0"/>
              <a:t>centralization of political power in the state which may restrict freedom </a:t>
            </a:r>
          </a:p>
          <a:p>
            <a:pPr marL="0" indent="0">
              <a:buNone/>
            </a:pPr>
            <a:r>
              <a:rPr lang="en-US" sz="2000" b="1" dirty="0"/>
              <a:t>Industrial capitalism</a:t>
            </a:r>
            <a:r>
              <a:rPr lang="en-US" sz="2000" dirty="0"/>
              <a:t>: </a:t>
            </a:r>
          </a:p>
          <a:p>
            <a:pPr>
              <a:buFontTx/>
              <a:buChar char="-"/>
            </a:pPr>
            <a:r>
              <a:rPr lang="en-US" sz="2000" dirty="0"/>
              <a:t>economic development </a:t>
            </a:r>
            <a:r>
              <a:rPr lang="en-US" sz="2000" dirty="0">
                <a:sym typeface="Wingdings" panose="05000000000000000000" pitchFamily="2" charset="2"/>
              </a:rPr>
              <a:t></a:t>
            </a:r>
            <a:r>
              <a:rPr lang="en-US" sz="2000" dirty="0"/>
              <a:t> efficient production and liberation from our dependence of nature, increasing material well-being and prosperity </a:t>
            </a:r>
          </a:p>
          <a:p>
            <a:pPr>
              <a:buFontTx/>
              <a:buChar char="-"/>
            </a:pPr>
            <a:r>
              <a:rPr lang="en-US" sz="2000" dirty="0"/>
              <a:t>‘free’ market </a:t>
            </a:r>
            <a:r>
              <a:rPr lang="en-US" sz="2000" dirty="0">
                <a:sym typeface="Wingdings" panose="05000000000000000000" pitchFamily="2" charset="2"/>
              </a:rPr>
              <a:t></a:t>
            </a:r>
            <a:r>
              <a:rPr lang="en-US" sz="2000" dirty="0"/>
              <a:t> social-economic inequalities; dependence on wage-labor;  disciplinary regimen of industrial production; work ethic, new time regimes, alienation, damage to natural environment</a:t>
            </a:r>
          </a:p>
          <a:p>
            <a:pPr marL="0" indent="0">
              <a:buNone/>
            </a:pPr>
            <a:endParaRPr lang="nl-NL" sz="2000" dirty="0"/>
          </a:p>
        </p:txBody>
      </p:sp>
    </p:spTree>
    <p:extLst>
      <p:ext uri="{BB962C8B-B14F-4D97-AF65-F5344CB8AC3E}">
        <p14:creationId xmlns:p14="http://schemas.microsoft.com/office/powerpoint/2010/main" val="30887795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nl-NL" b="1" dirty="0"/>
            </a:br>
            <a:r>
              <a:rPr lang="nl-NL" b="1" dirty="0" err="1"/>
              <a:t>Democratic</a:t>
            </a:r>
            <a:r>
              <a:rPr lang="nl-NL" b="1" dirty="0"/>
              <a:t> </a:t>
            </a:r>
            <a:r>
              <a:rPr lang="nl-NL" b="1" dirty="0" err="1"/>
              <a:t>liberation</a:t>
            </a:r>
            <a:r>
              <a:rPr lang="nl-NL" b="1" dirty="0"/>
              <a:t> versus </a:t>
            </a:r>
            <a:r>
              <a:rPr lang="nl-NL" b="1" dirty="0" err="1"/>
              <a:t>two</a:t>
            </a:r>
            <a:r>
              <a:rPr lang="nl-NL" b="1" dirty="0"/>
              <a:t> </a:t>
            </a:r>
            <a:r>
              <a:rPr lang="nl-NL" b="1" dirty="0" err="1"/>
              <a:t>constraining</a:t>
            </a:r>
            <a:r>
              <a:rPr lang="nl-NL" b="1" dirty="0"/>
              <a:t> </a:t>
            </a:r>
            <a:r>
              <a:rPr lang="nl-NL" b="1" dirty="0" err="1"/>
              <a:t>social</a:t>
            </a:r>
            <a:r>
              <a:rPr lang="nl-NL" b="1" dirty="0"/>
              <a:t> regimes</a:t>
            </a:r>
            <a:br>
              <a:rPr lang="nl-NL" b="1" dirty="0"/>
            </a:br>
            <a:endParaRPr lang="nl-NL" b="1" dirty="0"/>
          </a:p>
        </p:txBody>
      </p:sp>
      <p:sp>
        <p:nvSpPr>
          <p:cNvPr id="3" name="Content Placeholder 2"/>
          <p:cNvSpPr>
            <a:spLocks noGrp="1"/>
          </p:cNvSpPr>
          <p:nvPr>
            <p:ph idx="1"/>
          </p:nvPr>
        </p:nvSpPr>
        <p:spPr>
          <a:xfrm>
            <a:off x="395536" y="1916832"/>
            <a:ext cx="8291264" cy="4209331"/>
          </a:xfrm>
        </p:spPr>
        <p:txBody>
          <a:bodyPr>
            <a:normAutofit fontScale="77500" lnSpcReduction="20000"/>
          </a:bodyPr>
          <a:lstStyle/>
          <a:p>
            <a:r>
              <a:rPr lang="en-US" dirty="0"/>
              <a:t>Coercive social and therapeutic interventions and surveillance on the basis of scientific (biomedical, psychiatric, psychological) knowledge about man </a:t>
            </a:r>
            <a:r>
              <a:rPr lang="en-US" dirty="0">
                <a:sym typeface="Wingdings" panose="05000000000000000000" pitchFamily="2" charset="2"/>
              </a:rPr>
              <a:t> </a:t>
            </a:r>
            <a:r>
              <a:rPr lang="en-US" b="1" dirty="0"/>
              <a:t>the disciplinary or more benign regime of surveillance and </a:t>
            </a:r>
            <a:r>
              <a:rPr lang="en-US" b="1" dirty="0" err="1"/>
              <a:t>normalisation</a:t>
            </a:r>
            <a:r>
              <a:rPr lang="en-US" dirty="0"/>
              <a:t>. (Foucault)</a:t>
            </a:r>
            <a:endParaRPr lang="nl-NL" b="1" dirty="0"/>
          </a:p>
          <a:p>
            <a:endParaRPr lang="nl-NL" b="1" dirty="0"/>
          </a:p>
          <a:p>
            <a:r>
              <a:rPr lang="en-US" dirty="0"/>
              <a:t>Consequence instrumental </a:t>
            </a:r>
            <a:r>
              <a:rPr lang="en-US" dirty="0" err="1"/>
              <a:t>rationalisation</a:t>
            </a:r>
            <a:r>
              <a:rPr lang="en-US" dirty="0"/>
              <a:t> of social life: systematic administration and management, bureaucracy and ‘governance’ </a:t>
            </a:r>
            <a:r>
              <a:rPr lang="en-US" dirty="0">
                <a:sym typeface="Wingdings" panose="05000000000000000000" pitchFamily="2" charset="2"/>
              </a:rPr>
              <a:t> </a:t>
            </a:r>
            <a:r>
              <a:rPr lang="en-US" b="1" dirty="0">
                <a:sym typeface="Wingdings" panose="05000000000000000000" pitchFamily="2" charset="2"/>
              </a:rPr>
              <a:t>rigid r</a:t>
            </a:r>
            <a:r>
              <a:rPr lang="en-US" b="1" dirty="0"/>
              <a:t>egime (‘iron cage’) of formal rules, standardized procedures, technocratic systems, functionalism and efficiency </a:t>
            </a:r>
            <a:r>
              <a:rPr lang="en-US" dirty="0"/>
              <a:t>(Weber).</a:t>
            </a:r>
            <a:r>
              <a:rPr lang="en-US" b="1" dirty="0"/>
              <a:t> </a:t>
            </a:r>
            <a:endParaRPr lang="nl-NL" b="1" dirty="0"/>
          </a:p>
        </p:txBody>
      </p:sp>
    </p:spTree>
    <p:extLst>
      <p:ext uri="{BB962C8B-B14F-4D97-AF65-F5344CB8AC3E}">
        <p14:creationId xmlns:p14="http://schemas.microsoft.com/office/powerpoint/2010/main" val="4837496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03448"/>
            <a:ext cx="8507288" cy="2021086"/>
          </a:xfrm>
        </p:spPr>
        <p:txBody>
          <a:bodyPr/>
          <a:lstStyle/>
          <a:p>
            <a:r>
              <a:rPr lang="en-US" b="1" dirty="0"/>
              <a:t>Equality </a:t>
            </a:r>
            <a:r>
              <a:rPr lang="en-US" b="1" dirty="0">
                <a:sym typeface="Wingdings" panose="05000000000000000000" pitchFamily="2" charset="2"/>
              </a:rPr>
              <a:t> I</a:t>
            </a:r>
            <a:r>
              <a:rPr lang="en-US" b="1" dirty="0"/>
              <a:t>nequality</a:t>
            </a:r>
            <a:endParaRPr lang="nl-NL" b="1" dirty="0"/>
          </a:p>
        </p:txBody>
      </p:sp>
      <p:sp>
        <p:nvSpPr>
          <p:cNvPr id="3" name="Content Placeholder 2"/>
          <p:cNvSpPr>
            <a:spLocks noGrp="1"/>
          </p:cNvSpPr>
          <p:nvPr>
            <p:ph idx="1"/>
          </p:nvPr>
        </p:nvSpPr>
        <p:spPr>
          <a:xfrm>
            <a:off x="395536" y="908720"/>
            <a:ext cx="8291264" cy="5217443"/>
          </a:xfrm>
        </p:spPr>
        <p:txBody>
          <a:bodyPr>
            <a:normAutofit fontScale="77500" lnSpcReduction="20000"/>
          </a:bodyPr>
          <a:lstStyle/>
          <a:p>
            <a:pPr marL="0" indent="0">
              <a:buNone/>
            </a:pPr>
            <a:r>
              <a:rPr lang="en-US" sz="2800" dirty="0"/>
              <a:t>Formal political and legal equality in </a:t>
            </a:r>
            <a:r>
              <a:rPr lang="en-US" sz="2800" b="1" dirty="0"/>
              <a:t>liberal democracy</a:t>
            </a:r>
            <a:r>
              <a:rPr lang="en-US" sz="2800" dirty="0"/>
              <a:t> </a:t>
            </a:r>
          </a:p>
          <a:p>
            <a:pPr marL="0" indent="0">
              <a:buNone/>
            </a:pPr>
            <a:endParaRPr lang="en-US" sz="2800" dirty="0"/>
          </a:p>
          <a:p>
            <a:pPr marL="0" indent="0">
              <a:buNone/>
            </a:pPr>
            <a:endParaRPr lang="en-US" sz="2800" dirty="0"/>
          </a:p>
          <a:p>
            <a:pPr marL="0" indent="0">
              <a:buNone/>
            </a:pPr>
            <a:r>
              <a:rPr lang="en-US" sz="2800" dirty="0"/>
              <a:t>Real social-economic inequalities in </a:t>
            </a:r>
            <a:r>
              <a:rPr lang="en-US" sz="2800" b="1" dirty="0"/>
              <a:t>industrial capitalism</a:t>
            </a:r>
          </a:p>
          <a:p>
            <a:pPr marL="0" indent="0">
              <a:buNone/>
            </a:pPr>
            <a:endParaRPr lang="en-US" sz="2800" dirty="0"/>
          </a:p>
          <a:p>
            <a:pPr marL="0" indent="0">
              <a:buNone/>
            </a:pPr>
            <a:r>
              <a:rPr lang="en-US" sz="2800" dirty="0"/>
              <a:t>Egalitarian and popular democracy </a:t>
            </a:r>
            <a:r>
              <a:rPr lang="en-US" sz="2800" dirty="0">
                <a:sym typeface="Wingdings" panose="05000000000000000000" pitchFamily="2" charset="2"/>
              </a:rPr>
              <a:t> Democracy guided by elites</a:t>
            </a:r>
            <a:endParaRPr lang="en-US" sz="2800" dirty="0"/>
          </a:p>
          <a:p>
            <a:pPr marL="0" indent="0">
              <a:buNone/>
            </a:pPr>
            <a:r>
              <a:rPr lang="en-US" sz="2800" dirty="0"/>
              <a:t>Egalitarian/emancipatory democracy </a:t>
            </a:r>
            <a:r>
              <a:rPr lang="en-US" sz="2800" dirty="0">
                <a:sym typeface="Wingdings" panose="05000000000000000000" pitchFamily="2" charset="2"/>
              </a:rPr>
              <a:t> Racism, sexism, classism</a:t>
            </a:r>
            <a:endParaRPr lang="en-US" sz="2800" dirty="0"/>
          </a:p>
          <a:p>
            <a:pPr marL="0" indent="0">
              <a:buNone/>
            </a:pPr>
            <a:r>
              <a:rPr lang="en-US" sz="2800" dirty="0"/>
              <a:t>			</a:t>
            </a:r>
          </a:p>
          <a:p>
            <a:pPr marL="0" indent="0">
              <a:buNone/>
            </a:pPr>
            <a:endParaRPr lang="en-US" sz="2800" b="1" dirty="0"/>
          </a:p>
          <a:p>
            <a:pPr marL="0" indent="0">
              <a:buNone/>
            </a:pPr>
            <a:endParaRPr lang="en-US" sz="2800" b="1" dirty="0"/>
          </a:p>
          <a:p>
            <a:pPr marL="0" indent="0">
              <a:buNone/>
            </a:pPr>
            <a:r>
              <a:rPr lang="en-US" sz="2800" b="1" dirty="0"/>
              <a:t>related to</a:t>
            </a:r>
            <a:r>
              <a:rPr lang="en-US" sz="2800" dirty="0"/>
              <a:t> </a:t>
            </a:r>
            <a:r>
              <a:rPr lang="en-US" sz="2800" b="1" dirty="0"/>
              <a:t>different interpretations of ‘human nature’:</a:t>
            </a:r>
          </a:p>
          <a:p>
            <a:pPr marL="0" indent="0">
              <a:buNone/>
            </a:pPr>
            <a:r>
              <a:rPr lang="en-US" sz="2800" dirty="0"/>
              <a:t>nurture (meliorism)		</a:t>
            </a:r>
            <a:r>
              <a:rPr lang="en-US" sz="2800" dirty="0">
                <a:sym typeface="Wingdings" panose="05000000000000000000" pitchFamily="2" charset="2"/>
              </a:rPr>
              <a:t></a:t>
            </a:r>
            <a:r>
              <a:rPr lang="en-US" sz="2800" dirty="0"/>
              <a:t>  	nature as destiny</a:t>
            </a:r>
            <a:endParaRPr lang="nl-NL" sz="2800" dirty="0"/>
          </a:p>
          <a:p>
            <a:pPr marL="0" indent="0">
              <a:buNone/>
            </a:pPr>
            <a:r>
              <a:rPr lang="en-US" sz="2800" dirty="0"/>
              <a:t>rationalist universalism 		</a:t>
            </a:r>
            <a:r>
              <a:rPr lang="en-US" sz="2800" dirty="0">
                <a:sym typeface="Wingdings" panose="05000000000000000000" pitchFamily="2" charset="2"/>
              </a:rPr>
              <a:t></a:t>
            </a:r>
            <a:r>
              <a:rPr lang="en-US" sz="2800" dirty="0"/>
              <a:t>  	biomedical determinism</a:t>
            </a:r>
          </a:p>
          <a:p>
            <a:pPr marL="0" indent="0">
              <a:buNone/>
            </a:pPr>
            <a:r>
              <a:rPr lang="en-US" sz="2800" dirty="0"/>
              <a:t>inclusion/integration		</a:t>
            </a:r>
            <a:r>
              <a:rPr lang="en-US" sz="2800" dirty="0">
                <a:sym typeface="Wingdings" panose="05000000000000000000" pitchFamily="2" charset="2"/>
              </a:rPr>
              <a:t> 	stigmatization/exclusion</a:t>
            </a:r>
            <a:endParaRPr lang="en-US" sz="2800" dirty="0"/>
          </a:p>
          <a:p>
            <a:pPr marL="0" indent="0">
              <a:buNone/>
            </a:pPr>
            <a:r>
              <a:rPr lang="en-US" sz="2800" dirty="0"/>
              <a:t>progress/improvement 		</a:t>
            </a:r>
            <a:r>
              <a:rPr lang="en-US" sz="2800" dirty="0">
                <a:sym typeface="Wingdings" panose="05000000000000000000" pitchFamily="2" charset="2"/>
              </a:rPr>
              <a:t>  	</a:t>
            </a:r>
            <a:r>
              <a:rPr lang="en-US" sz="2800" dirty="0"/>
              <a:t>regress/degeneration</a:t>
            </a:r>
          </a:p>
        </p:txBody>
      </p:sp>
      <p:sp>
        <p:nvSpPr>
          <p:cNvPr id="4" name="Up-Down Arrow 3"/>
          <p:cNvSpPr/>
          <p:nvPr/>
        </p:nvSpPr>
        <p:spPr>
          <a:xfrm flipH="1">
            <a:off x="3275856" y="1196752"/>
            <a:ext cx="360040" cy="71209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4541168" y="3284984"/>
            <a:ext cx="379148"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1426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1. </a:t>
            </a:r>
            <a:r>
              <a:rPr lang="nl-NL" b="1" dirty="0" err="1"/>
              <a:t>Political</a:t>
            </a:r>
            <a:r>
              <a:rPr lang="nl-NL" b="1" dirty="0"/>
              <a:t> </a:t>
            </a:r>
            <a:r>
              <a:rPr lang="nl-NL" b="1" dirty="0" err="1"/>
              <a:t>modernisation</a:t>
            </a:r>
            <a:r>
              <a:rPr lang="nl-NL" b="1" dirty="0"/>
              <a:t>: </a:t>
            </a:r>
            <a:r>
              <a:rPr lang="nl-NL" b="1" dirty="0" err="1"/>
              <a:t>two</a:t>
            </a:r>
            <a:r>
              <a:rPr lang="nl-NL" b="1" dirty="0"/>
              <a:t> </a:t>
            </a:r>
            <a:r>
              <a:rPr lang="nl-NL" b="1" dirty="0" err="1"/>
              <a:t>key</a:t>
            </a:r>
            <a:r>
              <a:rPr lang="nl-NL" b="1" dirty="0"/>
              <a:t> events in ‘</a:t>
            </a:r>
            <a:r>
              <a:rPr lang="nl-NL" b="1" dirty="0" err="1"/>
              <a:t>the</a:t>
            </a:r>
            <a:r>
              <a:rPr lang="nl-NL" b="1" dirty="0"/>
              <a:t> </a:t>
            </a:r>
            <a:r>
              <a:rPr lang="nl-NL" b="1" dirty="0" err="1"/>
              <a:t>age</a:t>
            </a:r>
            <a:r>
              <a:rPr lang="nl-NL" b="1" dirty="0"/>
              <a:t> of </a:t>
            </a:r>
            <a:r>
              <a:rPr lang="nl-NL" b="1" dirty="0" err="1"/>
              <a:t>revolution</a:t>
            </a:r>
            <a:r>
              <a:rPr lang="nl-NL" b="1" dirty="0"/>
              <a:t>’</a:t>
            </a:r>
          </a:p>
        </p:txBody>
      </p:sp>
      <p:sp>
        <p:nvSpPr>
          <p:cNvPr id="3" name="Content Placeholder 2"/>
          <p:cNvSpPr>
            <a:spLocks noGrp="1"/>
          </p:cNvSpPr>
          <p:nvPr>
            <p:ph idx="1"/>
          </p:nvPr>
        </p:nvSpPr>
        <p:spPr/>
        <p:txBody>
          <a:bodyPr>
            <a:noAutofit/>
          </a:bodyPr>
          <a:lstStyle/>
          <a:p>
            <a:r>
              <a:rPr lang="en-GB" sz="3600" dirty="0"/>
              <a:t>1776-1783: the American Revolution against British colonial rule </a:t>
            </a:r>
            <a:r>
              <a:rPr lang="en-GB" sz="3600" dirty="0">
                <a:sym typeface="Wingdings" panose="05000000000000000000" pitchFamily="2" charset="2"/>
              </a:rPr>
              <a:t></a:t>
            </a:r>
            <a:r>
              <a:rPr lang="en-GB" sz="3600" dirty="0"/>
              <a:t> the first modern constitutional and democratic republic, the United States.</a:t>
            </a:r>
          </a:p>
          <a:p>
            <a:r>
              <a:rPr lang="en-GB" sz="3600" dirty="0"/>
              <a:t>1789-1795: the French Revolution, overthrowing the absolutist monarchy and realising the ideal of popular sovereignty. </a:t>
            </a:r>
            <a:endParaRPr lang="nl-NL" sz="3600" dirty="0"/>
          </a:p>
        </p:txBody>
      </p:sp>
    </p:spTree>
    <p:extLst>
      <p:ext uri="{BB962C8B-B14F-4D97-AF65-F5344CB8AC3E}">
        <p14:creationId xmlns:p14="http://schemas.microsoft.com/office/powerpoint/2010/main" val="338328507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Optimistic meliorism</a:t>
            </a:r>
            <a:r>
              <a:rPr lang="en-US" sz="3200" b="1" dirty="0">
                <a:sym typeface="Wingdings" panose="05000000000000000000" pitchFamily="2" charset="2"/>
              </a:rPr>
              <a:t>P</a:t>
            </a:r>
            <a:r>
              <a:rPr lang="en-US" sz="3200" b="1" dirty="0"/>
              <a:t>essimistic realism</a:t>
            </a:r>
            <a:endParaRPr lang="nl-NL" sz="32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Belief in man’s basic rational nature and improvement of man and his condition through social and political intervention, social engineering/design and planning of society.</a:t>
            </a:r>
          </a:p>
          <a:p>
            <a:pPr marL="0" indent="0">
              <a:buNone/>
            </a:pPr>
            <a:endParaRPr lang="en-US" dirty="0"/>
          </a:p>
          <a:p>
            <a:pPr marL="0" indent="0">
              <a:buNone/>
            </a:pPr>
            <a:endParaRPr lang="en-US" dirty="0"/>
          </a:p>
          <a:p>
            <a:pPr marL="0" indent="0">
              <a:buNone/>
            </a:pPr>
            <a:endParaRPr lang="en-US" dirty="0"/>
          </a:p>
          <a:p>
            <a:pPr marL="0" indent="0">
              <a:buNone/>
            </a:pPr>
            <a:r>
              <a:rPr lang="en-US" dirty="0"/>
              <a:t>Condition of man as natural and irrational being driven by physical needs, instincts and unconscious urges and who therefore is not master of his own fate.</a:t>
            </a:r>
          </a:p>
          <a:p>
            <a:pPr marL="0" indent="0">
              <a:buNone/>
            </a:pPr>
            <a:endParaRPr lang="en-US" dirty="0"/>
          </a:p>
          <a:p>
            <a:pPr marL="0" indent="0">
              <a:buNone/>
            </a:pPr>
            <a:endParaRPr lang="nl-NL" dirty="0"/>
          </a:p>
        </p:txBody>
      </p:sp>
      <p:sp>
        <p:nvSpPr>
          <p:cNvPr id="4" name="Up-Down Arrow 3"/>
          <p:cNvSpPr/>
          <p:nvPr/>
        </p:nvSpPr>
        <p:spPr>
          <a:xfrm>
            <a:off x="4109972" y="3212976"/>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3107716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31440"/>
            <a:ext cx="8363272" cy="1949078"/>
          </a:xfrm>
        </p:spPr>
        <p:txBody>
          <a:bodyPr>
            <a:normAutofit/>
          </a:bodyPr>
          <a:lstStyle/>
          <a:p>
            <a:r>
              <a:rPr lang="en-US" sz="4000" b="1" dirty="0"/>
              <a:t>Disenchantment</a:t>
            </a:r>
            <a:r>
              <a:rPr lang="en-US" sz="4000" b="1" dirty="0">
                <a:sym typeface="Wingdings" panose="05000000000000000000" pitchFamily="2" charset="2"/>
              </a:rPr>
              <a:t>R</a:t>
            </a:r>
            <a:r>
              <a:rPr lang="en-US" sz="4000" b="1" dirty="0"/>
              <a:t>e-enchantment</a:t>
            </a:r>
            <a:endParaRPr lang="nl-NL" sz="4000" b="1" dirty="0"/>
          </a:p>
        </p:txBody>
      </p:sp>
      <p:sp>
        <p:nvSpPr>
          <p:cNvPr id="3" name="Content Placeholder 2"/>
          <p:cNvSpPr>
            <a:spLocks noGrp="1"/>
          </p:cNvSpPr>
          <p:nvPr>
            <p:ph idx="1"/>
          </p:nvPr>
        </p:nvSpPr>
        <p:spPr>
          <a:xfrm>
            <a:off x="323528" y="836712"/>
            <a:ext cx="8385056" cy="4959089"/>
          </a:xfrm>
        </p:spPr>
        <p:txBody>
          <a:bodyPr>
            <a:noAutofit/>
          </a:bodyPr>
          <a:lstStyle/>
          <a:p>
            <a:pPr marL="0" indent="0">
              <a:buNone/>
            </a:pPr>
            <a:r>
              <a:rPr lang="en-US" sz="2400" dirty="0"/>
              <a:t>Two intellectual responses to collapse of traditional social order and its supernatural/religious justification:</a:t>
            </a:r>
          </a:p>
          <a:p>
            <a:pPr marL="0" indent="0">
              <a:buNone/>
            </a:pPr>
            <a:endParaRPr lang="en-US" sz="2400" dirty="0"/>
          </a:p>
          <a:p>
            <a:pPr marL="0" indent="0">
              <a:buNone/>
            </a:pPr>
            <a:r>
              <a:rPr lang="en-US" sz="2400" b="1" dirty="0"/>
              <a:t>social theory/sociology </a:t>
            </a:r>
            <a:r>
              <a:rPr lang="en-US" sz="2400" b="1" dirty="0">
                <a:sym typeface="Wingdings" panose="05000000000000000000" pitchFamily="2" charset="2"/>
              </a:rPr>
              <a:t> 	</a:t>
            </a:r>
            <a:r>
              <a:rPr lang="en-US" sz="2400" b="1" dirty="0"/>
              <a:t>political ideologies</a:t>
            </a:r>
          </a:p>
          <a:p>
            <a:pPr marL="0" indent="0">
              <a:buNone/>
            </a:pPr>
            <a:endParaRPr lang="en-US" sz="2400" dirty="0"/>
          </a:p>
          <a:p>
            <a:pPr marL="0" indent="0">
              <a:buNone/>
            </a:pPr>
            <a:r>
              <a:rPr lang="en-US" sz="2400" dirty="0"/>
              <a:t>how society </a:t>
            </a:r>
            <a:r>
              <a:rPr lang="en-US" sz="2400" i="1" dirty="0"/>
              <a:t>is 		</a:t>
            </a:r>
            <a:r>
              <a:rPr lang="en-US" sz="2400" dirty="0">
                <a:sym typeface="Wingdings" panose="05000000000000000000" pitchFamily="2" charset="2"/>
              </a:rPr>
              <a:t> how society </a:t>
            </a:r>
            <a:r>
              <a:rPr lang="en-US" sz="2400" i="1" dirty="0">
                <a:sym typeface="Wingdings" panose="05000000000000000000" pitchFamily="2" charset="2"/>
              </a:rPr>
              <a:t>should </a:t>
            </a:r>
            <a:r>
              <a:rPr lang="en-US" sz="2400" dirty="0">
                <a:sym typeface="Wingdings" panose="05000000000000000000" pitchFamily="2" charset="2"/>
              </a:rPr>
              <a:t>be</a:t>
            </a:r>
          </a:p>
          <a:p>
            <a:pPr marL="0" indent="0">
              <a:buNone/>
            </a:pPr>
            <a:r>
              <a:rPr lang="en-US" sz="2400" dirty="0">
                <a:sym typeface="Wingdings" panose="05000000000000000000" pitchFamily="2" charset="2"/>
              </a:rPr>
              <a:t>scientific explanation 	 colored explanation + utopian vision detached reflection 	 missionary: convictions and 				          involvement in order to mobilize                  			          masses  mass (populist) democracy</a:t>
            </a:r>
          </a:p>
          <a:p>
            <a:pPr marL="0" indent="0">
              <a:buNone/>
            </a:pPr>
            <a:endParaRPr lang="en-US" sz="2400" dirty="0">
              <a:sym typeface="Wingdings" panose="05000000000000000000" pitchFamily="2" charset="2"/>
            </a:endParaRPr>
          </a:p>
          <a:p>
            <a:pPr marL="0" indent="0">
              <a:buNone/>
            </a:pPr>
            <a:r>
              <a:rPr lang="en-US" sz="2400" dirty="0">
                <a:sym typeface="Wingdings" panose="05000000000000000000" pitchFamily="2" charset="2"/>
              </a:rPr>
              <a:t>Weber: unbridgeable gap between substantial rationality (no value-judgement) of (social) science and fundamental irrationality of politics.  </a:t>
            </a:r>
          </a:p>
          <a:p>
            <a:pPr marL="0" indent="0">
              <a:buNone/>
            </a:pPr>
            <a:endParaRPr lang="en-GB" sz="2000" dirty="0"/>
          </a:p>
          <a:p>
            <a:pPr marL="0" indent="0">
              <a:buNone/>
            </a:pPr>
            <a:endParaRPr lang="nl-NL" dirty="0"/>
          </a:p>
        </p:txBody>
      </p:sp>
      <p:sp>
        <p:nvSpPr>
          <p:cNvPr id="5" name="Down Arrow 4"/>
          <p:cNvSpPr/>
          <p:nvPr/>
        </p:nvSpPr>
        <p:spPr>
          <a:xfrm>
            <a:off x="4860032" y="2461308"/>
            <a:ext cx="360040" cy="6290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Down Arrow 5"/>
          <p:cNvSpPr/>
          <p:nvPr/>
        </p:nvSpPr>
        <p:spPr>
          <a:xfrm>
            <a:off x="1619672" y="2481265"/>
            <a:ext cx="360040" cy="6090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 name="Curved Right Arrow 3"/>
          <p:cNvSpPr/>
          <p:nvPr/>
        </p:nvSpPr>
        <p:spPr>
          <a:xfrm>
            <a:off x="16509" y="2636912"/>
            <a:ext cx="365760" cy="330438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2901682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15416"/>
            <a:ext cx="8435280" cy="1080120"/>
          </a:xfrm>
        </p:spPr>
        <p:txBody>
          <a:bodyPr>
            <a:normAutofit fontScale="90000"/>
          </a:bodyPr>
          <a:lstStyle/>
          <a:p>
            <a:br>
              <a:rPr lang="en-GB" sz="3600" b="1" dirty="0"/>
            </a:br>
            <a:r>
              <a:rPr lang="en-GB" sz="3600" b="1" dirty="0"/>
              <a:t>Overlap of scientific/sociological analysis and ideological values</a:t>
            </a:r>
            <a:endParaRPr lang="nl-NL" sz="3600" b="1" dirty="0"/>
          </a:p>
        </p:txBody>
      </p:sp>
      <p:sp>
        <p:nvSpPr>
          <p:cNvPr id="3" name="Content Placeholder 2"/>
          <p:cNvSpPr>
            <a:spLocks noGrp="1"/>
          </p:cNvSpPr>
          <p:nvPr>
            <p:ph idx="1"/>
          </p:nvPr>
        </p:nvSpPr>
        <p:spPr>
          <a:xfrm>
            <a:off x="395536" y="1052736"/>
            <a:ext cx="8291264" cy="5073427"/>
          </a:xfrm>
        </p:spPr>
        <p:txBody>
          <a:bodyPr>
            <a:noAutofit/>
          </a:bodyPr>
          <a:lstStyle/>
          <a:p>
            <a:r>
              <a:rPr lang="en-GB" sz="2400" b="1" dirty="0"/>
              <a:t>Marx </a:t>
            </a:r>
            <a:r>
              <a:rPr lang="en-GB" sz="2400" b="1" dirty="0">
                <a:sym typeface="Wingdings" panose="05000000000000000000" pitchFamily="2" charset="2"/>
              </a:rPr>
              <a:t> </a:t>
            </a:r>
            <a:r>
              <a:rPr lang="en-GB" sz="2400" dirty="0">
                <a:sym typeface="Wingdings" panose="05000000000000000000" pitchFamily="2" charset="2"/>
              </a:rPr>
              <a:t>‘scientific’ (</a:t>
            </a:r>
            <a:r>
              <a:rPr lang="en-GB" sz="2400" dirty="0"/>
              <a:t>social, economic, historical) analysis, but  theory was imbued with political values and utopian beliefs.</a:t>
            </a:r>
            <a:endParaRPr lang="nl-NL" sz="2400" b="1" dirty="0"/>
          </a:p>
          <a:p>
            <a:r>
              <a:rPr lang="en-GB" sz="2400" b="1" dirty="0"/>
              <a:t>Tocqueville</a:t>
            </a:r>
            <a:r>
              <a:rPr lang="en-GB" sz="2400" dirty="0"/>
              <a:t> </a:t>
            </a:r>
            <a:r>
              <a:rPr lang="en-GB" sz="2400" dirty="0">
                <a:sym typeface="Wingdings" panose="05000000000000000000" pitchFamily="2" charset="2"/>
              </a:rPr>
              <a:t> realistic </a:t>
            </a:r>
            <a:r>
              <a:rPr lang="en-GB" sz="2400" dirty="0"/>
              <a:t>analysis of democracy but also inspired by liberal and conservative values.</a:t>
            </a:r>
            <a:endParaRPr lang="nl-NL" sz="2400" b="1" dirty="0"/>
          </a:p>
          <a:p>
            <a:r>
              <a:rPr lang="en-GB" sz="2400" b="1" dirty="0"/>
              <a:t>Weber</a:t>
            </a:r>
            <a:r>
              <a:rPr lang="en-GB" sz="2400" dirty="0"/>
              <a:t> </a:t>
            </a:r>
            <a:r>
              <a:rPr lang="en-GB" sz="2400" dirty="0">
                <a:sym typeface="Wingdings" panose="05000000000000000000" pitchFamily="2" charset="2"/>
              </a:rPr>
              <a:t> </a:t>
            </a:r>
            <a:r>
              <a:rPr lang="en-GB" sz="2400" dirty="0"/>
              <a:t>anti-utopian, separating social and historical analysis from political values, but even so critical value-judgement (rationalisation </a:t>
            </a:r>
            <a:r>
              <a:rPr lang="en-GB" sz="2400" dirty="0">
                <a:sym typeface="Wingdings" panose="05000000000000000000" pitchFamily="2" charset="2"/>
              </a:rPr>
              <a:t> iron cage)</a:t>
            </a:r>
            <a:r>
              <a:rPr lang="en-GB" sz="2400" dirty="0"/>
              <a:t>.</a:t>
            </a:r>
            <a:endParaRPr lang="nl-NL" sz="2400" b="1" dirty="0"/>
          </a:p>
          <a:p>
            <a:r>
              <a:rPr lang="en-GB" sz="2400" b="1" dirty="0"/>
              <a:t>Darwin’s evolution theory </a:t>
            </a:r>
            <a:r>
              <a:rPr lang="en-GB" sz="2400" b="1" dirty="0">
                <a:sym typeface="Wingdings" panose="05000000000000000000" pitchFamily="2" charset="2"/>
              </a:rPr>
              <a:t> </a:t>
            </a:r>
            <a:r>
              <a:rPr lang="en-GB" sz="2400" dirty="0"/>
              <a:t>anti-utopian and politically neutral(?) (politically-loaded and liberal-capitalist-free-market metaphors: ‘struggle for life’, ‘survival of the fittest’). </a:t>
            </a:r>
          </a:p>
          <a:p>
            <a:r>
              <a:rPr lang="en-GB" sz="2400" b="1" dirty="0"/>
              <a:t>Social Darwinism and degeneration theory</a:t>
            </a:r>
            <a:r>
              <a:rPr lang="en-GB" sz="2400" dirty="0"/>
              <a:t> </a:t>
            </a:r>
            <a:r>
              <a:rPr lang="en-GB" sz="2400" dirty="0">
                <a:sym typeface="Wingdings" panose="05000000000000000000" pitchFamily="2" charset="2"/>
              </a:rPr>
              <a:t> </a:t>
            </a:r>
            <a:r>
              <a:rPr lang="en-GB" sz="2400" dirty="0"/>
              <a:t>clearly mixed with normative and ideological values: liberal, conservative and socialist, and naturalist fallacy (conflation of ‘is’ and ‘ought’) </a:t>
            </a:r>
            <a:r>
              <a:rPr lang="en-GB" sz="2400" dirty="0">
                <a:sym typeface="Wingdings" panose="05000000000000000000" pitchFamily="2" charset="2"/>
              </a:rPr>
              <a:t> </a:t>
            </a:r>
            <a:r>
              <a:rPr lang="en-GB" sz="2400" dirty="0"/>
              <a:t>racism, sexism, classism.</a:t>
            </a:r>
            <a:endParaRPr lang="nl-NL" sz="2400" b="1" dirty="0"/>
          </a:p>
          <a:p>
            <a:endParaRPr lang="nl-NL" dirty="0"/>
          </a:p>
        </p:txBody>
      </p:sp>
    </p:spTree>
    <p:extLst>
      <p:ext uri="{BB962C8B-B14F-4D97-AF65-F5344CB8AC3E}">
        <p14:creationId xmlns:p14="http://schemas.microsoft.com/office/powerpoint/2010/main" val="7709463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274042"/>
          </a:xfrm>
        </p:spPr>
        <p:txBody>
          <a:bodyPr>
            <a:normAutofit fontScale="90000"/>
          </a:bodyPr>
          <a:lstStyle/>
          <a:p>
            <a:r>
              <a:rPr lang="nl-NL" sz="4000" b="1" dirty="0" err="1"/>
              <a:t>Enlightenment</a:t>
            </a:r>
            <a:r>
              <a:rPr lang="nl-NL" sz="4000" b="1" dirty="0">
                <a:sym typeface="Wingdings" panose="05000000000000000000" pitchFamily="2" charset="2"/>
              </a:rPr>
              <a:t></a:t>
            </a:r>
            <a:r>
              <a:rPr lang="nl-NL" sz="4000" b="1" dirty="0" err="1">
                <a:sym typeface="Wingdings" panose="05000000000000000000" pitchFamily="2" charset="2"/>
              </a:rPr>
              <a:t>Romanticism</a:t>
            </a:r>
            <a:endParaRPr lang="nl-NL" sz="4000" b="1" dirty="0"/>
          </a:p>
        </p:txBody>
      </p:sp>
      <p:sp>
        <p:nvSpPr>
          <p:cNvPr id="3" name="Content Placeholder 2"/>
          <p:cNvSpPr>
            <a:spLocks noGrp="1"/>
          </p:cNvSpPr>
          <p:nvPr>
            <p:ph idx="1"/>
          </p:nvPr>
        </p:nvSpPr>
        <p:spPr>
          <a:xfrm>
            <a:off x="287524" y="784274"/>
            <a:ext cx="8291264" cy="5289451"/>
          </a:xfrm>
        </p:spPr>
        <p:txBody>
          <a:bodyPr>
            <a:noAutofit/>
          </a:bodyPr>
          <a:lstStyle/>
          <a:p>
            <a:pPr marL="0" indent="0">
              <a:buNone/>
            </a:pPr>
            <a:r>
              <a:rPr lang="en-GB" sz="2000" dirty="0"/>
              <a:t>Rational explanations; abstraction, instrumental rationality as guide for action; generalisation and standardisation; control and planning on the basis of science and technology. </a:t>
            </a:r>
          </a:p>
          <a:p>
            <a:pPr marL="0" indent="0">
              <a:buNone/>
            </a:pPr>
            <a:endParaRPr lang="en-GB" sz="2000" dirty="0"/>
          </a:p>
          <a:p>
            <a:pPr marL="0" indent="0">
              <a:buNone/>
            </a:pPr>
            <a:r>
              <a:rPr lang="en-GB" sz="2000" dirty="0"/>
              <a:t>	Weber				              Freud</a:t>
            </a:r>
          </a:p>
          <a:p>
            <a:pPr marL="0" indent="0">
              <a:buNone/>
            </a:pPr>
            <a:endParaRPr lang="en-GB" sz="2000" dirty="0"/>
          </a:p>
          <a:p>
            <a:pPr marL="0" indent="0">
              <a:buNone/>
            </a:pPr>
            <a:r>
              <a:rPr lang="en-GB" sz="2000" dirty="0"/>
              <a:t>Emotional, spiritual and aesthetic values, individuality, spontaneity, irrational psychic life, struggle to give meaning to life beyond material progress; the feeling that there is/should be more than the mundane realities of daily life. </a:t>
            </a:r>
          </a:p>
          <a:p>
            <a:pPr marL="0" indent="0">
              <a:buNone/>
            </a:pPr>
            <a:endParaRPr lang="en-GB" sz="2000" dirty="0"/>
          </a:p>
          <a:p>
            <a:pPr marL="0" indent="0">
              <a:buNone/>
            </a:pPr>
            <a:r>
              <a:rPr lang="en-GB" sz="2000" dirty="0">
                <a:sym typeface="Wingdings" panose="05000000000000000000" pitchFamily="2" charset="2"/>
              </a:rPr>
              <a:t>Tragic/pessimistic views of modernity and modern man</a:t>
            </a:r>
            <a:endParaRPr lang="en-GB" sz="2000" dirty="0"/>
          </a:p>
          <a:p>
            <a:pPr marL="0" indent="0">
              <a:buNone/>
            </a:pPr>
            <a:endParaRPr lang="en-GB" sz="2000" dirty="0"/>
          </a:p>
          <a:p>
            <a:pPr marL="0" indent="0">
              <a:buNone/>
            </a:pPr>
            <a:r>
              <a:rPr lang="en-GB" sz="2000" dirty="0"/>
              <a:t>unending struggle between contrasting modern value-orientations (‘eternally warring gods and demons’).   </a:t>
            </a:r>
            <a:endParaRPr lang="nl-NL" sz="2000" b="1" dirty="0"/>
          </a:p>
          <a:p>
            <a:pPr marL="0" indent="0">
              <a:buNone/>
            </a:pPr>
            <a:endParaRPr lang="nl-NL" sz="2000" dirty="0"/>
          </a:p>
          <a:p>
            <a:pPr marL="0" indent="0">
              <a:buNone/>
            </a:pPr>
            <a:r>
              <a:rPr lang="nl-NL" sz="2000" dirty="0" err="1"/>
              <a:t>Irresolvable</a:t>
            </a:r>
            <a:r>
              <a:rPr lang="nl-NL" sz="2000" dirty="0"/>
              <a:t> conflict </a:t>
            </a:r>
            <a:r>
              <a:rPr lang="nl-NL" sz="2000" dirty="0" err="1"/>
              <a:t>between</a:t>
            </a:r>
            <a:r>
              <a:rPr lang="nl-NL" sz="2000" dirty="0"/>
              <a:t> </a:t>
            </a:r>
            <a:r>
              <a:rPr lang="nl-NL" sz="2000" dirty="0" err="1"/>
              <a:t>antagonistic</a:t>
            </a:r>
            <a:r>
              <a:rPr lang="nl-NL" sz="2000" dirty="0"/>
              <a:t> basic drives </a:t>
            </a:r>
            <a:r>
              <a:rPr lang="nl-NL" sz="2000" dirty="0" err="1"/>
              <a:t>and</a:t>
            </a:r>
            <a:r>
              <a:rPr lang="nl-NL" sz="2000" dirty="0"/>
              <a:t> </a:t>
            </a:r>
            <a:r>
              <a:rPr lang="nl-NL" sz="2000" dirty="0" err="1"/>
              <a:t>demands</a:t>
            </a:r>
            <a:r>
              <a:rPr lang="nl-NL" sz="2000" dirty="0"/>
              <a:t> of </a:t>
            </a:r>
            <a:r>
              <a:rPr lang="nl-NL" sz="2000" dirty="0" err="1"/>
              <a:t>civilisation</a:t>
            </a:r>
            <a:r>
              <a:rPr lang="nl-NL" sz="2000" dirty="0"/>
              <a:t>.</a:t>
            </a:r>
          </a:p>
        </p:txBody>
      </p:sp>
      <p:sp>
        <p:nvSpPr>
          <p:cNvPr id="4" name="Up-Down Arrow 3"/>
          <p:cNvSpPr/>
          <p:nvPr/>
        </p:nvSpPr>
        <p:spPr>
          <a:xfrm>
            <a:off x="3987642" y="1628800"/>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Curved Right Arrow 4"/>
          <p:cNvSpPr/>
          <p:nvPr/>
        </p:nvSpPr>
        <p:spPr>
          <a:xfrm>
            <a:off x="35496" y="2276872"/>
            <a:ext cx="330264" cy="29523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Curved Left Arrow 5"/>
          <p:cNvSpPr/>
          <p:nvPr/>
        </p:nvSpPr>
        <p:spPr>
          <a:xfrm>
            <a:off x="8389560" y="2302024"/>
            <a:ext cx="731520" cy="41513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66339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4000" b="1" dirty="0" err="1"/>
              <a:t>Political</a:t>
            </a:r>
            <a:r>
              <a:rPr lang="nl-NL" sz="4000" b="1" dirty="0"/>
              <a:t> </a:t>
            </a:r>
            <a:r>
              <a:rPr lang="nl-NL" sz="4000" b="1" dirty="0" err="1"/>
              <a:t>ideologies</a:t>
            </a:r>
            <a:r>
              <a:rPr lang="nl-NL" sz="4000" b="1" dirty="0"/>
              <a:t>: different views on “</a:t>
            </a:r>
            <a:r>
              <a:rPr lang="en-GB" sz="4000" b="1" dirty="0"/>
              <a:t>liberty, equality, and fraternity”</a:t>
            </a:r>
            <a:endParaRPr lang="nl-NL" sz="4000" b="1" dirty="0"/>
          </a:p>
        </p:txBody>
      </p:sp>
      <p:sp>
        <p:nvSpPr>
          <p:cNvPr id="3" name="Content Placeholder 2"/>
          <p:cNvSpPr>
            <a:spLocks noGrp="1"/>
          </p:cNvSpPr>
          <p:nvPr>
            <p:ph idx="1"/>
          </p:nvPr>
        </p:nvSpPr>
        <p:spPr>
          <a:xfrm>
            <a:off x="323528" y="2060848"/>
            <a:ext cx="8363272" cy="4608512"/>
          </a:xfrm>
        </p:spPr>
        <p:txBody>
          <a:bodyPr>
            <a:noAutofit/>
          </a:bodyPr>
          <a:lstStyle/>
          <a:p>
            <a:r>
              <a:rPr lang="nl-NL" sz="2400" dirty="0" err="1"/>
              <a:t>Conservatism</a:t>
            </a:r>
            <a:endParaRPr lang="nl-NL" sz="2400" dirty="0"/>
          </a:p>
          <a:p>
            <a:r>
              <a:rPr lang="nl-NL" sz="2400" dirty="0" err="1"/>
              <a:t>Liberalism</a:t>
            </a:r>
            <a:endParaRPr lang="nl-NL" sz="2400" dirty="0"/>
          </a:p>
          <a:p>
            <a:r>
              <a:rPr lang="nl-NL" sz="2400" dirty="0" err="1"/>
              <a:t>Nationalism</a:t>
            </a:r>
            <a:endParaRPr lang="nl-NL" sz="2400" dirty="0"/>
          </a:p>
          <a:p>
            <a:r>
              <a:rPr lang="nl-NL" sz="2400" dirty="0" err="1"/>
              <a:t>Republicanism</a:t>
            </a:r>
            <a:endParaRPr lang="nl-NL" sz="2400" dirty="0"/>
          </a:p>
          <a:p>
            <a:r>
              <a:rPr lang="nl-NL" sz="2400" dirty="0" err="1"/>
              <a:t>Socialism</a:t>
            </a:r>
            <a:r>
              <a:rPr lang="nl-NL" sz="2400" dirty="0"/>
              <a:t>/</a:t>
            </a:r>
            <a:r>
              <a:rPr lang="nl-NL" sz="2400" dirty="0" err="1"/>
              <a:t>Communism</a:t>
            </a:r>
            <a:endParaRPr lang="nl-NL" sz="2400" dirty="0"/>
          </a:p>
          <a:p>
            <a:endParaRPr lang="nl-NL" sz="2400" dirty="0"/>
          </a:p>
          <a:p>
            <a:pPr marL="0" indent="0">
              <a:buNone/>
            </a:pPr>
            <a:r>
              <a:rPr lang="en-GB" sz="2400" dirty="0"/>
              <a:t>These ideologies can be understood against the background of  the French Revolution: they represent and articulate different positions vis-à-vis the key principles or slogans of the French Revolution. </a:t>
            </a:r>
          </a:p>
        </p:txBody>
      </p:sp>
      <p:sp>
        <p:nvSpPr>
          <p:cNvPr id="5" name="Down Arrow 4"/>
          <p:cNvSpPr/>
          <p:nvPr/>
        </p:nvSpPr>
        <p:spPr>
          <a:xfrm>
            <a:off x="4056190" y="1700808"/>
            <a:ext cx="484632" cy="29374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6777412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9800" b="1" dirty="0"/>
              <a:t>Liberalism</a:t>
            </a:r>
            <a:br>
              <a:rPr lang="nl-NL" dirty="0"/>
            </a:br>
            <a:endParaRPr lang="nl-NL" dirty="0"/>
          </a:p>
        </p:txBody>
      </p:sp>
      <p:sp>
        <p:nvSpPr>
          <p:cNvPr id="3" name="Content Placeholder 2"/>
          <p:cNvSpPr>
            <a:spLocks noGrp="1"/>
          </p:cNvSpPr>
          <p:nvPr>
            <p:ph idx="1"/>
          </p:nvPr>
        </p:nvSpPr>
        <p:spPr/>
        <p:txBody>
          <a:bodyPr>
            <a:noAutofit/>
          </a:bodyPr>
          <a:lstStyle/>
          <a:p>
            <a:r>
              <a:rPr lang="en-GB" sz="2400" dirty="0"/>
              <a:t>Enlightened belief in progress and in the fundamental goodness and rationality of man.</a:t>
            </a:r>
            <a:endParaRPr lang="nl-NL" sz="2400" dirty="0"/>
          </a:p>
          <a:p>
            <a:pPr lvl="0"/>
            <a:r>
              <a:rPr lang="en-GB" sz="2400" dirty="0"/>
              <a:t>The priority of the individual over society </a:t>
            </a:r>
            <a:r>
              <a:rPr lang="en-GB" sz="2400" dirty="0">
                <a:sym typeface="Wingdings" panose="05000000000000000000" pitchFamily="2" charset="2"/>
              </a:rPr>
              <a:t> S</a:t>
            </a:r>
            <a:r>
              <a:rPr lang="en-GB" sz="2400" dirty="0"/>
              <a:t>ociety made out of free-floating individuals and individual self-determination as the highest value: people should be enabled to freely develop themselves and pursue their own ends unhampered by collective and hierarchical social structures. </a:t>
            </a:r>
            <a:r>
              <a:rPr lang="en-GB" sz="2400" dirty="0">
                <a:sym typeface="Wingdings" panose="05000000000000000000" pitchFamily="2" charset="2"/>
              </a:rPr>
              <a:t> (N</a:t>
            </a:r>
            <a:r>
              <a:rPr lang="en-GB" sz="2400" dirty="0"/>
              <a:t>ot an organic or holistic, but atomistic view of society: the priority of the parts over the whole. )</a:t>
            </a:r>
          </a:p>
          <a:p>
            <a:pPr lvl="0"/>
            <a:r>
              <a:rPr lang="en-GB" sz="2400" dirty="0"/>
              <a:t>The belief</a:t>
            </a:r>
            <a:r>
              <a:rPr lang="en-GB" sz="2400" b="1" dirty="0"/>
              <a:t> </a:t>
            </a:r>
            <a:r>
              <a:rPr lang="en-GB" sz="2400" dirty="0"/>
              <a:t>that individuals can/should be masters of their own life, that they take their destiny in their own hands </a:t>
            </a:r>
            <a:r>
              <a:rPr lang="en-GB" sz="2400" dirty="0">
                <a:sym typeface="Wingdings" panose="05000000000000000000" pitchFamily="2" charset="2"/>
              </a:rPr>
              <a:t> </a:t>
            </a:r>
            <a:r>
              <a:rPr lang="en-GB" sz="2400" dirty="0"/>
              <a:t>individual independence, civil rights and liberties, (economic) self-development, self-determination and self-responsibility. </a:t>
            </a:r>
            <a:endParaRPr lang="nl-NL" sz="2400" dirty="0"/>
          </a:p>
        </p:txBody>
      </p:sp>
    </p:spTree>
    <p:extLst>
      <p:ext uri="{BB962C8B-B14F-4D97-AF65-F5344CB8AC3E}">
        <p14:creationId xmlns:p14="http://schemas.microsoft.com/office/powerpoint/2010/main" val="19537916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nl-NL" sz="8000" b="1" dirty="0" err="1"/>
              <a:t>Liberalism</a:t>
            </a:r>
            <a:endParaRPr lang="nl-NL" sz="8000" b="1" dirty="0"/>
          </a:p>
        </p:txBody>
      </p:sp>
      <p:sp>
        <p:nvSpPr>
          <p:cNvPr id="3" name="Content Placeholder 2"/>
          <p:cNvSpPr>
            <a:spLocks noGrp="1"/>
          </p:cNvSpPr>
          <p:nvPr>
            <p:ph idx="1"/>
          </p:nvPr>
        </p:nvSpPr>
        <p:spPr/>
        <p:txBody>
          <a:bodyPr>
            <a:noAutofit/>
          </a:bodyPr>
          <a:lstStyle/>
          <a:p>
            <a:r>
              <a:rPr lang="en-GB" sz="2000" dirty="0"/>
              <a:t>Upholding the principle of individual autonomy against the power of the state and authoritarian institutions like the Church and traditional corporative organizations based on privileges for separate groups in society. (“Protective liberalism”: restricting the power of the state </a:t>
            </a:r>
            <a:r>
              <a:rPr lang="en-US" sz="2000" dirty="0"/>
              <a:t>and constitutional guarantees in order to protect and facilitate individual liberties and self-development outside the sphere of politics. The good life is a matter of individual choice, not a collective, political issue.) </a:t>
            </a:r>
          </a:p>
          <a:p>
            <a:pPr lvl="0"/>
            <a:r>
              <a:rPr lang="en-GB" sz="2000" dirty="0"/>
              <a:t>The priority of individual liberty and self-determination over equality and fraternity, which are associated with collective self-determination that may suffocate individual self-determination. In favour </a:t>
            </a:r>
            <a:r>
              <a:rPr lang="en-US" sz="2000" dirty="0"/>
              <a:t>of formal equality before the law, some degree of political equality and equality of opportunity, but not of social-economic equality: politics should not interfere in the free market economy and competition between individuals on the basis of merit and achievement </a:t>
            </a:r>
            <a:r>
              <a:rPr lang="en-US" sz="2000" dirty="0">
                <a:sym typeface="Wingdings" panose="05000000000000000000" pitchFamily="2" charset="2"/>
              </a:rPr>
              <a:t> “</a:t>
            </a:r>
            <a:r>
              <a:rPr lang="en-GB" sz="2000" dirty="0"/>
              <a:t>laissez-faire, laissez passer” </a:t>
            </a:r>
            <a:r>
              <a:rPr lang="en-GB" sz="2000" dirty="0">
                <a:sym typeface="Wingdings" panose="05000000000000000000" pitchFamily="2" charset="2"/>
              </a:rPr>
              <a:t> the inevitability of inequalities of outcome.</a:t>
            </a:r>
            <a:endParaRPr lang="nl-NL" sz="2000" dirty="0"/>
          </a:p>
          <a:p>
            <a:endParaRPr lang="nl-NL" dirty="0"/>
          </a:p>
        </p:txBody>
      </p:sp>
    </p:spTree>
    <p:extLst>
      <p:ext uri="{BB962C8B-B14F-4D97-AF65-F5344CB8AC3E}">
        <p14:creationId xmlns:p14="http://schemas.microsoft.com/office/powerpoint/2010/main" val="32819304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b="1" dirty="0"/>
              <a:t>Conservatism</a:t>
            </a:r>
            <a:endParaRPr lang="nl-NL" sz="8000" dirty="0"/>
          </a:p>
        </p:txBody>
      </p:sp>
      <p:sp>
        <p:nvSpPr>
          <p:cNvPr id="3" name="Content Placeholder 2"/>
          <p:cNvSpPr>
            <a:spLocks noGrp="1"/>
          </p:cNvSpPr>
          <p:nvPr>
            <p:ph idx="1"/>
          </p:nvPr>
        </p:nvSpPr>
        <p:spPr>
          <a:xfrm>
            <a:off x="467544" y="1628800"/>
            <a:ext cx="8229600" cy="4525963"/>
          </a:xfrm>
        </p:spPr>
        <p:txBody>
          <a:bodyPr>
            <a:noAutofit/>
          </a:bodyPr>
          <a:lstStyle/>
          <a:p>
            <a:pPr lvl="0"/>
            <a:r>
              <a:rPr lang="en-GB" sz="1800" dirty="0"/>
              <a:t>Holistic view of society as an organism, as an integrated, harmonious whole </a:t>
            </a:r>
            <a:r>
              <a:rPr lang="en-GB" sz="1800" dirty="0">
                <a:sym typeface="Wingdings" panose="05000000000000000000" pitchFamily="2" charset="2"/>
              </a:rPr>
              <a:t> </a:t>
            </a:r>
            <a:r>
              <a:rPr lang="en-GB" sz="1800" dirty="0"/>
              <a:t>community spirit, cohesive norms and values, respect for tradition, authority, religion, established habits and customs </a:t>
            </a:r>
            <a:r>
              <a:rPr lang="en-GB" sz="1800" dirty="0">
                <a:sym typeface="Wingdings" panose="05000000000000000000" pitchFamily="2" charset="2"/>
              </a:rPr>
              <a:t></a:t>
            </a:r>
            <a:r>
              <a:rPr lang="en-GB" sz="1800" dirty="0"/>
              <a:t> social stability and continuity with the past.</a:t>
            </a:r>
          </a:p>
          <a:p>
            <a:r>
              <a:rPr lang="en-US" sz="1800" dirty="0"/>
              <a:t>The need to keep a balance between the state and the individual in order to safeguard social cohesion and to avert unbridled individualism as well as the state from overpowering the individual. (See Tocqueville.)</a:t>
            </a:r>
            <a:r>
              <a:rPr lang="nl-NL" sz="1800" dirty="0"/>
              <a:t> </a:t>
            </a:r>
            <a:r>
              <a:rPr lang="nl-NL" sz="1800" dirty="0">
                <a:sym typeface="Wingdings" panose="05000000000000000000" pitchFamily="2" charset="2"/>
              </a:rPr>
              <a:t> </a:t>
            </a:r>
            <a:r>
              <a:rPr lang="en-GB" sz="1800" dirty="0">
                <a:sym typeface="Wingdings" panose="05000000000000000000" pitchFamily="2" charset="2"/>
              </a:rPr>
              <a:t>T</a:t>
            </a:r>
            <a:r>
              <a:rPr lang="en-GB" sz="1800" dirty="0"/>
              <a:t>he importance of strong intermediate social institutions and organisations between the individual and the state (the family, the local community, the Church, corporations, associations of employers and employees etc.) </a:t>
            </a:r>
            <a:endParaRPr lang="nl-NL" sz="1800" dirty="0"/>
          </a:p>
          <a:p>
            <a:pPr lvl="0"/>
            <a:r>
              <a:rPr lang="en-GB" sz="1800" dirty="0"/>
              <a:t>Historical tradition and diversity and the associated emotional attachments are more real and valuable than uniform rational abstractions and principles </a:t>
            </a:r>
            <a:r>
              <a:rPr lang="en-GB" sz="1800" dirty="0">
                <a:sym typeface="Wingdings" panose="05000000000000000000" pitchFamily="2" charset="2"/>
              </a:rPr>
              <a:t> R</a:t>
            </a:r>
            <a:r>
              <a:rPr lang="en-GB" sz="1800" dirty="0"/>
              <a:t>ejection of the Enlightenment and the French Revolution; penchant for Romantic values.</a:t>
            </a:r>
            <a:endParaRPr lang="nl-NL" sz="1800" dirty="0"/>
          </a:p>
          <a:p>
            <a:pPr lvl="0"/>
            <a:r>
              <a:rPr lang="en-GB" sz="1800" dirty="0"/>
              <a:t>Social change should be gradual </a:t>
            </a:r>
            <a:r>
              <a:rPr lang="en-GB" sz="1800" dirty="0">
                <a:sym typeface="Wingdings" panose="05000000000000000000" pitchFamily="2" charset="2"/>
              </a:rPr>
              <a:t> maintaining continuity between past-present-future: </a:t>
            </a:r>
            <a:r>
              <a:rPr lang="en-GB" sz="1800" dirty="0"/>
              <a:t>social evolution instead of revolution and social design or social engineering/planning. </a:t>
            </a:r>
            <a:endParaRPr lang="nl-NL" sz="1800" dirty="0"/>
          </a:p>
          <a:p>
            <a:endParaRPr lang="nl-NL" dirty="0"/>
          </a:p>
        </p:txBody>
      </p:sp>
    </p:spTree>
    <p:extLst>
      <p:ext uri="{BB962C8B-B14F-4D97-AF65-F5344CB8AC3E}">
        <p14:creationId xmlns:p14="http://schemas.microsoft.com/office/powerpoint/2010/main" val="14902718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Conservatism</a:t>
            </a:r>
            <a:r>
              <a:rPr lang="nl-NL" b="1" dirty="0"/>
              <a:t> </a:t>
            </a:r>
            <a:br>
              <a:rPr lang="nl-NL" b="1" dirty="0"/>
            </a:br>
            <a:r>
              <a:rPr lang="nl-NL" b="1" dirty="0"/>
              <a:t>		</a:t>
            </a:r>
            <a:r>
              <a:rPr lang="nl-NL" b="1" dirty="0" err="1"/>
              <a:t>related</a:t>
            </a:r>
            <a:r>
              <a:rPr lang="nl-NL" b="1" dirty="0"/>
              <a:t> </a:t>
            </a:r>
            <a:r>
              <a:rPr lang="nl-NL" b="1" dirty="0" err="1"/>
              <a:t>to</a:t>
            </a:r>
            <a:r>
              <a:rPr lang="nl-NL" b="1" dirty="0"/>
              <a:t> </a:t>
            </a:r>
            <a:r>
              <a:rPr lang="nl-NL" b="1" dirty="0" err="1"/>
              <a:t>other</a:t>
            </a:r>
            <a:r>
              <a:rPr lang="nl-NL" b="1" dirty="0"/>
              <a:t> </a:t>
            </a:r>
            <a:r>
              <a:rPr lang="nl-NL" b="1" dirty="0" err="1"/>
              <a:t>ideologies</a:t>
            </a:r>
            <a:endParaRPr lang="nl-NL" b="1" dirty="0"/>
          </a:p>
        </p:txBody>
      </p:sp>
      <p:sp>
        <p:nvSpPr>
          <p:cNvPr id="3" name="Content Placeholder 2"/>
          <p:cNvSpPr>
            <a:spLocks noGrp="1"/>
          </p:cNvSpPr>
          <p:nvPr>
            <p:ph idx="1"/>
          </p:nvPr>
        </p:nvSpPr>
        <p:spPr/>
        <p:txBody>
          <a:bodyPr>
            <a:noAutofit/>
          </a:bodyPr>
          <a:lstStyle/>
          <a:p>
            <a:pPr marL="1371600" lvl="3" indent="0">
              <a:buNone/>
            </a:pPr>
            <a:r>
              <a:rPr lang="en-GB" dirty="0"/>
              <a:t>Conservative values articulated by </a:t>
            </a:r>
            <a:r>
              <a:rPr lang="en-GB" b="1" dirty="0"/>
              <a:t>Edmund Burke</a:t>
            </a:r>
            <a:r>
              <a:rPr lang="en-GB" dirty="0"/>
              <a:t> and they can also be found in the writings of Tocqueville, although he also followed liberal ideals, and nowadays in </a:t>
            </a:r>
            <a:r>
              <a:rPr lang="en-GB" b="1" dirty="0"/>
              <a:t>Christian-democracy</a:t>
            </a:r>
            <a:r>
              <a:rPr lang="en-GB" dirty="0"/>
              <a:t> (although it may also display some liberal and social-democratic features, depending on whether it leans to the right or left). </a:t>
            </a:r>
          </a:p>
          <a:p>
            <a:pPr marL="1371600" lvl="3" indent="0">
              <a:buNone/>
            </a:pPr>
            <a:endParaRPr lang="en-GB" dirty="0"/>
          </a:p>
          <a:p>
            <a:r>
              <a:rPr lang="en-GB" sz="2000" dirty="0"/>
              <a:t>Overlap between the conservative and more leftist and socialist anti-liberal criticism of </a:t>
            </a:r>
            <a:r>
              <a:rPr lang="en-US" sz="2000" dirty="0"/>
              <a:t>the de-personalizing and de-humanizing effects of modern industrial and capitalist society: on the free market social relationships are merely mediated through the exchange of things and services as commodities that can be bought and sold for money. Consequence: social relations have lost their basis in strong communal bonds, sympathy, trust and moral obligation, and have come to depend on naked economic self-interest only, thus undermining a basic sense of social embeddedness and social security.</a:t>
            </a:r>
            <a:endParaRPr lang="nl-NL" sz="2000"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3" y="116632"/>
            <a:ext cx="1905000" cy="2943225"/>
          </a:xfrm>
          <a:prstGeom prst="rect">
            <a:avLst/>
          </a:prstGeom>
        </p:spPr>
      </p:pic>
    </p:spTree>
    <p:extLst>
      <p:ext uri="{BB962C8B-B14F-4D97-AF65-F5344CB8AC3E}">
        <p14:creationId xmlns:p14="http://schemas.microsoft.com/office/powerpoint/2010/main" val="31496546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6700" b="1" dirty="0"/>
              <a:t>Nationalism</a:t>
            </a:r>
            <a:r>
              <a:rPr lang="en-GB" dirty="0"/>
              <a:t> </a:t>
            </a:r>
            <a:br>
              <a:rPr lang="en-GB" dirty="0"/>
            </a:br>
            <a:r>
              <a:rPr lang="en-US" sz="3100" b="1" dirty="0"/>
              <a:t>French Revolution </a:t>
            </a:r>
            <a:r>
              <a:rPr lang="en-US" sz="3100" b="1" dirty="0">
                <a:sym typeface="Wingdings" panose="05000000000000000000" pitchFamily="2" charset="2"/>
              </a:rPr>
              <a:t> </a:t>
            </a:r>
            <a:r>
              <a:rPr lang="en-US" sz="3100" b="1" dirty="0"/>
              <a:t>emergence of the nation-state</a:t>
            </a:r>
            <a:br>
              <a:rPr lang="nl-NL" sz="3100" b="1" dirty="0"/>
            </a:br>
            <a:endParaRPr lang="nl-NL" sz="3100" b="1" dirty="0"/>
          </a:p>
        </p:txBody>
      </p:sp>
      <p:sp>
        <p:nvSpPr>
          <p:cNvPr id="3" name="Content Placeholder 2"/>
          <p:cNvSpPr>
            <a:spLocks noGrp="1"/>
          </p:cNvSpPr>
          <p:nvPr>
            <p:ph idx="1"/>
          </p:nvPr>
        </p:nvSpPr>
        <p:spPr/>
        <p:txBody>
          <a:bodyPr>
            <a:noAutofit/>
          </a:bodyPr>
          <a:lstStyle/>
          <a:p>
            <a:pPr marL="0" lvl="0" indent="0">
              <a:buNone/>
            </a:pPr>
            <a:r>
              <a:rPr lang="en-US" sz="1800" dirty="0"/>
              <a:t>Most dominant ideology of the 19</a:t>
            </a:r>
            <a:r>
              <a:rPr lang="en-US" sz="1800" baseline="30000" dirty="0"/>
              <a:t>th</a:t>
            </a:r>
            <a:r>
              <a:rPr lang="en-US" sz="1800" dirty="0"/>
              <a:t> and 20</a:t>
            </a:r>
            <a:r>
              <a:rPr lang="en-US" sz="1800" baseline="30000" dirty="0"/>
              <a:t>th</a:t>
            </a:r>
            <a:r>
              <a:rPr lang="en-US" sz="1800" dirty="0"/>
              <a:t> century, often mixed with elements of other ideologies.</a:t>
            </a:r>
          </a:p>
          <a:p>
            <a:pPr lvl="0"/>
            <a:r>
              <a:rPr lang="en-US" sz="1800" dirty="0"/>
              <a:t>Central idea: a homogeneous population which shares a common culture</a:t>
            </a:r>
            <a:r>
              <a:rPr lang="en-GB" sz="1800" dirty="0"/>
              <a:t>, language, history, </a:t>
            </a:r>
            <a:r>
              <a:rPr lang="en-US" sz="1800" dirty="0"/>
              <a:t>mentality, traditions, values, and customs, and which overlaps with a unitary state </a:t>
            </a:r>
            <a:r>
              <a:rPr lang="en-US" sz="1800" dirty="0">
                <a:sym typeface="Wingdings" panose="05000000000000000000" pitchFamily="2" charset="2"/>
              </a:rPr>
              <a:t> </a:t>
            </a:r>
            <a:r>
              <a:rPr lang="en-US" sz="1800" dirty="0"/>
              <a:t>fusion of culture and politics on the basis of the notion of common roots, a shared destiny and a collective identity.</a:t>
            </a:r>
            <a:endParaRPr lang="nl-NL" sz="1800" dirty="0"/>
          </a:p>
          <a:p>
            <a:pPr lvl="0"/>
            <a:r>
              <a:rPr lang="en-GB" sz="1800" dirty="0"/>
              <a:t>The shared identity and ‘will of the people’ more important than the state as an institution and also more important than particular individual or group-interests. </a:t>
            </a:r>
            <a:r>
              <a:rPr lang="en-US" sz="1800" dirty="0"/>
              <a:t>The state should serve the common interests of the nation</a:t>
            </a:r>
            <a:r>
              <a:rPr lang="en-GB" sz="1800" dirty="0"/>
              <a:t>. (Rousseau’s notion of the </a:t>
            </a:r>
            <a:r>
              <a:rPr lang="en-GB" sz="1800" i="1" dirty="0" err="1"/>
              <a:t>volonté</a:t>
            </a:r>
            <a:r>
              <a:rPr lang="en-GB" sz="1800" i="1" dirty="0"/>
              <a:t> </a:t>
            </a:r>
            <a:r>
              <a:rPr lang="en-GB" sz="1800" i="1" dirty="0" err="1"/>
              <a:t>générale</a:t>
            </a:r>
            <a:r>
              <a:rPr lang="en-GB" sz="1800" dirty="0"/>
              <a:t> not only the founding idea of republican democracy but also of nationalism.)</a:t>
            </a:r>
            <a:endParaRPr lang="nl-NL" sz="1800" dirty="0"/>
          </a:p>
          <a:p>
            <a:pPr lvl="0"/>
            <a:r>
              <a:rPr lang="en-GB" sz="1800" dirty="0"/>
              <a:t>Stresses collective solidarity: equality and fraternity are more important that individual liberties. (The priority of collective over individual self-determination.)</a:t>
            </a:r>
            <a:endParaRPr lang="nl-NL" sz="1800" dirty="0"/>
          </a:p>
          <a:p>
            <a:pPr lvl="0"/>
            <a:r>
              <a:rPr lang="en-GB" sz="1800" dirty="0"/>
              <a:t>Cherishes romantic rather than rational values: feelings and emotions, although they may be irrational, are more real that abstract rational ideas and that they can be creative and a source of popular inspiration. </a:t>
            </a:r>
            <a:endParaRPr lang="nl-NL" sz="1800" dirty="0"/>
          </a:p>
          <a:p>
            <a:pPr lvl="0"/>
            <a:endParaRPr lang="nl-NL" dirty="0"/>
          </a:p>
        </p:txBody>
      </p:sp>
    </p:spTree>
    <p:extLst>
      <p:ext uri="{BB962C8B-B14F-4D97-AF65-F5344CB8AC3E}">
        <p14:creationId xmlns:p14="http://schemas.microsoft.com/office/powerpoint/2010/main" val="176511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59432"/>
            <a:ext cx="8147248" cy="1877070"/>
          </a:xfrm>
        </p:spPr>
        <p:txBody>
          <a:bodyPr>
            <a:normAutofit/>
          </a:bodyPr>
          <a:lstStyle/>
          <a:p>
            <a:r>
              <a:rPr lang="nl-NL" b="1" dirty="0"/>
              <a:t>Traditional </a:t>
            </a:r>
            <a:r>
              <a:rPr lang="nl-NL" b="1" dirty="0">
                <a:sym typeface="Wingdings" panose="05000000000000000000" pitchFamily="2" charset="2"/>
              </a:rPr>
              <a:t></a:t>
            </a:r>
            <a:r>
              <a:rPr lang="nl-NL" b="1" dirty="0"/>
              <a:t> modern </a:t>
            </a:r>
            <a:r>
              <a:rPr lang="nl-NL" b="1" dirty="0" err="1"/>
              <a:t>politics</a:t>
            </a:r>
            <a:endParaRPr lang="nl-NL" b="1" dirty="0"/>
          </a:p>
        </p:txBody>
      </p:sp>
      <p:sp>
        <p:nvSpPr>
          <p:cNvPr id="3" name="Content Placeholder 2"/>
          <p:cNvSpPr>
            <a:spLocks noGrp="1"/>
          </p:cNvSpPr>
          <p:nvPr>
            <p:ph idx="1"/>
          </p:nvPr>
        </p:nvSpPr>
        <p:spPr>
          <a:xfrm>
            <a:off x="467544" y="836712"/>
            <a:ext cx="8219256" cy="5289451"/>
          </a:xfrm>
        </p:spPr>
        <p:txBody>
          <a:bodyPr>
            <a:noAutofit/>
          </a:bodyPr>
          <a:lstStyle/>
          <a:p>
            <a:endParaRPr lang="en-GB" sz="2800" dirty="0"/>
          </a:p>
          <a:p>
            <a:r>
              <a:rPr lang="en-GB" sz="2800" dirty="0"/>
              <a:t>Traditional political order (</a:t>
            </a:r>
            <a:r>
              <a:rPr lang="en-GB" sz="2800" i="1" dirty="0" err="1"/>
              <a:t>Ancien</a:t>
            </a:r>
            <a:r>
              <a:rPr lang="en-GB" sz="2800" i="1" dirty="0"/>
              <a:t> </a:t>
            </a:r>
            <a:r>
              <a:rPr lang="en-GB" sz="2800" i="1" dirty="0" err="1"/>
              <a:t>Régime</a:t>
            </a:r>
            <a:r>
              <a:rPr lang="en-GB" sz="2800" dirty="0"/>
              <a:t>):</a:t>
            </a:r>
            <a:r>
              <a:rPr lang="en-GB" sz="2800" i="1" dirty="0"/>
              <a:t> </a:t>
            </a:r>
            <a:r>
              <a:rPr lang="en-GB" sz="2800" dirty="0"/>
              <a:t>top-down authoritarian government by the privileged few (monarchs, noblemen, patricians, clergy), legitimised by descent, tradition and religion (‘Divine Right’).</a:t>
            </a:r>
          </a:p>
          <a:p>
            <a:r>
              <a:rPr lang="en-GB" sz="2800" dirty="0"/>
              <a:t>Political modernisation: more and more people involved in politics through the rise of parliamentary government and democratic citizenship, the extension of suffrage, the emergence of political ideologies and parties which organised and politicised the masses. </a:t>
            </a:r>
            <a:r>
              <a:rPr lang="en-GB" sz="2800" dirty="0">
                <a:sym typeface="Wingdings" panose="05000000000000000000" pitchFamily="2" charset="2"/>
              </a:rPr>
              <a:t> </a:t>
            </a:r>
            <a:r>
              <a:rPr lang="en-GB" sz="2800" dirty="0"/>
              <a:t>Government justified from below: popular sovereignty.  </a:t>
            </a:r>
          </a:p>
          <a:p>
            <a:pPr marL="0" indent="0">
              <a:buNone/>
            </a:pPr>
            <a:endParaRPr lang="nl-NL" sz="2800" dirty="0"/>
          </a:p>
        </p:txBody>
      </p:sp>
    </p:spTree>
    <p:extLst>
      <p:ext uri="{BB962C8B-B14F-4D97-AF65-F5344CB8AC3E}">
        <p14:creationId xmlns:p14="http://schemas.microsoft.com/office/powerpoint/2010/main" val="22745417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sz="5300" b="1" dirty="0"/>
              <a:t>Republicanism</a:t>
            </a:r>
            <a:r>
              <a:rPr lang="en-GB" sz="5300" dirty="0"/>
              <a:t> </a:t>
            </a:r>
            <a:br>
              <a:rPr lang="en-GB" sz="2700" dirty="0"/>
            </a:br>
            <a:r>
              <a:rPr lang="en-GB" sz="2700" b="1" dirty="0"/>
              <a:t>In France: opposing monarchy and Church, and mix of liberal-democracy with classical republican values (Jacobins)</a:t>
            </a:r>
            <a:br>
              <a:rPr lang="nl-NL" b="1" dirty="0"/>
            </a:br>
            <a:endParaRPr lang="nl-NL" b="1" dirty="0"/>
          </a:p>
        </p:txBody>
      </p:sp>
      <p:sp>
        <p:nvSpPr>
          <p:cNvPr id="3" name="Content Placeholder 2"/>
          <p:cNvSpPr>
            <a:spLocks noGrp="1"/>
          </p:cNvSpPr>
          <p:nvPr>
            <p:ph idx="1"/>
          </p:nvPr>
        </p:nvSpPr>
        <p:spPr/>
        <p:txBody>
          <a:bodyPr>
            <a:noAutofit/>
          </a:bodyPr>
          <a:lstStyle/>
          <a:p>
            <a:pPr lvl="0"/>
            <a:endParaRPr lang="en-GB" sz="2000" dirty="0"/>
          </a:p>
          <a:p>
            <a:pPr lvl="0"/>
            <a:r>
              <a:rPr lang="en-GB" sz="2000" dirty="0"/>
              <a:t>Popular sovereignty and active and responsible citizenship: as citizens men are political agents, who should participate in the public sphere, the </a:t>
            </a:r>
            <a:r>
              <a:rPr lang="en-GB" sz="2000" i="1" dirty="0"/>
              <a:t>res </a:t>
            </a:r>
            <a:r>
              <a:rPr lang="en-GB" sz="2000" i="1" dirty="0" err="1"/>
              <a:t>publica</a:t>
            </a:r>
            <a:r>
              <a:rPr lang="en-GB" sz="2000" dirty="0"/>
              <a:t>.</a:t>
            </a:r>
            <a:endParaRPr lang="nl-NL" sz="2000" dirty="0"/>
          </a:p>
          <a:p>
            <a:pPr lvl="0"/>
            <a:r>
              <a:rPr lang="en-GB" sz="2000" dirty="0"/>
              <a:t>Stressing the importance of political equality and civic virtues, of serving the common good on the basis of individual loyalty to the state.</a:t>
            </a:r>
            <a:endParaRPr lang="nl-NL" sz="2000" dirty="0"/>
          </a:p>
          <a:p>
            <a:pPr lvl="0"/>
            <a:r>
              <a:rPr lang="en-GB" sz="2000" dirty="0"/>
              <a:t>Values a strong state as the embodiment and guardian of democracy and civic virtues. </a:t>
            </a:r>
            <a:endParaRPr lang="nl-NL" sz="2000" dirty="0"/>
          </a:p>
          <a:p>
            <a:pPr lvl="0"/>
            <a:r>
              <a:rPr lang="en-GB" sz="2000" dirty="0"/>
              <a:t>Individual liberties have to be adapted to the need for equality and fraternity. </a:t>
            </a:r>
          </a:p>
          <a:p>
            <a:pPr marL="400050" lvl="1" indent="0">
              <a:buNone/>
            </a:pPr>
            <a:r>
              <a:rPr lang="en-GB" sz="2000" dirty="0"/>
              <a:t>Moderate, liberal republicanism: balance between liberty and equality; </a:t>
            </a:r>
          </a:p>
          <a:p>
            <a:pPr marL="400050" lvl="1" indent="0">
              <a:buNone/>
            </a:pPr>
            <a:r>
              <a:rPr lang="en-GB" sz="2000" dirty="0"/>
              <a:t>Radical republicanism (Jacobin revolutionaries): prioritizing (political) equality and public virtue over individual self-determination.</a:t>
            </a:r>
            <a:endParaRPr lang="nl-NL" sz="2000" dirty="0"/>
          </a:p>
          <a:p>
            <a:pPr lvl="0"/>
            <a:endParaRPr lang="nl-NL" dirty="0"/>
          </a:p>
        </p:txBody>
      </p:sp>
    </p:spTree>
    <p:extLst>
      <p:ext uri="{BB962C8B-B14F-4D97-AF65-F5344CB8AC3E}">
        <p14:creationId xmlns:p14="http://schemas.microsoft.com/office/powerpoint/2010/main" val="27794770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sz="4900" b="1" dirty="0"/>
              <a:t>Socialism</a:t>
            </a:r>
            <a:r>
              <a:rPr lang="en-GB" sz="4900" dirty="0"/>
              <a:t> and </a:t>
            </a:r>
            <a:r>
              <a:rPr lang="en-GB" sz="4900" b="1" dirty="0"/>
              <a:t>Communism</a:t>
            </a:r>
            <a:r>
              <a:rPr lang="en-GB" sz="4900" dirty="0"/>
              <a:t> </a:t>
            </a:r>
            <a:br>
              <a:rPr lang="en-GB" sz="4900" b="1" dirty="0"/>
            </a:br>
            <a:r>
              <a:rPr lang="en-GB" sz="4900" b="1" dirty="0"/>
              <a:t>(Marxism)</a:t>
            </a:r>
            <a:br>
              <a:rPr lang="nl-NL" sz="4900" dirty="0"/>
            </a:br>
            <a:endParaRPr lang="nl-NL" sz="4900" dirty="0"/>
          </a:p>
        </p:txBody>
      </p:sp>
      <p:sp>
        <p:nvSpPr>
          <p:cNvPr id="3" name="Content Placeholder 2"/>
          <p:cNvSpPr>
            <a:spLocks noGrp="1"/>
          </p:cNvSpPr>
          <p:nvPr>
            <p:ph idx="1"/>
          </p:nvPr>
        </p:nvSpPr>
        <p:spPr/>
        <p:txBody>
          <a:bodyPr>
            <a:noAutofit/>
          </a:bodyPr>
          <a:lstStyle/>
          <a:p>
            <a:pPr lvl="0"/>
            <a:r>
              <a:rPr lang="en-GB" sz="2400" dirty="0"/>
              <a:t>Social-economic conditions and not politics crucial for the organisation of society.</a:t>
            </a:r>
            <a:endParaRPr lang="nl-NL" sz="2400" dirty="0"/>
          </a:p>
          <a:p>
            <a:pPr lvl="0"/>
            <a:r>
              <a:rPr lang="en-GB" sz="2400" dirty="0"/>
              <a:t>Society divided into socio-economic classes and class-struggle is the driving force in history and politics.</a:t>
            </a:r>
            <a:endParaRPr lang="nl-NL" sz="2400" dirty="0"/>
          </a:p>
          <a:p>
            <a:pPr lvl="0"/>
            <a:r>
              <a:rPr lang="en-GB" sz="2400" dirty="0"/>
              <a:t>Aim: the elimination of social-economic inequalities </a:t>
            </a:r>
            <a:r>
              <a:rPr lang="en-GB" sz="2400" dirty="0">
                <a:sym typeface="Wingdings" panose="05000000000000000000" pitchFamily="2" charset="2"/>
              </a:rPr>
              <a:t> the priority of solidarity and social justice.</a:t>
            </a:r>
          </a:p>
          <a:p>
            <a:pPr lvl="0"/>
            <a:r>
              <a:rPr lang="en-GB" sz="2400" dirty="0"/>
              <a:t>The role of the state as an instrument to bring about a new social order. (Marxists: the need for a proletarian dictatorship to realise a communist society; for 20</a:t>
            </a:r>
            <a:r>
              <a:rPr lang="en-GB" sz="2400" baseline="30000" dirty="0"/>
              <a:t>th</a:t>
            </a:r>
            <a:r>
              <a:rPr lang="en-GB" sz="2400" dirty="0"/>
              <a:t>-century social-democrats the welfare state was crucial.)</a:t>
            </a:r>
            <a:endParaRPr lang="nl-NL" sz="2400" dirty="0"/>
          </a:p>
          <a:p>
            <a:pPr lvl="0"/>
            <a:r>
              <a:rPr lang="en-GB" sz="2400" dirty="0"/>
              <a:t>The collective good and socio-economic equality are more important than individual interests and rights. (Socialism and communism </a:t>
            </a:r>
            <a:r>
              <a:rPr lang="en-GB" sz="2400" dirty="0">
                <a:sym typeface="Wingdings" panose="05000000000000000000" pitchFamily="2" charset="2"/>
              </a:rPr>
              <a:t> </a:t>
            </a:r>
            <a:r>
              <a:rPr lang="en-GB" sz="2400" dirty="0"/>
              <a:t>liberalism. )</a:t>
            </a:r>
          </a:p>
        </p:txBody>
      </p:sp>
    </p:spTree>
    <p:extLst>
      <p:ext uri="{BB962C8B-B14F-4D97-AF65-F5344CB8AC3E}">
        <p14:creationId xmlns:p14="http://schemas.microsoft.com/office/powerpoint/2010/main" val="38572466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Socialism</a:t>
            </a:r>
            <a:r>
              <a:rPr lang="en-GB" dirty="0"/>
              <a:t> and </a:t>
            </a:r>
            <a:r>
              <a:rPr lang="en-GB" b="1" dirty="0"/>
              <a:t>Communism</a:t>
            </a:r>
            <a:r>
              <a:rPr lang="en-GB" dirty="0"/>
              <a:t> </a:t>
            </a:r>
            <a:br>
              <a:rPr lang="en-GB" b="1" dirty="0"/>
            </a:br>
            <a:r>
              <a:rPr lang="en-GB" b="1" dirty="0"/>
              <a:t>(Marxism)</a:t>
            </a:r>
            <a:br>
              <a:rPr lang="nl-NL" dirty="0"/>
            </a:br>
            <a:endParaRPr lang="nl-NL" dirty="0"/>
          </a:p>
        </p:txBody>
      </p:sp>
      <p:sp>
        <p:nvSpPr>
          <p:cNvPr id="3" name="Content Placeholder 2"/>
          <p:cNvSpPr>
            <a:spLocks noGrp="1"/>
          </p:cNvSpPr>
          <p:nvPr>
            <p:ph idx="1"/>
          </p:nvPr>
        </p:nvSpPr>
        <p:spPr/>
        <p:txBody>
          <a:bodyPr>
            <a:noAutofit/>
          </a:bodyPr>
          <a:lstStyle/>
          <a:p>
            <a:pPr lvl="0"/>
            <a:r>
              <a:rPr lang="en-GB" sz="2400" dirty="0"/>
              <a:t>Building on enlightened principles: a rational organisation of society and the ideal of progress. (Overlap with liberalism.) </a:t>
            </a:r>
          </a:p>
          <a:p>
            <a:pPr lvl="0"/>
            <a:r>
              <a:rPr lang="en-GB" sz="2400" dirty="0"/>
              <a:t>The priority of the economy: overlap with liberalism, but very different ideas about its organisation </a:t>
            </a:r>
            <a:r>
              <a:rPr lang="en-GB" sz="2400" dirty="0">
                <a:sym typeface="Wingdings" panose="05000000000000000000" pitchFamily="2" charset="2"/>
              </a:rPr>
              <a:t> </a:t>
            </a:r>
            <a:r>
              <a:rPr lang="en-GB" sz="2400" dirty="0"/>
              <a:t>Liberals: the capitalist free market </a:t>
            </a:r>
            <a:r>
              <a:rPr lang="en-GB" sz="2400" dirty="0">
                <a:sym typeface="Wingdings" panose="05000000000000000000" pitchFamily="2" charset="2"/>
              </a:rPr>
              <a:t> S</a:t>
            </a:r>
            <a:r>
              <a:rPr lang="en-GB" sz="2400" dirty="0"/>
              <a:t>ocialists and Marxists: a politically controlled, collectivised, socialised or regulated economy. </a:t>
            </a:r>
            <a:endParaRPr lang="nl-NL" sz="2400" dirty="0"/>
          </a:p>
          <a:p>
            <a:r>
              <a:rPr lang="en-GB" sz="2400" dirty="0"/>
              <a:t>Apart from Marxism and social-democracy </a:t>
            </a:r>
            <a:r>
              <a:rPr lang="en-GB" sz="2400" dirty="0">
                <a:sym typeface="Wingdings" panose="05000000000000000000" pitchFamily="2" charset="2"/>
              </a:rPr>
              <a:t> </a:t>
            </a:r>
            <a:r>
              <a:rPr lang="en-GB" sz="2400" dirty="0"/>
              <a:t>utopian and technocratic </a:t>
            </a:r>
            <a:r>
              <a:rPr lang="en-US" sz="2400" dirty="0"/>
              <a:t>brand of socialism (Saint-Simon, Robert Owen and others): rejection of politicized class-struggle and the idea that industrial society should be shaped through rational social planning and management on the basis of science and technical know-how in order to establish a more efficient and humane economy.</a:t>
            </a:r>
            <a:endParaRPr lang="nl-NL" sz="2400" dirty="0"/>
          </a:p>
          <a:p>
            <a:endParaRPr lang="nl-NL" dirty="0"/>
          </a:p>
        </p:txBody>
      </p:sp>
    </p:spTree>
    <p:extLst>
      <p:ext uri="{BB962C8B-B14F-4D97-AF65-F5344CB8AC3E}">
        <p14:creationId xmlns:p14="http://schemas.microsoft.com/office/powerpoint/2010/main" val="34956789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15416"/>
            <a:ext cx="8507288" cy="1733054"/>
          </a:xfrm>
        </p:spPr>
        <p:txBody>
          <a:bodyPr>
            <a:normAutofit/>
          </a:bodyPr>
          <a:lstStyle/>
          <a:p>
            <a:r>
              <a:rPr lang="nl-NL" sz="4000" b="1" dirty="0" err="1"/>
              <a:t>Contemporary</a:t>
            </a:r>
            <a:r>
              <a:rPr lang="nl-NL" sz="4000" b="1" dirty="0"/>
              <a:t> </a:t>
            </a:r>
            <a:r>
              <a:rPr lang="nl-NL" sz="4000" b="1" dirty="0" err="1"/>
              <a:t>relevance</a:t>
            </a:r>
            <a:r>
              <a:rPr lang="nl-NL" sz="4000" b="1" dirty="0"/>
              <a:t> of </a:t>
            </a:r>
            <a:r>
              <a:rPr lang="nl-NL" sz="4000" b="1" dirty="0" err="1"/>
              <a:t>ideologies</a:t>
            </a:r>
            <a:endParaRPr lang="nl-NL" sz="4000" b="1" dirty="0"/>
          </a:p>
        </p:txBody>
      </p:sp>
      <p:sp>
        <p:nvSpPr>
          <p:cNvPr id="3" name="Content Placeholder 2"/>
          <p:cNvSpPr>
            <a:spLocks noGrp="1"/>
          </p:cNvSpPr>
          <p:nvPr>
            <p:ph idx="1"/>
          </p:nvPr>
        </p:nvSpPr>
        <p:spPr>
          <a:xfrm>
            <a:off x="251520" y="1124744"/>
            <a:ext cx="8435280" cy="5001419"/>
          </a:xfrm>
        </p:spPr>
        <p:txBody>
          <a:bodyPr>
            <a:noAutofit/>
          </a:bodyPr>
          <a:lstStyle/>
          <a:p>
            <a:r>
              <a:rPr lang="en-GB" sz="2800" dirty="0"/>
              <a:t>Ideologies in present-day political parties: Democratic citizens and voters should know about these ideologies. </a:t>
            </a:r>
          </a:p>
          <a:p>
            <a:pPr marL="0" indent="0">
              <a:buNone/>
            </a:pPr>
            <a:endParaRPr lang="en-GB" sz="2800" dirty="0"/>
          </a:p>
          <a:p>
            <a:pPr marL="0" indent="0">
              <a:buNone/>
            </a:pPr>
            <a:r>
              <a:rPr lang="en-GB" sz="2800" dirty="0"/>
              <a:t>Winston Churchill: </a:t>
            </a:r>
          </a:p>
          <a:p>
            <a:pPr marL="1257300" lvl="3" indent="0">
              <a:buNone/>
            </a:pPr>
            <a:r>
              <a:rPr lang="en-GB" sz="2800" i="1" dirty="0"/>
              <a:t>if you are young, and you are not a socialist, you have no heart; when you have turned older and you are not a conservative, you have no brains. </a:t>
            </a:r>
            <a:endParaRPr lang="nl-NL" sz="2800" i="1" dirty="0"/>
          </a:p>
          <a:p>
            <a:endParaRPr lang="nl-NL" sz="2800" dirty="0"/>
          </a:p>
          <a:p>
            <a:r>
              <a:rPr lang="nl-NL" sz="2800" dirty="0"/>
              <a:t>But are </a:t>
            </a:r>
            <a:r>
              <a:rPr lang="nl-NL" sz="2800" dirty="0" err="1"/>
              <a:t>ideologies</a:t>
            </a:r>
            <a:r>
              <a:rPr lang="nl-NL" sz="2800" dirty="0"/>
              <a:t> </a:t>
            </a:r>
            <a:r>
              <a:rPr lang="nl-NL" sz="2800" dirty="0" err="1"/>
              <a:t>still</a:t>
            </a:r>
            <a:r>
              <a:rPr lang="nl-NL" sz="2800" dirty="0"/>
              <a:t> as </a:t>
            </a:r>
            <a:r>
              <a:rPr lang="nl-NL" sz="2800" dirty="0" err="1"/>
              <a:t>influential</a:t>
            </a:r>
            <a:r>
              <a:rPr lang="nl-NL" sz="2800" dirty="0"/>
              <a:t> in </a:t>
            </a:r>
            <a:r>
              <a:rPr lang="nl-NL" sz="2800" dirty="0" err="1"/>
              <a:t>democratic</a:t>
            </a:r>
            <a:r>
              <a:rPr lang="nl-NL" sz="2800" dirty="0"/>
              <a:t> </a:t>
            </a:r>
            <a:r>
              <a:rPr lang="nl-NL" sz="2800" dirty="0" err="1"/>
              <a:t>politics</a:t>
            </a:r>
            <a:r>
              <a:rPr lang="nl-NL" sz="2800" dirty="0"/>
              <a:t> as </a:t>
            </a:r>
            <a:r>
              <a:rPr lang="nl-NL" sz="2800" dirty="0" err="1"/>
              <a:t>they</a:t>
            </a:r>
            <a:r>
              <a:rPr lang="nl-NL" sz="2800" dirty="0"/>
              <a:t> </a:t>
            </a:r>
            <a:r>
              <a:rPr lang="nl-NL" sz="2800" dirty="0" err="1"/>
              <a:t>used</a:t>
            </a:r>
            <a:r>
              <a:rPr lang="nl-NL" sz="2800" dirty="0"/>
              <a:t> </a:t>
            </a:r>
            <a:r>
              <a:rPr lang="nl-NL" sz="2800" dirty="0" err="1"/>
              <a:t>to</a:t>
            </a:r>
            <a:r>
              <a:rPr lang="nl-NL" sz="2800" dirty="0"/>
              <a:t> </a:t>
            </a:r>
            <a:r>
              <a:rPr lang="nl-NL" sz="2800" dirty="0" err="1"/>
              <a:t>be</a:t>
            </a:r>
            <a:r>
              <a:rPr lang="nl-NL" sz="2800" dirty="0"/>
              <a:t>?  </a:t>
            </a:r>
          </a:p>
        </p:txBody>
      </p:sp>
    </p:spTree>
    <p:extLst>
      <p:ext uri="{BB962C8B-B14F-4D97-AF65-F5344CB8AC3E}">
        <p14:creationId xmlns:p14="http://schemas.microsoft.com/office/powerpoint/2010/main" val="3241387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Political</a:t>
            </a:r>
            <a:r>
              <a:rPr lang="nl-NL" b="1" dirty="0"/>
              <a:t> </a:t>
            </a:r>
            <a:r>
              <a:rPr lang="nl-NL" b="1" dirty="0" err="1"/>
              <a:t>modernisation</a:t>
            </a:r>
            <a:endParaRPr lang="nl-NL" b="1" dirty="0"/>
          </a:p>
        </p:txBody>
      </p:sp>
      <p:sp>
        <p:nvSpPr>
          <p:cNvPr id="3" name="Content Placeholder 2"/>
          <p:cNvSpPr>
            <a:spLocks noGrp="1"/>
          </p:cNvSpPr>
          <p:nvPr>
            <p:ph idx="1"/>
          </p:nvPr>
        </p:nvSpPr>
        <p:spPr/>
        <p:txBody>
          <a:bodyPr>
            <a:normAutofit fontScale="92500" lnSpcReduction="20000"/>
          </a:bodyPr>
          <a:lstStyle/>
          <a:p>
            <a:pPr marL="0" indent="0">
              <a:buNone/>
            </a:pPr>
            <a:r>
              <a:rPr lang="nl-NL" b="1" dirty="0"/>
              <a:t>Traditional			 </a:t>
            </a:r>
            <a:r>
              <a:rPr lang="nl-NL" b="1" dirty="0">
                <a:sym typeface="Wingdings" pitchFamily="2" charset="2"/>
              </a:rPr>
              <a:t>	Modern</a:t>
            </a:r>
            <a:endParaRPr lang="nl-NL" b="1" dirty="0"/>
          </a:p>
          <a:p>
            <a:pPr marL="0" indent="0">
              <a:buNone/>
            </a:pPr>
            <a:endParaRPr lang="nl-NL" dirty="0"/>
          </a:p>
          <a:p>
            <a:r>
              <a:rPr lang="en-US" dirty="0"/>
              <a:t>authoritarian rule	</a:t>
            </a:r>
            <a:r>
              <a:rPr lang="en-US" b="1" dirty="0">
                <a:sym typeface="Wingdings" pitchFamily="2" charset="2"/>
              </a:rPr>
              <a:t>  </a:t>
            </a:r>
            <a:r>
              <a:rPr lang="en-US" dirty="0"/>
              <a:t>	democratic politics</a:t>
            </a:r>
          </a:p>
          <a:p>
            <a:r>
              <a:rPr lang="en-US" dirty="0"/>
              <a:t>feudalism/absolutism</a:t>
            </a:r>
            <a:r>
              <a:rPr lang="en-US" b="1" dirty="0">
                <a:sym typeface="Wingdings" pitchFamily="2" charset="2"/>
              </a:rPr>
              <a:t>  </a:t>
            </a:r>
            <a:r>
              <a:rPr lang="en-US" dirty="0"/>
              <a:t>	people’s sovereignty</a:t>
            </a:r>
          </a:p>
          <a:p>
            <a:r>
              <a:rPr lang="en-US" dirty="0"/>
              <a:t>dependent subjects 	</a:t>
            </a:r>
            <a:r>
              <a:rPr lang="en-US" b="1" dirty="0">
                <a:sym typeface="Wingdings" pitchFamily="2" charset="2"/>
              </a:rPr>
              <a:t>  </a:t>
            </a:r>
            <a:r>
              <a:rPr lang="en-US" dirty="0"/>
              <a:t>	‘free’ citizens </a:t>
            </a:r>
          </a:p>
          <a:p>
            <a:r>
              <a:rPr lang="en-US" dirty="0"/>
              <a:t>privileges/duties	</a:t>
            </a:r>
            <a:r>
              <a:rPr lang="en-US" b="1" dirty="0">
                <a:sym typeface="Wingdings" pitchFamily="2" charset="2"/>
              </a:rPr>
              <a:t>  </a:t>
            </a:r>
            <a:r>
              <a:rPr lang="en-US" dirty="0"/>
              <a:t>	civil rights</a:t>
            </a:r>
          </a:p>
          <a:p>
            <a:r>
              <a:rPr lang="en-US" dirty="0"/>
              <a:t>no say in politics	</a:t>
            </a:r>
            <a:r>
              <a:rPr lang="en-US" b="1" dirty="0">
                <a:sym typeface="Wingdings" pitchFamily="2" charset="2"/>
              </a:rPr>
              <a:t>  </a:t>
            </a:r>
            <a:r>
              <a:rPr lang="en-US" dirty="0"/>
              <a:t>	suffrage/participation </a:t>
            </a:r>
          </a:p>
          <a:p>
            <a:r>
              <a:rPr lang="en-US" dirty="0"/>
              <a:t>personal	authority	</a:t>
            </a:r>
            <a:r>
              <a:rPr lang="en-US" b="1" dirty="0">
                <a:sym typeface="Wingdings" pitchFamily="2" charset="2"/>
              </a:rPr>
              <a:t>  </a:t>
            </a:r>
            <a:r>
              <a:rPr lang="en-US" dirty="0"/>
              <a:t>	political ideologies </a:t>
            </a:r>
          </a:p>
          <a:p>
            <a:r>
              <a:rPr lang="en-US" dirty="0"/>
              <a:t>small scale/local	</a:t>
            </a:r>
            <a:r>
              <a:rPr lang="en-US" b="1" dirty="0">
                <a:sym typeface="Wingdings" pitchFamily="2" charset="2"/>
              </a:rPr>
              <a:t>  </a:t>
            </a:r>
            <a:r>
              <a:rPr lang="en-US" dirty="0"/>
              <a:t>	large scale/national   </a:t>
            </a:r>
          </a:p>
          <a:p>
            <a:pPr marL="0" indent="0">
              <a:buNone/>
            </a:pPr>
            <a:endParaRPr lang="en-US" dirty="0"/>
          </a:p>
        </p:txBody>
      </p:sp>
    </p:spTree>
    <p:extLst>
      <p:ext uri="{BB962C8B-B14F-4D97-AF65-F5344CB8AC3E}">
        <p14:creationId xmlns:p14="http://schemas.microsoft.com/office/powerpoint/2010/main" val="790621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2. </a:t>
            </a:r>
            <a:r>
              <a:rPr lang="nl-NL" b="1" dirty="0" err="1"/>
              <a:t>Social-economic</a:t>
            </a:r>
            <a:r>
              <a:rPr lang="nl-NL" b="1" dirty="0"/>
              <a:t> </a:t>
            </a:r>
            <a:r>
              <a:rPr lang="nl-NL" b="1" dirty="0" err="1"/>
              <a:t>modernisation</a:t>
            </a:r>
            <a:endParaRPr lang="nl-NL" dirty="0"/>
          </a:p>
        </p:txBody>
      </p:sp>
      <p:sp>
        <p:nvSpPr>
          <p:cNvPr id="3" name="Content Placeholder 2"/>
          <p:cNvSpPr>
            <a:spLocks noGrp="1"/>
          </p:cNvSpPr>
          <p:nvPr>
            <p:ph idx="1"/>
          </p:nvPr>
        </p:nvSpPr>
        <p:spPr/>
        <p:txBody>
          <a:bodyPr>
            <a:noAutofit/>
          </a:bodyPr>
          <a:lstStyle/>
          <a:p>
            <a:pPr marL="0" indent="0">
              <a:buNone/>
            </a:pPr>
            <a:r>
              <a:rPr lang="en-GB" dirty="0"/>
              <a:t>Industrial Revolution starting in late 18th century England, reaching the continent in the early 19</a:t>
            </a:r>
            <a:r>
              <a:rPr lang="en-GB" baseline="30000" dirty="0"/>
              <a:t>th</a:t>
            </a:r>
            <a:r>
              <a:rPr lang="en-GB" dirty="0"/>
              <a:t> century, and expanding to other parts of Europe and America and later also to other parts of the world.</a:t>
            </a:r>
          </a:p>
          <a:p>
            <a:pPr marL="0" indent="0">
              <a:buNone/>
            </a:pPr>
            <a:r>
              <a:rPr lang="en-GB" dirty="0"/>
              <a:t> </a:t>
            </a:r>
          </a:p>
          <a:p>
            <a:pPr marL="0" indent="0">
              <a:buNone/>
            </a:pPr>
            <a:r>
              <a:rPr lang="en-GB" dirty="0"/>
              <a:t>Dynamic, large-scale industrial and capitalist society, first on a national and now on a global scale.</a:t>
            </a:r>
            <a:endParaRPr lang="nl-NL" dirty="0"/>
          </a:p>
        </p:txBody>
      </p:sp>
      <p:sp>
        <p:nvSpPr>
          <p:cNvPr id="4" name="Down Arrow 3"/>
          <p:cNvSpPr/>
          <p:nvPr/>
        </p:nvSpPr>
        <p:spPr>
          <a:xfrm>
            <a:off x="3779912" y="378904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9944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Traditional socioeconomic order</a:t>
            </a:r>
            <a:endParaRPr lang="nl-NL" b="1" dirty="0"/>
          </a:p>
        </p:txBody>
      </p:sp>
      <p:sp>
        <p:nvSpPr>
          <p:cNvPr id="3" name="Content Placeholder 2"/>
          <p:cNvSpPr>
            <a:spLocks noGrp="1"/>
          </p:cNvSpPr>
          <p:nvPr>
            <p:ph idx="1"/>
          </p:nvPr>
        </p:nvSpPr>
        <p:spPr/>
        <p:txBody>
          <a:bodyPr>
            <a:noAutofit/>
          </a:bodyPr>
          <a:lstStyle/>
          <a:p>
            <a:r>
              <a:rPr lang="en-GB" sz="2800" dirty="0"/>
              <a:t>Static, small-scale, and local social life in village communities, depending on agriculture and handicraft. </a:t>
            </a:r>
          </a:p>
          <a:p>
            <a:r>
              <a:rPr lang="en-GB" sz="2800" dirty="0"/>
              <a:t>Scarcity:</a:t>
            </a:r>
            <a:r>
              <a:rPr lang="en-GB" sz="2800" dirty="0">
                <a:sym typeface="Wingdings" panose="05000000000000000000" pitchFamily="2" charset="2"/>
              </a:rPr>
              <a:t> subsistence economy (struggle for survival).</a:t>
            </a:r>
            <a:endParaRPr lang="en-GB" sz="2800" dirty="0"/>
          </a:p>
          <a:p>
            <a:r>
              <a:rPr lang="en-GB" sz="2800" dirty="0"/>
              <a:t>Social positions more or less permanent and determined by collective ties, inherited family-background, fixed hierarchies, rank and status.</a:t>
            </a:r>
          </a:p>
          <a:p>
            <a:r>
              <a:rPr lang="en-GB" sz="2800" dirty="0"/>
              <a:t>Division between privileged status groups, such as the nobility and the clergy on the one hand and a rising middle-class and the mass of peasants and workers on the other.</a:t>
            </a:r>
          </a:p>
          <a:p>
            <a:endParaRPr lang="en-GB" sz="1600" dirty="0"/>
          </a:p>
        </p:txBody>
      </p:sp>
    </p:spTree>
    <p:extLst>
      <p:ext uri="{BB962C8B-B14F-4D97-AF65-F5344CB8AC3E}">
        <p14:creationId xmlns:p14="http://schemas.microsoft.com/office/powerpoint/2010/main" val="2584741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1994</TotalTime>
  <Words>5904</Words>
  <Application>Microsoft Office PowerPoint</Application>
  <PresentationFormat>On-screen Show (4:3)</PresentationFormat>
  <Paragraphs>440</Paragraphs>
  <Slides>63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Times New Roman</vt:lpstr>
      <vt:lpstr>Wingdings</vt:lpstr>
      <vt:lpstr>Office Theme</vt:lpstr>
      <vt:lpstr>The Modernisation  of the Western World</vt:lpstr>
      <vt:lpstr>  Tradition  Modernity: emergence of modern society and culture late 18th – early 20th century    . </vt:lpstr>
      <vt:lpstr>The ambivalence of modernisation</vt:lpstr>
      <vt:lpstr>4 fundamental transformations</vt:lpstr>
      <vt:lpstr>1. Political modernisation: two key events in ‘the age of revolution’</vt:lpstr>
      <vt:lpstr>Traditional  modern politics</vt:lpstr>
      <vt:lpstr>Political modernisation</vt:lpstr>
      <vt:lpstr>2. Social-economic modernisation</vt:lpstr>
      <vt:lpstr>Traditional socioeconomic order</vt:lpstr>
      <vt:lpstr>Modern industrial-capitalist order</vt:lpstr>
      <vt:lpstr> Social-economic modernisation</vt:lpstr>
      <vt:lpstr>3. Intellectual-cultural modernisation</vt:lpstr>
      <vt:lpstr>Changing self-understanding of man</vt:lpstr>
      <vt:lpstr>Intellectual-cultural modernisation</vt:lpstr>
      <vt:lpstr>4. Modernization of personal life</vt:lpstr>
      <vt:lpstr> Two dimensions of modernisation </vt:lpstr>
      <vt:lpstr>Where to find these reflections?</vt:lpstr>
      <vt:lpstr> Reflection on modernization: new ways of thinking about man and society: </vt:lpstr>
      <vt:lpstr>Modernisation as descriptive term  and as mobilizing concept</vt:lpstr>
      <vt:lpstr>Effect of intellectual, political and artistic reflections on modernity</vt:lpstr>
      <vt:lpstr> Self-determination </vt:lpstr>
      <vt:lpstr>Individual and collective self-determination</vt:lpstr>
      <vt:lpstr> Traditional mindset: no progress, fear of change </vt:lpstr>
      <vt:lpstr>Modern belief in progress </vt:lpstr>
      <vt:lpstr>Modernity: looking and moving forward</vt:lpstr>
      <vt:lpstr>The optimism of the Enlightenment </vt:lpstr>
      <vt:lpstr>   Nicolas de Condorcet, Tableau historique des progrès de l’ésprit humain (1795):   </vt:lpstr>
      <vt:lpstr>The irony of Condorcet’s fate</vt:lpstr>
      <vt:lpstr>Traditional fatalism  modern design </vt:lpstr>
      <vt:lpstr> Modern belief in active intervention and design as the means for realizing a better (perfect?) world: </vt:lpstr>
      <vt:lpstr> The ambiguities of modernity  </vt:lpstr>
      <vt:lpstr>5 basic questions about modernization</vt:lpstr>
      <vt:lpstr>The French revolutionaries</vt:lpstr>
      <vt:lpstr>Liberals</vt:lpstr>
      <vt:lpstr> Conservatives</vt:lpstr>
      <vt:lpstr>Tocqueville </vt:lpstr>
      <vt:lpstr> Marx and Engels</vt:lpstr>
      <vt:lpstr>Similarity between Marxist and conservative criticism of capitalism</vt:lpstr>
      <vt:lpstr> Saint-Simon (managerial socialism)   Comte (positivism) </vt:lpstr>
      <vt:lpstr>  Tocqueville and Saint-Simon/Comte </vt:lpstr>
      <vt:lpstr>Weber</vt:lpstr>
      <vt:lpstr>Darwin  (not about social modernization, but theory expressing modern mindset and affecting science and social policies)</vt:lpstr>
      <vt:lpstr>Social Darwinism (degeneration-theory)</vt:lpstr>
      <vt:lpstr>Freud about psychological man</vt:lpstr>
      <vt:lpstr>PowerPoint Presentation</vt:lpstr>
      <vt:lpstr>Ambiguities, contrasts and tensions  in modernity</vt:lpstr>
      <vt:lpstr> Liberation  constraint, control,     </vt:lpstr>
      <vt:lpstr> Democratic liberation versus two constraining social regimes </vt:lpstr>
      <vt:lpstr>Equality  Inequality</vt:lpstr>
      <vt:lpstr>Optimistic meliorismPessimistic realism</vt:lpstr>
      <vt:lpstr>DisenchantmentRe-enchantment</vt:lpstr>
      <vt:lpstr> Overlap of scientific/sociological analysis and ideological values</vt:lpstr>
      <vt:lpstr>EnlightenmentRomanticism</vt:lpstr>
      <vt:lpstr>Political ideologies: different views on “liberty, equality, and fraternity”</vt:lpstr>
      <vt:lpstr>Liberalism </vt:lpstr>
      <vt:lpstr>Liberalism</vt:lpstr>
      <vt:lpstr>Conservatism</vt:lpstr>
      <vt:lpstr>Conservatism    related to other ideologies</vt:lpstr>
      <vt:lpstr>Nationalism  French Revolution  emergence of the nation-state </vt:lpstr>
      <vt:lpstr> Republicanism  In France: opposing monarchy and Church, and mix of liberal-democracy with classical republican values (Jacobins) </vt:lpstr>
      <vt:lpstr> Socialism and Communism  (Marxism) </vt:lpstr>
      <vt:lpstr> Socialism and Communism  (Marxism) </vt:lpstr>
      <vt:lpstr>Contemporary relevance of ideologies</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Disenchantment and Ideology Democracy, Industry and Science in the 19th Century</dc:title>
  <dc:creator>Oosterhuis Harry (HISTORY)</dc:creator>
  <cp:lastModifiedBy>Oosterhuis, Harry (HISTORY)</cp:lastModifiedBy>
  <cp:revision>151</cp:revision>
  <dcterms:created xsi:type="dcterms:W3CDTF">2013-01-23T14:08:45Z</dcterms:created>
  <dcterms:modified xsi:type="dcterms:W3CDTF">2024-12-30T09:50:09Z</dcterms:modified>
</cp:coreProperties>
</file>