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3" r:id="rId3"/>
    <p:sldId id="257" r:id="rId4"/>
    <p:sldId id="260" r:id="rId5"/>
    <p:sldId id="261" r:id="rId6"/>
    <p:sldId id="262" r:id="rId7"/>
    <p:sldId id="281" r:id="rId8"/>
    <p:sldId id="263" r:id="rId9"/>
    <p:sldId id="264" r:id="rId10"/>
    <p:sldId id="265" r:id="rId11"/>
    <p:sldId id="266" r:id="rId12"/>
    <p:sldId id="282" r:id="rId13"/>
    <p:sldId id="267" r:id="rId14"/>
    <p:sldId id="268" r:id="rId15"/>
    <p:sldId id="273" r:id="rId16"/>
    <p:sldId id="271" r:id="rId17"/>
    <p:sldId id="288" r:id="rId18"/>
    <p:sldId id="285" r:id="rId19"/>
    <p:sldId id="270" r:id="rId20"/>
    <p:sldId id="286" r:id="rId21"/>
    <p:sldId id="272" r:id="rId22"/>
    <p:sldId id="284" r:id="rId23"/>
    <p:sldId id="278" r:id="rId24"/>
    <p:sldId id="275" r:id="rId25"/>
    <p:sldId id="287" r:id="rId26"/>
    <p:sldId id="276" r:id="rId27"/>
    <p:sldId id="279" r:id="rId28"/>
    <p:sldId id="277" r:id="rId29"/>
    <p:sldId id="280" r:id="rId30"/>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400" y="5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035FB546-C223-4D58-9943-DB89DEFEB466}" type="datetimeFigureOut">
              <a:rPr lang="en-GB" smtClean="0"/>
              <a:t>30/12/2024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0FED2B5-6127-4AF1-933D-E9A04D2316B3}" type="slidenum">
              <a:rPr lang="en-GB" smtClean="0"/>
              <a:t>‹#›</a:t>
            </a:fld>
            <a:endParaRPr lang="en-GB"/>
          </a:p>
        </p:txBody>
      </p:sp>
    </p:spTree>
    <p:extLst>
      <p:ext uri="{BB962C8B-B14F-4D97-AF65-F5344CB8AC3E}">
        <p14:creationId xmlns:p14="http://schemas.microsoft.com/office/powerpoint/2010/main" val="40314389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35FB546-C223-4D58-9943-DB89DEFEB466}" type="datetimeFigureOut">
              <a:rPr lang="en-GB" smtClean="0"/>
              <a:t>30/12/2024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0FED2B5-6127-4AF1-933D-E9A04D2316B3}" type="slidenum">
              <a:rPr lang="en-GB" smtClean="0"/>
              <a:t>‹#›</a:t>
            </a:fld>
            <a:endParaRPr lang="en-GB"/>
          </a:p>
        </p:txBody>
      </p:sp>
    </p:spTree>
    <p:extLst>
      <p:ext uri="{BB962C8B-B14F-4D97-AF65-F5344CB8AC3E}">
        <p14:creationId xmlns:p14="http://schemas.microsoft.com/office/powerpoint/2010/main" val="2213990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35FB546-C223-4D58-9943-DB89DEFEB466}" type="datetimeFigureOut">
              <a:rPr lang="en-GB" smtClean="0"/>
              <a:t>30/12/2024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0FED2B5-6127-4AF1-933D-E9A04D2316B3}" type="slidenum">
              <a:rPr lang="en-GB" smtClean="0"/>
              <a:t>‹#›</a:t>
            </a:fld>
            <a:endParaRPr lang="en-GB"/>
          </a:p>
        </p:txBody>
      </p:sp>
    </p:spTree>
    <p:extLst>
      <p:ext uri="{BB962C8B-B14F-4D97-AF65-F5344CB8AC3E}">
        <p14:creationId xmlns:p14="http://schemas.microsoft.com/office/powerpoint/2010/main" val="2976605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35FB546-C223-4D58-9943-DB89DEFEB466}" type="datetimeFigureOut">
              <a:rPr lang="en-GB" smtClean="0"/>
              <a:t>30/12/2024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0FED2B5-6127-4AF1-933D-E9A04D2316B3}" type="slidenum">
              <a:rPr lang="en-GB" smtClean="0"/>
              <a:t>‹#›</a:t>
            </a:fld>
            <a:endParaRPr lang="en-GB"/>
          </a:p>
        </p:txBody>
      </p:sp>
    </p:spTree>
    <p:extLst>
      <p:ext uri="{BB962C8B-B14F-4D97-AF65-F5344CB8AC3E}">
        <p14:creationId xmlns:p14="http://schemas.microsoft.com/office/powerpoint/2010/main" val="4226091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35FB546-C223-4D58-9943-DB89DEFEB466}" type="datetimeFigureOut">
              <a:rPr lang="en-GB" smtClean="0"/>
              <a:t>30/12/2024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0FED2B5-6127-4AF1-933D-E9A04D2316B3}" type="slidenum">
              <a:rPr lang="en-GB" smtClean="0"/>
              <a:t>‹#›</a:t>
            </a:fld>
            <a:endParaRPr lang="en-GB"/>
          </a:p>
        </p:txBody>
      </p:sp>
    </p:spTree>
    <p:extLst>
      <p:ext uri="{BB962C8B-B14F-4D97-AF65-F5344CB8AC3E}">
        <p14:creationId xmlns:p14="http://schemas.microsoft.com/office/powerpoint/2010/main" val="12197014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035FB546-C223-4D58-9943-DB89DEFEB466}" type="datetimeFigureOut">
              <a:rPr lang="en-GB" smtClean="0"/>
              <a:t>30/12/2024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0FED2B5-6127-4AF1-933D-E9A04D2316B3}" type="slidenum">
              <a:rPr lang="en-GB" smtClean="0"/>
              <a:t>‹#›</a:t>
            </a:fld>
            <a:endParaRPr lang="en-GB"/>
          </a:p>
        </p:txBody>
      </p:sp>
    </p:spTree>
    <p:extLst>
      <p:ext uri="{BB962C8B-B14F-4D97-AF65-F5344CB8AC3E}">
        <p14:creationId xmlns:p14="http://schemas.microsoft.com/office/powerpoint/2010/main" val="12294924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035FB546-C223-4D58-9943-DB89DEFEB466}" type="datetimeFigureOut">
              <a:rPr lang="en-GB" smtClean="0"/>
              <a:t>30/12/2024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0FED2B5-6127-4AF1-933D-E9A04D2316B3}" type="slidenum">
              <a:rPr lang="en-GB" smtClean="0"/>
              <a:t>‹#›</a:t>
            </a:fld>
            <a:endParaRPr lang="en-GB"/>
          </a:p>
        </p:txBody>
      </p:sp>
    </p:spTree>
    <p:extLst>
      <p:ext uri="{BB962C8B-B14F-4D97-AF65-F5344CB8AC3E}">
        <p14:creationId xmlns:p14="http://schemas.microsoft.com/office/powerpoint/2010/main" val="8516615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035FB546-C223-4D58-9943-DB89DEFEB466}" type="datetimeFigureOut">
              <a:rPr lang="en-GB" smtClean="0"/>
              <a:t>30/12/2024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0FED2B5-6127-4AF1-933D-E9A04D2316B3}" type="slidenum">
              <a:rPr lang="en-GB" smtClean="0"/>
              <a:t>‹#›</a:t>
            </a:fld>
            <a:endParaRPr lang="en-GB"/>
          </a:p>
        </p:txBody>
      </p:sp>
    </p:spTree>
    <p:extLst>
      <p:ext uri="{BB962C8B-B14F-4D97-AF65-F5344CB8AC3E}">
        <p14:creationId xmlns:p14="http://schemas.microsoft.com/office/powerpoint/2010/main" val="5458777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5FB546-C223-4D58-9943-DB89DEFEB466}" type="datetimeFigureOut">
              <a:rPr lang="en-GB" smtClean="0"/>
              <a:t>30/12/2024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0FED2B5-6127-4AF1-933D-E9A04D2316B3}" type="slidenum">
              <a:rPr lang="en-GB" smtClean="0"/>
              <a:t>‹#›</a:t>
            </a:fld>
            <a:endParaRPr lang="en-GB"/>
          </a:p>
        </p:txBody>
      </p:sp>
    </p:spTree>
    <p:extLst>
      <p:ext uri="{BB962C8B-B14F-4D97-AF65-F5344CB8AC3E}">
        <p14:creationId xmlns:p14="http://schemas.microsoft.com/office/powerpoint/2010/main" val="26845603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35FB546-C223-4D58-9943-DB89DEFEB466}" type="datetimeFigureOut">
              <a:rPr lang="en-GB" smtClean="0"/>
              <a:t>30/12/2024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0FED2B5-6127-4AF1-933D-E9A04D2316B3}" type="slidenum">
              <a:rPr lang="en-GB" smtClean="0"/>
              <a:t>‹#›</a:t>
            </a:fld>
            <a:endParaRPr lang="en-GB"/>
          </a:p>
        </p:txBody>
      </p:sp>
    </p:spTree>
    <p:extLst>
      <p:ext uri="{BB962C8B-B14F-4D97-AF65-F5344CB8AC3E}">
        <p14:creationId xmlns:p14="http://schemas.microsoft.com/office/powerpoint/2010/main" val="8338502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35FB546-C223-4D58-9943-DB89DEFEB466}" type="datetimeFigureOut">
              <a:rPr lang="en-GB" smtClean="0"/>
              <a:t>30/12/2024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0FED2B5-6127-4AF1-933D-E9A04D2316B3}" type="slidenum">
              <a:rPr lang="en-GB" smtClean="0"/>
              <a:t>‹#›</a:t>
            </a:fld>
            <a:endParaRPr lang="en-GB"/>
          </a:p>
        </p:txBody>
      </p:sp>
    </p:spTree>
    <p:extLst>
      <p:ext uri="{BB962C8B-B14F-4D97-AF65-F5344CB8AC3E}">
        <p14:creationId xmlns:p14="http://schemas.microsoft.com/office/powerpoint/2010/main" val="31422868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5FB546-C223-4D58-9943-DB89DEFEB466}" type="datetimeFigureOut">
              <a:rPr lang="en-GB" smtClean="0"/>
              <a:t>30/12/2024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FED2B5-6127-4AF1-933D-E9A04D2316B3}" type="slidenum">
              <a:rPr lang="en-GB" smtClean="0"/>
              <a:t>‹#›</a:t>
            </a:fld>
            <a:endParaRPr lang="en-GB"/>
          </a:p>
        </p:txBody>
      </p:sp>
    </p:spTree>
    <p:extLst>
      <p:ext uri="{BB962C8B-B14F-4D97-AF65-F5344CB8AC3E}">
        <p14:creationId xmlns:p14="http://schemas.microsoft.com/office/powerpoint/2010/main" val="34167801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sz="3600" b="1" dirty="0"/>
              <a:t>Psychology in the 19</a:t>
            </a:r>
            <a:r>
              <a:rPr lang="en-GB" sz="3600" b="1" baseline="30000" dirty="0"/>
              <a:t>th</a:t>
            </a:r>
            <a:r>
              <a:rPr lang="en-GB" sz="3600" b="1" dirty="0"/>
              <a:t> and 20</a:t>
            </a:r>
            <a:r>
              <a:rPr lang="en-GB" sz="3600" b="1" baseline="30000" dirty="0"/>
              <a:t>th</a:t>
            </a:r>
            <a:r>
              <a:rPr lang="en-GB" sz="3600" b="1" dirty="0"/>
              <a:t> century</a:t>
            </a:r>
          </a:p>
        </p:txBody>
      </p:sp>
      <p:sp>
        <p:nvSpPr>
          <p:cNvPr id="3" name="Subtitle 2"/>
          <p:cNvSpPr>
            <a:spLocks noGrp="1"/>
          </p:cNvSpPr>
          <p:nvPr>
            <p:ph type="subTitle" idx="1"/>
          </p:nvPr>
        </p:nvSpPr>
        <p:spPr/>
        <p:txBody>
          <a:bodyPr>
            <a:normAutofit/>
          </a:bodyPr>
          <a:lstStyle/>
          <a:p>
            <a:endParaRPr lang="en-GB" dirty="0"/>
          </a:p>
          <a:p>
            <a:r>
              <a:rPr lang="en-GB" dirty="0"/>
              <a:t>Harry Oosterhuis</a:t>
            </a:r>
          </a:p>
        </p:txBody>
      </p:sp>
    </p:spTree>
    <p:extLst>
      <p:ext uri="{BB962C8B-B14F-4D97-AF65-F5344CB8AC3E}">
        <p14:creationId xmlns:p14="http://schemas.microsoft.com/office/powerpoint/2010/main" val="32542670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274"/>
            <a:ext cx="8229600" cy="1143000"/>
          </a:xfrm>
        </p:spPr>
        <p:txBody>
          <a:bodyPr>
            <a:normAutofit fontScale="90000"/>
          </a:bodyPr>
          <a:lstStyle/>
          <a:p>
            <a:br>
              <a:rPr lang="en-US" sz="4000" b="1" dirty="0"/>
            </a:br>
            <a:br>
              <a:rPr lang="en-US" sz="4000" b="1" dirty="0"/>
            </a:br>
            <a:br>
              <a:rPr lang="en-US" sz="4000" b="1" dirty="0"/>
            </a:br>
            <a:r>
              <a:rPr lang="en-US" sz="3100" b="1" dirty="0"/>
              <a:t>Association psychology: the operation of the mind  explained on the basis of the natural scientific model </a:t>
            </a:r>
            <a:br>
              <a:rPr lang="en-US" sz="3100" dirty="0"/>
            </a:br>
            <a:r>
              <a:rPr lang="en-US" sz="7300" b="1" dirty="0"/>
              <a:t> </a:t>
            </a:r>
            <a:br>
              <a:rPr lang="nl-NL" dirty="0"/>
            </a:br>
            <a:endParaRPr lang="en-GB" dirty="0"/>
          </a:p>
        </p:txBody>
      </p:sp>
      <p:sp>
        <p:nvSpPr>
          <p:cNvPr id="3" name="Content Placeholder 2"/>
          <p:cNvSpPr>
            <a:spLocks noGrp="1"/>
          </p:cNvSpPr>
          <p:nvPr>
            <p:ph idx="1"/>
          </p:nvPr>
        </p:nvSpPr>
        <p:spPr>
          <a:xfrm>
            <a:off x="467544" y="1166018"/>
            <a:ext cx="8229600" cy="4525963"/>
          </a:xfrm>
        </p:spPr>
        <p:txBody>
          <a:bodyPr>
            <a:noAutofit/>
          </a:bodyPr>
          <a:lstStyle/>
          <a:p>
            <a:r>
              <a:rPr lang="en-US" sz="1800" b="1" dirty="0"/>
              <a:t>Empiricism</a:t>
            </a:r>
            <a:r>
              <a:rPr lang="en-US" sz="1800" dirty="0"/>
              <a:t>: the mind as tabula rasa and receptive registration mechanism </a:t>
            </a:r>
            <a:r>
              <a:rPr lang="en-US" sz="1800" dirty="0">
                <a:sym typeface="Wingdings" panose="05000000000000000000" pitchFamily="2" charset="2"/>
              </a:rPr>
              <a:t> </a:t>
            </a:r>
            <a:r>
              <a:rPr lang="en-US" sz="1800" dirty="0"/>
              <a:t>Input via  sensory experience: </a:t>
            </a:r>
            <a:r>
              <a:rPr lang="en-US" sz="1800" b="1" dirty="0"/>
              <a:t>primary properties</a:t>
            </a:r>
            <a:r>
              <a:rPr lang="en-US" sz="1800" dirty="0"/>
              <a:t> of things cause sensations.</a:t>
            </a:r>
          </a:p>
          <a:p>
            <a:r>
              <a:rPr lang="en-US" sz="1800" b="1" dirty="0"/>
              <a:t>Sensations</a:t>
            </a:r>
            <a:r>
              <a:rPr lang="en-US" sz="1800" dirty="0"/>
              <a:t> </a:t>
            </a:r>
            <a:r>
              <a:rPr lang="en-US" sz="1800" dirty="0">
                <a:sym typeface="Wingdings" panose="05000000000000000000" pitchFamily="2" charset="2"/>
              </a:rPr>
              <a:t> </a:t>
            </a:r>
            <a:r>
              <a:rPr lang="en-US" sz="1800" b="1" dirty="0"/>
              <a:t>simple elementary ideas</a:t>
            </a:r>
            <a:r>
              <a:rPr lang="en-US" sz="1800" dirty="0"/>
              <a:t>: mental representations of the outside world </a:t>
            </a:r>
            <a:r>
              <a:rPr lang="en-US" sz="1800" dirty="0">
                <a:sym typeface="Wingdings" panose="05000000000000000000" pitchFamily="2" charset="2"/>
              </a:rPr>
              <a:t> </a:t>
            </a:r>
            <a:r>
              <a:rPr lang="en-US" sz="1800" dirty="0"/>
              <a:t>basic building blocks of the contents of the mind.</a:t>
            </a:r>
          </a:p>
          <a:p>
            <a:r>
              <a:rPr lang="en-US" sz="1800" dirty="0"/>
              <a:t>Reflections and associations processing elementary ideas </a:t>
            </a:r>
            <a:r>
              <a:rPr lang="en-US" sz="1800" dirty="0">
                <a:sym typeface="Wingdings" panose="05000000000000000000" pitchFamily="2" charset="2"/>
              </a:rPr>
              <a:t> </a:t>
            </a:r>
            <a:r>
              <a:rPr lang="en-US" sz="1800" b="1" dirty="0"/>
              <a:t>composite ideas</a:t>
            </a:r>
            <a:r>
              <a:rPr lang="en-US" sz="1800" dirty="0"/>
              <a:t> (grainy + white + sweet = ‘sugar’). </a:t>
            </a:r>
          </a:p>
          <a:p>
            <a:r>
              <a:rPr lang="en-US" sz="1800" dirty="0"/>
              <a:t>Composite ideas related to each other</a:t>
            </a:r>
            <a:r>
              <a:rPr lang="en-US" sz="1800" b="1" dirty="0"/>
              <a:t> </a:t>
            </a:r>
            <a:r>
              <a:rPr lang="en-US" sz="1800" dirty="0">
                <a:sym typeface="Wingdings" panose="05000000000000000000" pitchFamily="2" charset="2"/>
              </a:rPr>
              <a:t> </a:t>
            </a:r>
            <a:r>
              <a:rPr lang="en-US" sz="1800" b="1" dirty="0">
                <a:sym typeface="Wingdings" panose="05000000000000000000" pitchFamily="2" charset="2"/>
              </a:rPr>
              <a:t>general, e</a:t>
            </a:r>
            <a:r>
              <a:rPr lang="en-US" sz="1800" b="1" dirty="0"/>
              <a:t>valuative and abstract ideas</a:t>
            </a:r>
            <a:r>
              <a:rPr lang="en-US" sz="1800" dirty="0"/>
              <a:t> without direct relationship with the immediate sensory experience (‘children like sugar’; ‘sugar is unhealthy’ or ‘sugar causes obesity’) .</a:t>
            </a:r>
          </a:p>
          <a:p>
            <a:r>
              <a:rPr lang="en-US" sz="1800" b="1" dirty="0"/>
              <a:t>Thinking is associating</a:t>
            </a:r>
            <a:r>
              <a:rPr lang="en-US" sz="1800" dirty="0"/>
              <a:t>, connecting simple ideas and the building of associational structures of composite ideas which are established on a regular basis.</a:t>
            </a:r>
          </a:p>
          <a:p>
            <a:endParaRPr lang="en-US" sz="1800" dirty="0"/>
          </a:p>
          <a:p>
            <a:pPr marL="0" indent="0">
              <a:buNone/>
            </a:pPr>
            <a:r>
              <a:rPr lang="en-US" sz="1800" dirty="0"/>
              <a:t>Mental reality, just like material reality, made up of and </a:t>
            </a:r>
            <a:r>
              <a:rPr lang="en-US" sz="1800" b="1" dirty="0"/>
              <a:t>reducible to its elementary parts</a:t>
            </a:r>
            <a:r>
              <a:rPr lang="en-US" sz="1800" dirty="0"/>
              <a:t>, which come into contact, attract and repel each other, which enter into relationships or collide, and which are molded in compound just like atoms </a:t>
            </a:r>
            <a:r>
              <a:rPr lang="en-US" sz="1800" dirty="0">
                <a:sym typeface="Wingdings" panose="05000000000000000000" pitchFamily="2" charset="2"/>
              </a:rPr>
              <a:t>and </a:t>
            </a:r>
            <a:r>
              <a:rPr lang="en-US" sz="1800" dirty="0"/>
              <a:t>molecules make up m</a:t>
            </a:r>
            <a:r>
              <a:rPr lang="en-US" sz="1800" dirty="0">
                <a:sym typeface="Wingdings" panose="05000000000000000000" pitchFamily="2" charset="2"/>
              </a:rPr>
              <a:t>at</a:t>
            </a:r>
            <a:r>
              <a:rPr lang="en-US" sz="1800" dirty="0"/>
              <a:t>ter. </a:t>
            </a:r>
            <a:r>
              <a:rPr lang="en-US" sz="1800" dirty="0">
                <a:sym typeface="Wingdings" panose="05000000000000000000" pitchFamily="2" charset="2"/>
              </a:rPr>
              <a:t> </a:t>
            </a:r>
            <a:r>
              <a:rPr lang="en-US" sz="1800" dirty="0"/>
              <a:t>The functioning of the mind can be studied</a:t>
            </a:r>
            <a:r>
              <a:rPr lang="en-US" sz="1800" b="1" dirty="0"/>
              <a:t> </a:t>
            </a:r>
            <a:r>
              <a:rPr lang="en-US" sz="1800" dirty="0"/>
              <a:t>by </a:t>
            </a:r>
            <a:r>
              <a:rPr lang="en-US" sz="1800" b="1" dirty="0"/>
              <a:t>analyzing it and reducing it </a:t>
            </a:r>
            <a:r>
              <a:rPr lang="en-US" sz="1800" dirty="0"/>
              <a:t>to the smallest parts (like physicists study nature by reducing it to moving particles). </a:t>
            </a:r>
            <a:endParaRPr lang="nl-NL" sz="1800" dirty="0"/>
          </a:p>
          <a:p>
            <a:endParaRPr lang="en-US" sz="1800" dirty="0"/>
          </a:p>
        </p:txBody>
      </p:sp>
      <p:sp>
        <p:nvSpPr>
          <p:cNvPr id="4" name="Down Arrow 3"/>
          <p:cNvSpPr/>
          <p:nvPr/>
        </p:nvSpPr>
        <p:spPr>
          <a:xfrm>
            <a:off x="81212" y="2492896"/>
            <a:ext cx="386332" cy="25202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36794235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noAutofit/>
          </a:bodyPr>
          <a:lstStyle/>
          <a:p>
            <a:r>
              <a:rPr lang="en-GB" sz="5400" b="1" dirty="0"/>
              <a:t>Faculty psychology</a:t>
            </a:r>
          </a:p>
        </p:txBody>
      </p:sp>
      <p:sp>
        <p:nvSpPr>
          <p:cNvPr id="3" name="Content Placeholder 2"/>
          <p:cNvSpPr>
            <a:spLocks noGrp="1"/>
          </p:cNvSpPr>
          <p:nvPr>
            <p:ph idx="1"/>
          </p:nvPr>
        </p:nvSpPr>
        <p:spPr>
          <a:xfrm>
            <a:off x="467544" y="1340768"/>
            <a:ext cx="8229600" cy="4525963"/>
          </a:xfrm>
        </p:spPr>
        <p:txBody>
          <a:bodyPr>
            <a:noAutofit/>
          </a:bodyPr>
          <a:lstStyle/>
          <a:p>
            <a:pPr marL="0" indent="0">
              <a:buNone/>
            </a:pPr>
            <a:r>
              <a:rPr lang="en-US" sz="2000" b="1" dirty="0"/>
              <a:t>Cartesian rationalism </a:t>
            </a:r>
            <a:r>
              <a:rPr lang="en-US" sz="2000" b="1" dirty="0">
                <a:sym typeface="Wingdings" panose="05000000000000000000" pitchFamily="2" charset="2"/>
              </a:rPr>
              <a:t>+ </a:t>
            </a:r>
            <a:r>
              <a:rPr lang="en-US" sz="2000" b="1" dirty="0"/>
              <a:t>German idealism</a:t>
            </a:r>
            <a:r>
              <a:rPr lang="en-US" sz="2000" dirty="0"/>
              <a:t>: Baruch Spinoza, Wilhelm Leibniz, Christian Wolff,  Immanuel Kant. </a:t>
            </a:r>
          </a:p>
          <a:p>
            <a:pPr>
              <a:buFontTx/>
              <a:buChar char="-"/>
            </a:pPr>
            <a:r>
              <a:rPr lang="en-US" sz="2000" dirty="0"/>
              <a:t>The mind is not a passive registration mechanism and its contents not a reflection of the structure of external reality, but a </a:t>
            </a:r>
            <a:r>
              <a:rPr lang="en-US" sz="2000" b="1" dirty="0"/>
              <a:t>active, shaping and synthesizing force</a:t>
            </a:r>
            <a:r>
              <a:rPr lang="en-US" sz="2000" dirty="0"/>
              <a:t>, including capabilities (faculties) or functions (understanding, will, imagination, desire, curiosity, courage, empathy, greed, ambition), which structures how we perceive the world. </a:t>
            </a:r>
          </a:p>
          <a:p>
            <a:pPr>
              <a:buFontTx/>
              <a:buChar char="-"/>
            </a:pPr>
            <a:endParaRPr lang="en-US" sz="2000" b="1" dirty="0"/>
          </a:p>
          <a:p>
            <a:pPr marL="0" indent="0">
              <a:buNone/>
            </a:pPr>
            <a:r>
              <a:rPr lang="en-US" sz="2000" b="1" dirty="0"/>
              <a:t>German idealism</a:t>
            </a:r>
            <a:r>
              <a:rPr lang="en-US" sz="2000" dirty="0"/>
              <a:t> and Kant’s epistemological assertion that perceiving and understanding depend on </a:t>
            </a:r>
            <a:r>
              <a:rPr lang="en-US" sz="2000" b="1" dirty="0"/>
              <a:t>the a-priori structure of the mind</a:t>
            </a:r>
            <a:r>
              <a:rPr lang="en-US" sz="2000" dirty="0"/>
              <a:t>.</a:t>
            </a:r>
          </a:p>
          <a:p>
            <a:pPr marL="0" indent="0">
              <a:buNone/>
            </a:pPr>
            <a:endParaRPr lang="en-US" sz="2000" dirty="0"/>
          </a:p>
          <a:p>
            <a:pPr marL="0" indent="0">
              <a:buNone/>
            </a:pPr>
            <a:r>
              <a:rPr lang="en-US" sz="2000" dirty="0"/>
              <a:t>The </a:t>
            </a:r>
            <a:r>
              <a:rPr lang="en-US" sz="2000" b="1" dirty="0"/>
              <a:t>Romantic</a:t>
            </a:r>
            <a:r>
              <a:rPr lang="en-US" sz="2000" dirty="0"/>
              <a:t> idea that the mind is an active and creative, organizing and shaping force, not only on a purely intellectual, but also on the emotional, intuitive and imaginary level. The mind not as mirror that reflects reality, but like a lamp that shines on it and lights it up.</a:t>
            </a:r>
            <a:endParaRPr lang="nl-NL" sz="2000" dirty="0"/>
          </a:p>
          <a:p>
            <a:pPr marL="0" indent="0">
              <a:buNone/>
            </a:pPr>
            <a:endParaRPr lang="en-GB" dirty="0"/>
          </a:p>
        </p:txBody>
      </p:sp>
      <p:sp>
        <p:nvSpPr>
          <p:cNvPr id="4" name="Curved Right Arrow 3"/>
          <p:cNvSpPr/>
          <p:nvPr/>
        </p:nvSpPr>
        <p:spPr>
          <a:xfrm>
            <a:off x="0" y="2420888"/>
            <a:ext cx="467544" cy="1872208"/>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chemeClr val="tx1"/>
              </a:solidFill>
            </a:endParaRPr>
          </a:p>
        </p:txBody>
      </p:sp>
      <p:sp>
        <p:nvSpPr>
          <p:cNvPr id="5" name="Curved Left Arrow 4"/>
          <p:cNvSpPr/>
          <p:nvPr/>
        </p:nvSpPr>
        <p:spPr>
          <a:xfrm>
            <a:off x="8460432" y="2636912"/>
            <a:ext cx="648072" cy="2880320"/>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chemeClr val="tx1"/>
              </a:solidFill>
            </a:endParaRPr>
          </a:p>
        </p:txBody>
      </p:sp>
    </p:spTree>
    <p:extLst>
      <p:ext uri="{BB962C8B-B14F-4D97-AF65-F5344CB8AC3E}">
        <p14:creationId xmlns:p14="http://schemas.microsoft.com/office/powerpoint/2010/main" val="28954129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b="1" dirty="0" err="1"/>
              <a:t>Contrasting</a:t>
            </a:r>
            <a:r>
              <a:rPr lang="nl-NL" b="1" dirty="0"/>
              <a:t> </a:t>
            </a:r>
            <a:r>
              <a:rPr lang="nl-NL" b="1" dirty="0" err="1"/>
              <a:t>epistemological</a:t>
            </a:r>
            <a:r>
              <a:rPr lang="nl-NL" b="1" dirty="0"/>
              <a:t> </a:t>
            </a:r>
            <a:r>
              <a:rPr lang="nl-NL" b="1" dirty="0" err="1"/>
              <a:t>models</a:t>
            </a:r>
            <a:endParaRPr lang="nl-NL" b="1" dirty="0"/>
          </a:p>
        </p:txBody>
      </p:sp>
      <p:sp>
        <p:nvSpPr>
          <p:cNvPr id="3" name="Content Placeholder 2"/>
          <p:cNvSpPr>
            <a:spLocks noGrp="1"/>
          </p:cNvSpPr>
          <p:nvPr>
            <p:ph idx="1"/>
          </p:nvPr>
        </p:nvSpPr>
        <p:spPr/>
        <p:txBody>
          <a:bodyPr/>
          <a:lstStyle/>
          <a:p>
            <a:pPr marL="0" indent="0">
              <a:buNone/>
            </a:pPr>
            <a:r>
              <a:rPr lang="nl-NL" dirty="0" err="1"/>
              <a:t>mechanical-analytical</a:t>
            </a:r>
            <a:r>
              <a:rPr lang="nl-NL" dirty="0"/>
              <a:t>  </a:t>
            </a:r>
            <a:r>
              <a:rPr lang="nl-NL" dirty="0">
                <a:sym typeface="Wingdings" panose="05000000000000000000" pitchFamily="2" charset="2"/>
              </a:rPr>
              <a:t> </a:t>
            </a:r>
            <a:r>
              <a:rPr lang="nl-NL" dirty="0" err="1">
                <a:sym typeface="Wingdings" panose="05000000000000000000" pitchFamily="2" charset="2"/>
              </a:rPr>
              <a:t>holistic</a:t>
            </a:r>
            <a:endParaRPr lang="nl-NL" dirty="0">
              <a:sym typeface="Wingdings" panose="05000000000000000000" pitchFamily="2" charset="2"/>
            </a:endParaRPr>
          </a:p>
          <a:p>
            <a:pPr marL="0" indent="0">
              <a:buNone/>
            </a:pPr>
            <a:endParaRPr lang="nl-NL" dirty="0">
              <a:sym typeface="Wingdings" panose="05000000000000000000" pitchFamily="2" charset="2"/>
            </a:endParaRPr>
          </a:p>
          <a:p>
            <a:pPr marL="0" indent="0">
              <a:buNone/>
            </a:pPr>
            <a:r>
              <a:rPr lang="nl-NL" dirty="0" err="1">
                <a:sym typeface="Wingdings" panose="05000000000000000000" pitchFamily="2" charset="2"/>
              </a:rPr>
              <a:t>association</a:t>
            </a:r>
            <a:r>
              <a:rPr lang="nl-NL" dirty="0">
                <a:sym typeface="Wingdings" panose="05000000000000000000" pitchFamily="2" charset="2"/>
              </a:rPr>
              <a:t> </a:t>
            </a:r>
            <a:r>
              <a:rPr lang="nl-NL" dirty="0" err="1">
                <a:sym typeface="Wingdings" panose="05000000000000000000" pitchFamily="2" charset="2"/>
              </a:rPr>
              <a:t>psychology</a:t>
            </a:r>
            <a:r>
              <a:rPr lang="nl-NL" dirty="0">
                <a:sym typeface="Wingdings" panose="05000000000000000000" pitchFamily="2" charset="2"/>
              </a:rPr>
              <a:t>	</a:t>
            </a:r>
            <a:r>
              <a:rPr lang="nl-NL" dirty="0" err="1">
                <a:sym typeface="Wingdings" panose="05000000000000000000" pitchFamily="2" charset="2"/>
              </a:rPr>
              <a:t>faculty</a:t>
            </a:r>
            <a:r>
              <a:rPr lang="nl-NL" dirty="0">
                <a:sym typeface="Wingdings" panose="05000000000000000000" pitchFamily="2" charset="2"/>
              </a:rPr>
              <a:t> </a:t>
            </a:r>
            <a:r>
              <a:rPr lang="nl-NL" dirty="0" err="1">
                <a:sym typeface="Wingdings" panose="05000000000000000000" pitchFamily="2" charset="2"/>
              </a:rPr>
              <a:t>psychology</a:t>
            </a:r>
            <a:endParaRPr lang="nl-NL" dirty="0">
              <a:sym typeface="Wingdings" panose="05000000000000000000" pitchFamily="2" charset="2"/>
            </a:endParaRPr>
          </a:p>
          <a:p>
            <a:pPr marL="0" indent="0">
              <a:buNone/>
            </a:pPr>
            <a:endParaRPr lang="nl-NL" dirty="0">
              <a:sym typeface="Wingdings" panose="05000000000000000000" pitchFamily="2" charset="2"/>
            </a:endParaRPr>
          </a:p>
          <a:p>
            <a:pPr marL="0" indent="0">
              <a:buNone/>
            </a:pPr>
            <a:r>
              <a:rPr lang="nl-NL" dirty="0">
                <a:sym typeface="Wingdings" panose="05000000000000000000" pitchFamily="2" charset="2"/>
              </a:rPr>
              <a:t>In </a:t>
            </a:r>
            <a:r>
              <a:rPr lang="nl-NL" dirty="0" err="1">
                <a:sym typeface="Wingdings" panose="05000000000000000000" pitchFamily="2" charset="2"/>
              </a:rPr>
              <a:t>the</a:t>
            </a:r>
            <a:r>
              <a:rPr lang="nl-NL" dirty="0">
                <a:sym typeface="Wingdings" panose="05000000000000000000" pitchFamily="2" charset="2"/>
              </a:rPr>
              <a:t> life </a:t>
            </a:r>
            <a:r>
              <a:rPr lang="nl-NL" dirty="0" err="1">
                <a:sym typeface="Wingdings" panose="05000000000000000000" pitchFamily="2" charset="2"/>
              </a:rPr>
              <a:t>sciences</a:t>
            </a:r>
            <a:r>
              <a:rPr lang="nl-NL" dirty="0">
                <a:sym typeface="Wingdings" panose="05000000000000000000" pitchFamily="2" charset="2"/>
              </a:rPr>
              <a:t>: </a:t>
            </a:r>
          </a:p>
          <a:p>
            <a:pPr marL="0" indent="0">
              <a:buNone/>
            </a:pPr>
            <a:r>
              <a:rPr lang="nl-NL" dirty="0" err="1">
                <a:sym typeface="Wingdings" panose="05000000000000000000" pitchFamily="2" charset="2"/>
              </a:rPr>
              <a:t>biological</a:t>
            </a:r>
            <a:r>
              <a:rPr lang="nl-NL" dirty="0">
                <a:sym typeface="Wingdings" panose="05000000000000000000" pitchFamily="2" charset="2"/>
              </a:rPr>
              <a:t> </a:t>
            </a:r>
            <a:r>
              <a:rPr lang="nl-NL" dirty="0" err="1">
                <a:sym typeface="Wingdings" panose="05000000000000000000" pitchFamily="2" charset="2"/>
              </a:rPr>
              <a:t>vitalism</a:t>
            </a:r>
            <a:r>
              <a:rPr lang="nl-NL" dirty="0">
                <a:sym typeface="Wingdings" panose="05000000000000000000" pitchFamily="2" charset="2"/>
              </a:rPr>
              <a:t>	 	</a:t>
            </a:r>
            <a:r>
              <a:rPr lang="nl-NL" dirty="0" err="1">
                <a:sym typeface="Wingdings" panose="05000000000000000000" pitchFamily="2" charset="2"/>
              </a:rPr>
              <a:t>physiological</a:t>
            </a:r>
            <a:r>
              <a:rPr lang="nl-NL" dirty="0">
                <a:sym typeface="Wingdings" panose="05000000000000000000" pitchFamily="2" charset="2"/>
              </a:rPr>
              <a:t> 						</a:t>
            </a:r>
            <a:r>
              <a:rPr lang="nl-NL" dirty="0" err="1">
                <a:sym typeface="Wingdings" panose="05000000000000000000" pitchFamily="2" charset="2"/>
              </a:rPr>
              <a:t>reductionism</a:t>
            </a:r>
            <a:endParaRPr lang="nl-NL" dirty="0">
              <a:sym typeface="Wingdings" panose="05000000000000000000" pitchFamily="2" charset="2"/>
            </a:endParaRPr>
          </a:p>
        </p:txBody>
      </p:sp>
      <p:sp>
        <p:nvSpPr>
          <p:cNvPr id="4" name="Down Arrow 3"/>
          <p:cNvSpPr/>
          <p:nvPr/>
        </p:nvSpPr>
        <p:spPr>
          <a:xfrm>
            <a:off x="2105495" y="2132856"/>
            <a:ext cx="484632" cy="7200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 name="Down Arrow 4"/>
          <p:cNvSpPr/>
          <p:nvPr/>
        </p:nvSpPr>
        <p:spPr>
          <a:xfrm>
            <a:off x="5652120" y="2156017"/>
            <a:ext cx="484632" cy="7200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1583744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1366"/>
            <a:ext cx="8301608" cy="588781"/>
          </a:xfrm>
        </p:spPr>
        <p:txBody>
          <a:bodyPr>
            <a:normAutofit fontScale="90000"/>
          </a:bodyPr>
          <a:lstStyle/>
          <a:p>
            <a:br>
              <a:rPr lang="en-US" dirty="0"/>
            </a:br>
            <a:r>
              <a:rPr lang="en-US" sz="3600" b="1" dirty="0"/>
              <a:t>Wundt’s legacy in the United States</a:t>
            </a:r>
            <a:br>
              <a:rPr lang="nl-NL" sz="3600" b="1" dirty="0"/>
            </a:br>
            <a:endParaRPr lang="en-GB" sz="3600" b="1" dirty="0"/>
          </a:p>
        </p:txBody>
      </p:sp>
      <p:sp>
        <p:nvSpPr>
          <p:cNvPr id="3" name="Content Placeholder 2"/>
          <p:cNvSpPr>
            <a:spLocks noGrp="1"/>
          </p:cNvSpPr>
          <p:nvPr>
            <p:ph idx="1"/>
          </p:nvPr>
        </p:nvSpPr>
        <p:spPr>
          <a:xfrm>
            <a:off x="395536" y="764704"/>
            <a:ext cx="8301608" cy="4741987"/>
          </a:xfrm>
        </p:spPr>
        <p:txBody>
          <a:bodyPr>
            <a:noAutofit/>
          </a:bodyPr>
          <a:lstStyle/>
          <a:p>
            <a:pPr marL="0" indent="0">
              <a:buNone/>
            </a:pPr>
            <a:r>
              <a:rPr lang="en-US" sz="2000" dirty="0"/>
              <a:t>Wundt’s dualism </a:t>
            </a:r>
            <a:r>
              <a:rPr lang="en-US" sz="2000" dirty="0">
                <a:sym typeface="Wingdings" panose="05000000000000000000" pitchFamily="2" charset="2"/>
              </a:rPr>
              <a:t> different ways in which hi</a:t>
            </a:r>
            <a:r>
              <a:rPr lang="en-US" sz="2000" dirty="0"/>
              <a:t>s psychology was perceived and taken up by other psychologist and mediated in the United States and Germany.</a:t>
            </a:r>
          </a:p>
          <a:p>
            <a:pPr marL="0" indent="0">
              <a:buNone/>
            </a:pPr>
            <a:r>
              <a:rPr lang="en-US" sz="2000" dirty="0"/>
              <a:t>American psychologists:  </a:t>
            </a:r>
          </a:p>
          <a:p>
            <a:pPr>
              <a:buFontTx/>
              <a:buChar char="-"/>
            </a:pPr>
            <a:r>
              <a:rPr lang="nl-NL" sz="2000" dirty="0" err="1"/>
              <a:t>Wundt’s</a:t>
            </a:r>
            <a:r>
              <a:rPr lang="nl-NL" sz="2000" dirty="0"/>
              <a:t> </a:t>
            </a:r>
            <a:r>
              <a:rPr lang="nl-NL" sz="2000" dirty="0" err="1"/>
              <a:t>psychology</a:t>
            </a:r>
            <a:r>
              <a:rPr lang="nl-NL" sz="2000" dirty="0"/>
              <a:t> </a:t>
            </a:r>
            <a:r>
              <a:rPr lang="nl-NL" sz="2000" dirty="0" err="1"/>
              <a:t>understood</a:t>
            </a:r>
            <a:r>
              <a:rPr lang="nl-NL" sz="2000" dirty="0"/>
              <a:t> </a:t>
            </a:r>
            <a:r>
              <a:rPr lang="nl-NL" sz="2000" dirty="0" err="1"/>
              <a:t>through</a:t>
            </a:r>
            <a:r>
              <a:rPr lang="nl-NL" sz="2000" dirty="0"/>
              <a:t> </a:t>
            </a:r>
            <a:r>
              <a:rPr lang="nl-NL" sz="2000" b="1" dirty="0"/>
              <a:t>the filter of </a:t>
            </a:r>
            <a:r>
              <a:rPr lang="nl-NL" sz="2000" b="1" dirty="0" err="1"/>
              <a:t>association</a:t>
            </a:r>
            <a:r>
              <a:rPr lang="nl-NL" sz="2000" b="1" dirty="0"/>
              <a:t> </a:t>
            </a:r>
            <a:r>
              <a:rPr lang="nl-NL" sz="2000" b="1" dirty="0" err="1"/>
              <a:t>psychology</a:t>
            </a:r>
            <a:r>
              <a:rPr lang="nl-NL" sz="2000" dirty="0"/>
              <a:t>.</a:t>
            </a:r>
          </a:p>
          <a:p>
            <a:pPr>
              <a:buFontTx/>
              <a:buChar char="-"/>
            </a:pPr>
            <a:r>
              <a:rPr lang="nl-NL" sz="2000" b="1" dirty="0"/>
              <a:t>Professional interest</a:t>
            </a:r>
            <a:r>
              <a:rPr lang="nl-NL" sz="2000" dirty="0"/>
              <a:t>: </a:t>
            </a:r>
            <a:r>
              <a:rPr lang="en-US" sz="2000" dirty="0"/>
              <a:t>advance psychology as a natural science and a practical profession </a:t>
            </a:r>
            <a:r>
              <a:rPr lang="en-US" sz="2000" dirty="0">
                <a:sym typeface="Wingdings" panose="05000000000000000000" pitchFamily="2" charset="2"/>
              </a:rPr>
              <a:t> E</a:t>
            </a:r>
            <a:r>
              <a:rPr lang="en-US" sz="2000" dirty="0"/>
              <a:t>mphasis on the experimental nature of psychology and extending the experimental method to the mind’s more intricate dimension (which Wundt excluded from experimentation). </a:t>
            </a:r>
          </a:p>
          <a:p>
            <a:pPr>
              <a:buFontTx/>
              <a:buChar char="-"/>
            </a:pPr>
            <a:r>
              <a:rPr lang="en-US" sz="2000" b="1" dirty="0"/>
              <a:t>Omitting the part of Wundt’s psychology that was culturally and historically oriented</a:t>
            </a:r>
            <a:r>
              <a:rPr lang="en-US" sz="2000" dirty="0"/>
              <a:t> (</a:t>
            </a:r>
            <a:r>
              <a:rPr lang="en-US" sz="2000" i="1" dirty="0" err="1"/>
              <a:t>Völkerpsychologie</a:t>
            </a:r>
            <a:r>
              <a:rPr lang="en-US" sz="2000" dirty="0"/>
              <a:t>) </a:t>
            </a:r>
            <a:r>
              <a:rPr lang="en-US" sz="2000" dirty="0">
                <a:sym typeface="Wingdings" panose="05000000000000000000" pitchFamily="2" charset="2"/>
              </a:rPr>
              <a:t> T</a:t>
            </a:r>
            <a:r>
              <a:rPr lang="en-US" sz="2000" dirty="0"/>
              <a:t>he one-sided picture of Wundt as the founder of psychology as a ‘hard’ science served the professional policy of those psychologists who wanted to boost the natural scientific character of the new discipline and who did not want to associate it with the ‘unscientific’ humanities. </a:t>
            </a:r>
          </a:p>
          <a:p>
            <a:pPr>
              <a:buFontTx/>
              <a:buChar char="-"/>
            </a:pPr>
            <a:endParaRPr lang="en-US" sz="2000" dirty="0">
              <a:sym typeface="Wingdings" panose="05000000000000000000" pitchFamily="2" charset="2"/>
            </a:endParaRPr>
          </a:p>
          <a:p>
            <a:pPr marL="0" indent="0">
              <a:buNone/>
            </a:pPr>
            <a:r>
              <a:rPr lang="en-US" sz="2000" dirty="0">
                <a:sym typeface="Wingdings" panose="05000000000000000000" pitchFamily="2" charset="2"/>
              </a:rPr>
              <a:t>Should </a:t>
            </a:r>
            <a:r>
              <a:rPr lang="en-US" sz="2000" dirty="0"/>
              <a:t>psychology be a natural or a cultural science?</a:t>
            </a:r>
            <a:endParaRPr lang="nl-NL" sz="2000" dirty="0"/>
          </a:p>
          <a:p>
            <a:pPr marL="0" indent="0">
              <a:buNone/>
            </a:pPr>
            <a:endParaRPr lang="en-GB" dirty="0"/>
          </a:p>
        </p:txBody>
      </p:sp>
      <p:sp>
        <p:nvSpPr>
          <p:cNvPr id="4" name="Down Arrow 3"/>
          <p:cNvSpPr/>
          <p:nvPr/>
        </p:nvSpPr>
        <p:spPr>
          <a:xfrm>
            <a:off x="323528" y="5661248"/>
            <a:ext cx="388519"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13862112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Wundt’s legacy in Germany</a:t>
            </a:r>
            <a:br>
              <a:rPr lang="nl-NL" b="1" dirty="0"/>
            </a:br>
            <a:endParaRPr lang="en-GB" b="1"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a:t>Apart from German psychologists who, like most American psychologists, were oriented towards the natural-scientific model, also psychological schools following </a:t>
            </a:r>
            <a:r>
              <a:rPr lang="en-US" b="1" dirty="0"/>
              <a:t>the cultural model of faculty psychology</a:t>
            </a:r>
            <a:r>
              <a:rPr lang="en-US" dirty="0"/>
              <a:t>. </a:t>
            </a:r>
          </a:p>
          <a:p>
            <a:pPr marL="0" indent="0">
              <a:buNone/>
            </a:pPr>
            <a:endParaRPr lang="en-US" i="1" dirty="0"/>
          </a:p>
          <a:p>
            <a:pPr marL="0" indent="0">
              <a:buNone/>
            </a:pPr>
            <a:r>
              <a:rPr lang="en-US" b="1" i="1" dirty="0" err="1"/>
              <a:t>Aktpsychologie</a:t>
            </a:r>
            <a:r>
              <a:rPr lang="en-US" b="1" i="1" dirty="0"/>
              <a:t>; </a:t>
            </a:r>
            <a:r>
              <a:rPr lang="en-US" b="1" i="1" dirty="0" err="1"/>
              <a:t>Gestaltpsychologie</a:t>
            </a:r>
            <a:r>
              <a:rPr lang="en-US" b="1" i="1" dirty="0"/>
              <a:t>; </a:t>
            </a:r>
            <a:r>
              <a:rPr lang="en-US" b="1" dirty="0"/>
              <a:t>phenomenology </a:t>
            </a:r>
          </a:p>
          <a:p>
            <a:pPr marL="0" indent="0">
              <a:buNone/>
            </a:pPr>
            <a:r>
              <a:rPr lang="en-US" b="1" dirty="0"/>
              <a:t>and hermeneutics</a:t>
            </a:r>
            <a:r>
              <a:rPr lang="en-US" dirty="0"/>
              <a:t>: explanation of the mind’s operation in terms of an active, intentional, interpretative, constructive dynamic force that was the necessary precondition for the perception and understanding of the world as meaningful and coherent. </a:t>
            </a:r>
            <a:endParaRPr lang="nl-NL" dirty="0"/>
          </a:p>
          <a:p>
            <a:endParaRPr lang="en-GB" dirty="0"/>
          </a:p>
        </p:txBody>
      </p:sp>
      <p:sp>
        <p:nvSpPr>
          <p:cNvPr id="6" name="Bent Arrow 5"/>
          <p:cNvSpPr/>
          <p:nvPr/>
        </p:nvSpPr>
        <p:spPr>
          <a:xfrm>
            <a:off x="3923928" y="7146032"/>
            <a:ext cx="813816" cy="868680"/>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Tree>
    <p:extLst>
      <p:ext uri="{BB962C8B-B14F-4D97-AF65-F5344CB8AC3E}">
        <p14:creationId xmlns:p14="http://schemas.microsoft.com/office/powerpoint/2010/main" val="2708242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GB" b="1" dirty="0"/>
          </a:p>
        </p:txBody>
      </p:sp>
      <p:sp>
        <p:nvSpPr>
          <p:cNvPr id="3" name="Content Placeholder 2"/>
          <p:cNvSpPr>
            <a:spLocks noGrp="1"/>
          </p:cNvSpPr>
          <p:nvPr>
            <p:ph idx="1"/>
          </p:nvPr>
        </p:nvSpPr>
        <p:spPr>
          <a:xfrm>
            <a:off x="457200" y="1340768"/>
            <a:ext cx="8229600" cy="4785395"/>
          </a:xfrm>
        </p:spPr>
        <p:txBody>
          <a:bodyPr>
            <a:normAutofit/>
          </a:bodyPr>
          <a:lstStyle/>
          <a:p>
            <a:pPr lvl="0"/>
            <a:r>
              <a:rPr lang="en-US" dirty="0"/>
              <a:t>How did psychology develop in France, Britain the United States and </a:t>
            </a:r>
            <a:r>
              <a:rPr lang="en-US"/>
              <a:t>the Netherlands </a:t>
            </a:r>
            <a:r>
              <a:rPr lang="en-US" dirty="0"/>
              <a:t>as a practical and applied science? </a:t>
            </a:r>
            <a:endParaRPr lang="nl-NL" dirty="0"/>
          </a:p>
          <a:p>
            <a:pPr lvl="0"/>
            <a:r>
              <a:rPr lang="en-US" dirty="0"/>
              <a:t>How did French, English and American psychology relate to Wundt’s view of psychology?</a:t>
            </a:r>
            <a:endParaRPr lang="nl-NL" dirty="0"/>
          </a:p>
          <a:p>
            <a:pPr lvl="0"/>
            <a:r>
              <a:rPr lang="en-US" dirty="0"/>
              <a:t>What was the character of American psychology? (What was pragmatism and behaviorism about ?)   </a:t>
            </a:r>
            <a:endParaRPr lang="nl-NL" dirty="0"/>
          </a:p>
          <a:p>
            <a:endParaRPr lang="en-GB" dirty="0"/>
          </a:p>
        </p:txBody>
      </p:sp>
    </p:spTree>
    <p:extLst>
      <p:ext uri="{BB962C8B-B14F-4D97-AF65-F5344CB8AC3E}">
        <p14:creationId xmlns:p14="http://schemas.microsoft.com/office/powerpoint/2010/main" val="29944180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normAutofit fontScale="90000"/>
          </a:bodyPr>
          <a:lstStyle/>
          <a:p>
            <a:pPr lvl="0"/>
            <a:br>
              <a:rPr lang="en-US" dirty="0"/>
            </a:br>
            <a:r>
              <a:rPr lang="en-US" sz="3600" b="1" dirty="0"/>
              <a:t>Psychology in the 20</a:t>
            </a:r>
            <a:r>
              <a:rPr lang="en-US" sz="3600" b="1" baseline="30000" dirty="0"/>
              <a:t>th</a:t>
            </a:r>
            <a:r>
              <a:rPr lang="en-US" sz="3600" b="1" dirty="0"/>
              <a:t> century: </a:t>
            </a:r>
            <a:br>
              <a:rPr lang="en-US" sz="3600" b="1" dirty="0"/>
            </a:br>
            <a:r>
              <a:rPr lang="en-US" sz="3600" b="1" dirty="0"/>
              <a:t>a divided science and profession </a:t>
            </a:r>
            <a:br>
              <a:rPr lang="nl-NL" sz="3600" b="1" dirty="0"/>
            </a:br>
            <a:endParaRPr lang="nl-NL" sz="3600" b="1" dirty="0"/>
          </a:p>
        </p:txBody>
      </p:sp>
      <p:sp>
        <p:nvSpPr>
          <p:cNvPr id="3" name="Content Placeholder 2"/>
          <p:cNvSpPr>
            <a:spLocks noGrp="1"/>
          </p:cNvSpPr>
          <p:nvPr>
            <p:ph idx="1"/>
          </p:nvPr>
        </p:nvSpPr>
        <p:spPr>
          <a:xfrm>
            <a:off x="467544" y="1124744"/>
            <a:ext cx="8229600" cy="4525963"/>
          </a:xfrm>
        </p:spPr>
        <p:txBody>
          <a:bodyPr>
            <a:noAutofit/>
          </a:bodyPr>
          <a:lstStyle/>
          <a:p>
            <a:pPr marL="0" indent="0">
              <a:buNone/>
            </a:pPr>
            <a:r>
              <a:rPr lang="en-US" sz="2400" dirty="0"/>
              <a:t>Psychology one of the most rapidly expanding professions, but also fragmentation:</a:t>
            </a:r>
          </a:p>
          <a:p>
            <a:pPr marL="0" indent="0">
              <a:buNone/>
            </a:pPr>
            <a:endParaRPr lang="en-US" sz="2400" b="1" dirty="0"/>
          </a:p>
          <a:p>
            <a:r>
              <a:rPr lang="en-US" sz="2400" b="1" dirty="0"/>
              <a:t>Different objects</a:t>
            </a:r>
            <a:r>
              <a:rPr lang="en-US" sz="2400" dirty="0"/>
              <a:t>: </a:t>
            </a:r>
          </a:p>
          <a:p>
            <a:pPr marL="0" indent="0">
              <a:buNone/>
            </a:pPr>
            <a:r>
              <a:rPr lang="en-US" sz="2400" dirty="0"/>
              <a:t>(1) the generalized human mind </a:t>
            </a:r>
            <a:r>
              <a:rPr lang="en-US" sz="2400" dirty="0">
                <a:sym typeface="Wingdings"/>
              </a:rPr>
              <a:t></a:t>
            </a:r>
            <a:r>
              <a:rPr lang="en-US" sz="2400" dirty="0"/>
              <a:t> individual differences. </a:t>
            </a:r>
          </a:p>
          <a:p>
            <a:pPr marL="0" indent="0">
              <a:buNone/>
            </a:pPr>
            <a:r>
              <a:rPr lang="en-US" sz="2400" dirty="0"/>
              <a:t>(2) the rational mind </a:t>
            </a:r>
            <a:r>
              <a:rPr lang="en-US" sz="2400" dirty="0">
                <a:sym typeface="Wingdings"/>
              </a:rPr>
              <a:t></a:t>
            </a:r>
            <a:r>
              <a:rPr lang="en-US" sz="2400" dirty="0"/>
              <a:t> the inner space of emotions, unconscious motives, reflexes. </a:t>
            </a:r>
          </a:p>
          <a:p>
            <a:pPr marL="0" indent="0">
              <a:buNone/>
            </a:pPr>
            <a:r>
              <a:rPr lang="en-US" sz="2400" dirty="0"/>
              <a:t>(3) mental processes </a:t>
            </a:r>
            <a:r>
              <a:rPr lang="en-US" sz="2400" dirty="0">
                <a:sym typeface="Wingdings"/>
              </a:rPr>
              <a:t></a:t>
            </a:r>
            <a:r>
              <a:rPr lang="en-US" sz="2400" dirty="0"/>
              <a:t> outward behavior.</a:t>
            </a:r>
          </a:p>
          <a:p>
            <a:pPr lvl="0"/>
            <a:endParaRPr lang="en-US" sz="2400" b="1" dirty="0"/>
          </a:p>
          <a:p>
            <a:pPr lvl="0"/>
            <a:r>
              <a:rPr lang="en-US" sz="2400" b="1" dirty="0"/>
              <a:t>Theoretical and methodological diversity</a:t>
            </a:r>
            <a:r>
              <a:rPr lang="en-US" sz="2400" dirty="0"/>
              <a:t>: experimental methods, the test, the survey and statistical method, clinical methods (diagnosis and treatment) and interpretative and hermeneutic approaches.</a:t>
            </a:r>
            <a:endParaRPr lang="nl-NL" sz="2400" dirty="0"/>
          </a:p>
          <a:p>
            <a:pPr lvl="0"/>
            <a:endParaRPr lang="nl-NL" sz="1600" dirty="0"/>
          </a:p>
          <a:p>
            <a:endParaRPr lang="nl-NL" sz="1600" dirty="0"/>
          </a:p>
        </p:txBody>
      </p:sp>
    </p:spTree>
    <p:extLst>
      <p:ext uri="{BB962C8B-B14F-4D97-AF65-F5344CB8AC3E}">
        <p14:creationId xmlns:p14="http://schemas.microsoft.com/office/powerpoint/2010/main" val="4148207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2820"/>
            <a:ext cx="8229600" cy="1143000"/>
          </a:xfrm>
        </p:spPr>
        <p:txBody>
          <a:bodyPr>
            <a:noAutofit/>
          </a:bodyPr>
          <a:lstStyle/>
          <a:p>
            <a:r>
              <a:rPr lang="en-GB" sz="2800" b="1" dirty="0"/>
              <a:t>Various underlying images of man in psychology</a:t>
            </a:r>
            <a:r>
              <a:rPr lang="en-GB" sz="2800" dirty="0"/>
              <a:t> </a:t>
            </a:r>
          </a:p>
        </p:txBody>
      </p:sp>
      <p:sp>
        <p:nvSpPr>
          <p:cNvPr id="3" name="Content Placeholder 2"/>
          <p:cNvSpPr>
            <a:spLocks noGrp="1"/>
          </p:cNvSpPr>
          <p:nvPr>
            <p:ph idx="1"/>
          </p:nvPr>
        </p:nvSpPr>
        <p:spPr>
          <a:xfrm>
            <a:off x="539552" y="980728"/>
            <a:ext cx="8229600" cy="4525963"/>
          </a:xfrm>
        </p:spPr>
        <p:txBody>
          <a:bodyPr>
            <a:noAutofit/>
          </a:bodyPr>
          <a:lstStyle/>
          <a:p>
            <a:pPr marL="514350" indent="-514350">
              <a:buAutoNum type="arabicPeriod"/>
            </a:pPr>
            <a:r>
              <a:rPr lang="en-US" sz="2000" dirty="0"/>
              <a:t>Experimental psychology: natural scientific approach </a:t>
            </a:r>
            <a:r>
              <a:rPr lang="en-US" sz="2000" dirty="0">
                <a:sym typeface="Wingdings" panose="05000000000000000000" pitchFamily="2" charset="2"/>
              </a:rPr>
              <a:t> </a:t>
            </a:r>
            <a:r>
              <a:rPr lang="en-US" sz="2000" dirty="0"/>
              <a:t>man analyzed as a machine-like device.</a:t>
            </a:r>
          </a:p>
          <a:p>
            <a:pPr marL="514350" indent="-514350">
              <a:buAutoNum type="arabicPeriod"/>
            </a:pPr>
            <a:r>
              <a:rPr lang="en-US" sz="2000" dirty="0"/>
              <a:t>Faculty psychology: holistic and teleological view (similar to </a:t>
            </a:r>
            <a:r>
              <a:rPr lang="en-US" sz="2000" dirty="0" err="1"/>
              <a:t>vitalist</a:t>
            </a:r>
            <a:r>
              <a:rPr lang="en-US" sz="2000" dirty="0"/>
              <a:t> biology).</a:t>
            </a:r>
          </a:p>
          <a:p>
            <a:pPr marL="514350" indent="-514350">
              <a:buAutoNum type="arabicPeriod"/>
            </a:pPr>
            <a:r>
              <a:rPr lang="en-US" sz="2000" dirty="0"/>
              <a:t>Phenomenological and hermeneutic psychology: man as a creature who continuously gives meaning to and narrates about the world, embedded in cultural meanings and shaped by history and culture.</a:t>
            </a:r>
          </a:p>
          <a:p>
            <a:pPr marL="514350" indent="-514350">
              <a:buAutoNum type="arabicPeriod"/>
            </a:pPr>
            <a:r>
              <a:rPr lang="en-US" sz="2000" dirty="0"/>
              <a:t>Romanticism (Carl Gustav </a:t>
            </a:r>
            <a:r>
              <a:rPr lang="en-US" sz="2000" dirty="0" err="1"/>
              <a:t>Carus</a:t>
            </a:r>
            <a:r>
              <a:rPr lang="en-US" sz="2000" dirty="0"/>
              <a:t>, Schopenhauer,  Nietzsche, Eduard von Hartmann) </a:t>
            </a:r>
            <a:r>
              <a:rPr lang="en-US" sz="2000" dirty="0">
                <a:sym typeface="Wingdings" panose="05000000000000000000" pitchFamily="2" charset="2"/>
              </a:rPr>
              <a:t>psychoanalysis (Freud): man as irrational being driven by the dynamic of unconscious pushing forces that are not fully controlled by the conscious self.</a:t>
            </a:r>
            <a:r>
              <a:rPr lang="en-US" sz="2000" dirty="0"/>
              <a:t> </a:t>
            </a:r>
          </a:p>
          <a:p>
            <a:pPr marL="514350" indent="-514350">
              <a:buAutoNum type="arabicPeriod"/>
            </a:pPr>
            <a:r>
              <a:rPr lang="en-US" sz="2000" dirty="0"/>
              <a:t>Behaviorism: man as a learning animal and a stimulant-response machine or robot .</a:t>
            </a:r>
          </a:p>
          <a:p>
            <a:pPr marL="514350" indent="-514350">
              <a:buAutoNum type="arabicPeriod"/>
            </a:pPr>
            <a:r>
              <a:rPr lang="en-US" sz="2000" dirty="0"/>
              <a:t>Cognitive psychology:  man as an active processor of information.</a:t>
            </a:r>
          </a:p>
          <a:p>
            <a:pPr marL="514350" indent="-514350">
              <a:buAutoNum type="arabicPeriod"/>
            </a:pPr>
            <a:r>
              <a:rPr lang="en-US" sz="2000" dirty="0"/>
              <a:t>Humanistic psychotherapy and counseling: man as an authentic, motivated and self-actualizing being.</a:t>
            </a:r>
            <a:endParaRPr lang="nl-NL" sz="2000" dirty="0"/>
          </a:p>
          <a:p>
            <a:endParaRPr lang="en-GB" dirty="0"/>
          </a:p>
        </p:txBody>
      </p:sp>
    </p:spTree>
    <p:extLst>
      <p:ext uri="{BB962C8B-B14F-4D97-AF65-F5344CB8AC3E}">
        <p14:creationId xmlns:p14="http://schemas.microsoft.com/office/powerpoint/2010/main" val="16017330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74638"/>
            <a:ext cx="8363272" cy="428599"/>
          </a:xfrm>
        </p:spPr>
        <p:txBody>
          <a:bodyPr>
            <a:normAutofit fontScale="90000"/>
          </a:bodyPr>
          <a:lstStyle/>
          <a:p>
            <a:br>
              <a:rPr lang="en-US" b="1" dirty="0"/>
            </a:br>
            <a:r>
              <a:rPr lang="en-US" sz="3600" b="1" dirty="0"/>
              <a:t>Psychology as a divided science and profession </a:t>
            </a:r>
            <a:br>
              <a:rPr lang="nl-NL" sz="3600" b="1" dirty="0"/>
            </a:br>
            <a:endParaRPr lang="nl-NL" sz="3600" dirty="0"/>
          </a:p>
        </p:txBody>
      </p:sp>
      <p:sp>
        <p:nvSpPr>
          <p:cNvPr id="3" name="Content Placeholder 2"/>
          <p:cNvSpPr>
            <a:spLocks noGrp="1"/>
          </p:cNvSpPr>
          <p:nvPr>
            <p:ph idx="1"/>
          </p:nvPr>
        </p:nvSpPr>
        <p:spPr>
          <a:xfrm>
            <a:off x="499532" y="1124744"/>
            <a:ext cx="8197612" cy="5030019"/>
          </a:xfrm>
        </p:spPr>
        <p:txBody>
          <a:bodyPr>
            <a:noAutofit/>
          </a:bodyPr>
          <a:lstStyle/>
          <a:p>
            <a:pPr marL="0" lvl="0" indent="0">
              <a:buNone/>
            </a:pPr>
            <a:r>
              <a:rPr lang="en-US" sz="2000" b="1" dirty="0"/>
              <a:t>Scientific-academic, ‘hard’, analytical psychology</a:t>
            </a:r>
            <a:r>
              <a:rPr lang="en-US" sz="2000" dirty="0"/>
              <a:t>: testing, measurement, quantification, statistics far away from daily life and personal experience.</a:t>
            </a:r>
          </a:p>
          <a:p>
            <a:pPr marL="0" lvl="0" indent="0">
              <a:buNone/>
            </a:pPr>
            <a:endParaRPr lang="en-US" sz="2000" dirty="0"/>
          </a:p>
          <a:p>
            <a:pPr marL="0" lvl="0" indent="0">
              <a:buNone/>
            </a:pPr>
            <a:endParaRPr lang="en-US" sz="2000" b="1" dirty="0"/>
          </a:p>
          <a:p>
            <a:pPr marL="0" lvl="0" indent="0">
              <a:buNone/>
            </a:pPr>
            <a:r>
              <a:rPr lang="en-US" sz="2000" b="1" dirty="0"/>
              <a:t>Practical ‘soft’ psychology</a:t>
            </a:r>
            <a:r>
              <a:rPr lang="en-US" sz="2000" dirty="0"/>
              <a:t> close to daily common-sense experience: the </a:t>
            </a:r>
            <a:r>
              <a:rPr lang="en-US" sz="2000" dirty="0" err="1"/>
              <a:t>psychologisation</a:t>
            </a:r>
            <a:r>
              <a:rPr lang="en-US" sz="2000" dirty="0"/>
              <a:t> of the self in modern society.  (‘Let’s talk about it’:  psychotherapy, counseling and coaching).</a:t>
            </a:r>
            <a:endParaRPr lang="nl-NL" sz="2000" dirty="0"/>
          </a:p>
          <a:p>
            <a:pPr marL="0" indent="0">
              <a:buNone/>
            </a:pPr>
            <a:endParaRPr lang="en-US" sz="2000" b="1" dirty="0"/>
          </a:p>
          <a:p>
            <a:pPr marL="0" indent="0">
              <a:buNone/>
            </a:pPr>
            <a:endParaRPr lang="en-US" sz="2000" b="1" dirty="0"/>
          </a:p>
          <a:p>
            <a:pPr marL="0" indent="0">
              <a:buNone/>
            </a:pPr>
            <a:r>
              <a:rPr lang="en-US" sz="2000" b="1" dirty="0"/>
              <a:t>The ‘neurotic paradox’ of clinical psychology</a:t>
            </a:r>
            <a:r>
              <a:rPr lang="en-US" sz="2000" dirty="0"/>
              <a:t>: psychologists  divided between the ambition to attain the status of a hard objective science (but in that case with limited or no social relevance and usefulness) and the aim to use their knowledge for practical purposes and mix their knowledge with common-sense understandings of how people think, feel and behave (with the risk of not be taken seriously as scientists and the loss of professional legitimacy).</a:t>
            </a:r>
            <a:endParaRPr lang="nl-NL" sz="2000" dirty="0"/>
          </a:p>
        </p:txBody>
      </p:sp>
      <p:sp>
        <p:nvSpPr>
          <p:cNvPr id="4" name="Up-Down Arrow 3"/>
          <p:cNvSpPr/>
          <p:nvPr/>
        </p:nvSpPr>
        <p:spPr>
          <a:xfrm>
            <a:off x="3419872" y="1933923"/>
            <a:ext cx="242316" cy="648072"/>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 name="Curved Right Arrow 4"/>
          <p:cNvSpPr/>
          <p:nvPr/>
        </p:nvSpPr>
        <p:spPr>
          <a:xfrm>
            <a:off x="20548" y="1906158"/>
            <a:ext cx="478984" cy="252028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chemeClr val="tx1"/>
              </a:solidFill>
            </a:endParaRPr>
          </a:p>
        </p:txBody>
      </p:sp>
    </p:spTree>
    <p:extLst>
      <p:ext uri="{BB962C8B-B14F-4D97-AF65-F5344CB8AC3E}">
        <p14:creationId xmlns:p14="http://schemas.microsoft.com/office/powerpoint/2010/main" val="10293939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r>
              <a:rPr lang="en-US" sz="4000" b="1" dirty="0"/>
              <a:t>Wundt’s psychology </a:t>
            </a:r>
            <a:r>
              <a:rPr lang="en-US" sz="4000" b="1" dirty="0">
                <a:sym typeface="Wingdings" panose="05000000000000000000" pitchFamily="2" charset="2"/>
              </a:rPr>
              <a:t> </a:t>
            </a:r>
            <a:r>
              <a:rPr lang="en-US" sz="4000" b="1" dirty="0"/>
              <a:t>French, British, Dutch and American psychology </a:t>
            </a:r>
            <a:br>
              <a:rPr lang="nl-NL" sz="4000" b="1" dirty="0"/>
            </a:br>
            <a:endParaRPr lang="en-GB" sz="4000" b="1" dirty="0"/>
          </a:p>
        </p:txBody>
      </p:sp>
      <p:sp>
        <p:nvSpPr>
          <p:cNvPr id="3" name="Content Placeholder 2"/>
          <p:cNvSpPr>
            <a:spLocks noGrp="1"/>
          </p:cNvSpPr>
          <p:nvPr>
            <p:ph idx="1"/>
          </p:nvPr>
        </p:nvSpPr>
        <p:spPr/>
        <p:txBody>
          <a:bodyPr>
            <a:normAutofit fontScale="92500" lnSpcReduction="20000"/>
          </a:bodyPr>
          <a:lstStyle/>
          <a:p>
            <a:pPr marL="0" indent="0">
              <a:buNone/>
            </a:pPr>
            <a:r>
              <a:rPr lang="en-US" sz="2400" dirty="0"/>
              <a:t>pure academic science 		</a:t>
            </a:r>
            <a:r>
              <a:rPr lang="en-US" sz="2400" dirty="0">
                <a:sym typeface="Wingdings" panose="05000000000000000000" pitchFamily="2" charset="2"/>
              </a:rPr>
              <a:t> applied/practical science</a:t>
            </a:r>
            <a:endParaRPr lang="en-US" sz="2400" dirty="0"/>
          </a:p>
          <a:p>
            <a:pPr marL="0" indent="0">
              <a:buNone/>
            </a:pPr>
            <a:endParaRPr lang="en-US" sz="2400" dirty="0"/>
          </a:p>
          <a:p>
            <a:pPr marL="0" indent="0">
              <a:buNone/>
            </a:pPr>
            <a:r>
              <a:rPr lang="en-US" sz="2400" dirty="0"/>
              <a:t>in the study/library/laboratory 	</a:t>
            </a:r>
            <a:r>
              <a:rPr lang="en-US" sz="2400" dirty="0">
                <a:sym typeface="Wingdings" panose="05000000000000000000" pitchFamily="2" charset="2"/>
              </a:rPr>
              <a:t> in social institutions</a:t>
            </a:r>
            <a:endParaRPr lang="en-US" sz="2400" dirty="0"/>
          </a:p>
          <a:p>
            <a:pPr marL="0" indent="0">
              <a:buNone/>
            </a:pPr>
            <a:endParaRPr lang="en-US" sz="2400" dirty="0"/>
          </a:p>
          <a:p>
            <a:pPr marL="0" indent="0">
              <a:buNone/>
            </a:pPr>
            <a:r>
              <a:rPr lang="en-US" sz="2400" dirty="0"/>
              <a:t>the general mind/average man	</a:t>
            </a:r>
            <a:r>
              <a:rPr lang="en-US" sz="2400" dirty="0">
                <a:sym typeface="Wingdings" panose="05000000000000000000" pitchFamily="2" charset="2"/>
              </a:rPr>
              <a:t> </a:t>
            </a:r>
            <a:r>
              <a:rPr lang="en-US" sz="2400" dirty="0"/>
              <a:t>differential psychology</a:t>
            </a:r>
          </a:p>
          <a:p>
            <a:pPr marL="0" lvl="0" indent="0">
              <a:buNone/>
            </a:pPr>
            <a:endParaRPr lang="en-US" sz="2400" dirty="0"/>
          </a:p>
          <a:p>
            <a:pPr marL="0" lvl="0" indent="0">
              <a:buNone/>
            </a:pPr>
            <a:r>
              <a:rPr lang="en-US" sz="2400" dirty="0"/>
              <a:t>model of competence 		</a:t>
            </a:r>
            <a:r>
              <a:rPr lang="en-US" sz="2400" dirty="0">
                <a:sym typeface="Wingdings" panose="05000000000000000000" pitchFamily="2" charset="2"/>
              </a:rPr>
              <a:t> </a:t>
            </a:r>
            <a:r>
              <a:rPr lang="en-US" sz="2400" dirty="0"/>
              <a:t>testing lay people</a:t>
            </a:r>
          </a:p>
          <a:p>
            <a:pPr marL="0" lvl="0" indent="0">
              <a:buNone/>
            </a:pPr>
            <a:endParaRPr lang="en-US" sz="2400" dirty="0"/>
          </a:p>
          <a:p>
            <a:pPr marL="0" lvl="0" indent="0">
              <a:buNone/>
            </a:pPr>
            <a:r>
              <a:rPr lang="en-US" sz="2400" dirty="0"/>
              <a:t>Practical applications responding to social needs influenced the course of psychological research. </a:t>
            </a:r>
          </a:p>
          <a:p>
            <a:pPr marL="0" lvl="0" indent="0">
              <a:buNone/>
            </a:pPr>
            <a:r>
              <a:rPr lang="en-US" sz="2400" dirty="0"/>
              <a:t>The agenda of practical psychology: the idea that the study of the human mind held the key to many of society’s problems and facilitated  social and therapeutic interventions in order to regulate individual attitudes and behavior.</a:t>
            </a:r>
          </a:p>
          <a:p>
            <a:pPr marL="0" lvl="0" indent="0">
              <a:buNone/>
            </a:pPr>
            <a:endParaRPr lang="en-US" sz="2400" dirty="0"/>
          </a:p>
          <a:p>
            <a:pPr marL="0" lvl="0" indent="0">
              <a:buNone/>
            </a:pPr>
            <a:endParaRPr lang="en-GB" sz="2400" dirty="0"/>
          </a:p>
        </p:txBody>
      </p:sp>
      <p:sp>
        <p:nvSpPr>
          <p:cNvPr id="4" name="Curved Left Arrow 3"/>
          <p:cNvSpPr/>
          <p:nvPr/>
        </p:nvSpPr>
        <p:spPr>
          <a:xfrm>
            <a:off x="8460432" y="1844824"/>
            <a:ext cx="648072" cy="3024336"/>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chemeClr val="tx1"/>
              </a:solidFill>
            </a:endParaRPr>
          </a:p>
        </p:txBody>
      </p:sp>
    </p:spTree>
    <p:extLst>
      <p:ext uri="{BB962C8B-B14F-4D97-AF65-F5344CB8AC3E}">
        <p14:creationId xmlns:p14="http://schemas.microsoft.com/office/powerpoint/2010/main" val="7008468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nl-NL" dirty="0"/>
          </a:p>
        </p:txBody>
      </p:sp>
      <p:sp>
        <p:nvSpPr>
          <p:cNvPr id="3" name="Content Placeholder 2"/>
          <p:cNvSpPr>
            <a:spLocks noGrp="1"/>
          </p:cNvSpPr>
          <p:nvPr>
            <p:ph idx="1"/>
          </p:nvPr>
        </p:nvSpPr>
        <p:spPr>
          <a:xfrm>
            <a:off x="457200" y="1196752"/>
            <a:ext cx="8229600" cy="4929411"/>
          </a:xfrm>
        </p:spPr>
        <p:txBody>
          <a:bodyPr>
            <a:normAutofit/>
          </a:bodyPr>
          <a:lstStyle/>
          <a:p>
            <a:pPr marL="457200" indent="-457200">
              <a:buFontTx/>
              <a:buChar char="-"/>
            </a:pPr>
            <a:r>
              <a:rPr lang="en-US" dirty="0"/>
              <a:t>How did (experimental) psychology come into being as a new scientific discipline in different countries (Germany, France, Britain, United States, The Netherlands)? </a:t>
            </a:r>
          </a:p>
          <a:p>
            <a:pPr marL="457200" indent="-457200">
              <a:buFontTx/>
              <a:buChar char="-"/>
            </a:pPr>
            <a:r>
              <a:rPr lang="en-US" dirty="0"/>
              <a:t>How was psychology applied in society in the twentieth century and what was the relation between academic and practical psychology? </a:t>
            </a:r>
          </a:p>
          <a:p>
            <a:pPr marL="457200" indent="-457200">
              <a:buFontTx/>
              <a:buChar char="-"/>
            </a:pPr>
            <a:r>
              <a:rPr lang="nl-NL" dirty="0"/>
              <a:t>Is </a:t>
            </a:r>
            <a:r>
              <a:rPr lang="nl-NL" dirty="0" err="1"/>
              <a:t>psychology</a:t>
            </a:r>
            <a:r>
              <a:rPr lang="nl-NL" dirty="0"/>
              <a:t> a </a:t>
            </a:r>
            <a:r>
              <a:rPr lang="nl-NL" dirty="0" err="1"/>
              <a:t>natural</a:t>
            </a:r>
            <a:r>
              <a:rPr lang="nl-NL" dirty="0"/>
              <a:t> or </a:t>
            </a:r>
            <a:r>
              <a:rPr lang="nl-NL" dirty="0" err="1"/>
              <a:t>cultural</a:t>
            </a:r>
            <a:r>
              <a:rPr lang="nl-NL" dirty="0"/>
              <a:t> </a:t>
            </a:r>
            <a:r>
              <a:rPr lang="nl-NL" dirty="0" err="1"/>
              <a:t>science</a:t>
            </a:r>
            <a:r>
              <a:rPr lang="nl-NL" dirty="0"/>
              <a:t>? </a:t>
            </a:r>
          </a:p>
          <a:p>
            <a:endParaRPr lang="nl-NL" dirty="0"/>
          </a:p>
        </p:txBody>
      </p:sp>
    </p:spTree>
    <p:extLst>
      <p:ext uri="{BB962C8B-B14F-4D97-AF65-F5344CB8AC3E}">
        <p14:creationId xmlns:p14="http://schemas.microsoft.com/office/powerpoint/2010/main" val="6154473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692696"/>
          </a:xfrm>
        </p:spPr>
        <p:txBody>
          <a:bodyPr>
            <a:normAutofit/>
          </a:bodyPr>
          <a:lstStyle/>
          <a:p>
            <a:r>
              <a:rPr lang="nl-NL" sz="3600" b="1" dirty="0" err="1"/>
              <a:t>Psychology</a:t>
            </a:r>
            <a:r>
              <a:rPr lang="nl-NL" sz="3600" b="1" dirty="0"/>
              <a:t> as </a:t>
            </a:r>
            <a:r>
              <a:rPr lang="nl-NL" sz="3600" b="1" dirty="0" err="1"/>
              <a:t>an</a:t>
            </a:r>
            <a:r>
              <a:rPr lang="nl-NL" sz="3600" b="1" dirty="0"/>
              <a:t> </a:t>
            </a:r>
            <a:r>
              <a:rPr lang="nl-NL" sz="3600" b="1" dirty="0" err="1"/>
              <a:t>applied</a:t>
            </a:r>
            <a:r>
              <a:rPr lang="nl-NL" sz="3600" b="1" dirty="0"/>
              <a:t> </a:t>
            </a:r>
            <a:r>
              <a:rPr lang="nl-NL" sz="3600" b="1" dirty="0" err="1"/>
              <a:t>science</a:t>
            </a:r>
            <a:endParaRPr lang="nl-NL" sz="3600" b="1" dirty="0"/>
          </a:p>
        </p:txBody>
      </p:sp>
      <p:sp>
        <p:nvSpPr>
          <p:cNvPr id="3" name="Content Placeholder 2"/>
          <p:cNvSpPr>
            <a:spLocks noGrp="1"/>
          </p:cNvSpPr>
          <p:nvPr>
            <p:ph idx="1"/>
          </p:nvPr>
        </p:nvSpPr>
        <p:spPr>
          <a:xfrm>
            <a:off x="467544" y="908720"/>
            <a:ext cx="8229600" cy="4525963"/>
          </a:xfrm>
        </p:spPr>
        <p:txBody>
          <a:bodyPr>
            <a:noAutofit/>
          </a:bodyPr>
          <a:lstStyle/>
          <a:p>
            <a:pPr lvl="0"/>
            <a:r>
              <a:rPr lang="en-US" sz="1800" dirty="0"/>
              <a:t>In hospitals, clinics, psychiatric institutions, schools, companies, government agencies, army, immigration service, consultation services, public surveys, agencies of social planning and intervention </a:t>
            </a:r>
            <a:r>
              <a:rPr lang="en-US" sz="1800" dirty="0">
                <a:sym typeface="Wingdings" panose="05000000000000000000" pitchFamily="2" charset="2"/>
              </a:rPr>
              <a:t> </a:t>
            </a:r>
            <a:r>
              <a:rPr lang="en-US" sz="1800" b="1" dirty="0"/>
              <a:t>Focus on differences between individuals as the objects of intervention</a:t>
            </a:r>
            <a:r>
              <a:rPr lang="en-US" sz="1800" dirty="0"/>
              <a:t> rather than as the subjects of a shared experience of the general human mind. </a:t>
            </a:r>
          </a:p>
          <a:p>
            <a:pPr lvl="0"/>
            <a:r>
              <a:rPr lang="en-US" sz="1800" dirty="0"/>
              <a:t>Differential psychology: </a:t>
            </a:r>
            <a:r>
              <a:rPr lang="en-US" sz="1800" b="1" dirty="0"/>
              <a:t>solutions for social problems and challenges</a:t>
            </a:r>
            <a:r>
              <a:rPr lang="en-US" sz="1800" dirty="0"/>
              <a:t> in an ever more differentiated and complex industrial mass society, in which the demands on people with respect to their mental skills and their self-control and self-regulation were raised and in which people had to find their appropriate place based on a suitable education, training, vocation and more or less specialized occupation.</a:t>
            </a:r>
          </a:p>
          <a:p>
            <a:r>
              <a:rPr lang="en-US" sz="1800" dirty="0"/>
              <a:t>Different framing of </a:t>
            </a:r>
            <a:r>
              <a:rPr lang="en-US" sz="1800" b="1" dirty="0"/>
              <a:t>psychological testing</a:t>
            </a:r>
            <a:r>
              <a:rPr lang="en-US" sz="1800" dirty="0"/>
              <a:t>: </a:t>
            </a:r>
          </a:p>
          <a:p>
            <a:pPr marL="0" indent="0">
              <a:buNone/>
            </a:pPr>
            <a:r>
              <a:rPr lang="en-US" sz="1800" dirty="0">
                <a:sym typeface="Wingdings" panose="05000000000000000000" pitchFamily="2" charset="2"/>
              </a:rPr>
              <a:t> </a:t>
            </a:r>
            <a:r>
              <a:rPr lang="en-US" sz="1800" b="1" dirty="0"/>
              <a:t>Wundt’s model of competence</a:t>
            </a:r>
            <a:r>
              <a:rPr lang="en-US" sz="1800" dirty="0"/>
              <a:t>: test-subject and researcher both informed psychologists and exchangeable; not the number of test-subjects is relevant but their competence to respond to the test in a correct way, that is to control introspection and exclude subjective distortion so that he can represent average man and the human mind in general. </a:t>
            </a:r>
          </a:p>
          <a:p>
            <a:pPr marL="0" indent="0">
              <a:buNone/>
            </a:pPr>
            <a:r>
              <a:rPr lang="en-US" sz="1800" dirty="0">
                <a:sym typeface="Wingdings" panose="05000000000000000000" pitchFamily="2" charset="2"/>
              </a:rPr>
              <a:t> </a:t>
            </a:r>
            <a:r>
              <a:rPr lang="en-US" sz="1800" dirty="0"/>
              <a:t>In applied psychology focus on </a:t>
            </a:r>
            <a:r>
              <a:rPr lang="en-US" sz="1800" b="1" dirty="0"/>
              <a:t>testing lay people in greater numbers</a:t>
            </a:r>
            <a:r>
              <a:rPr lang="en-US" sz="1800" dirty="0"/>
              <a:t> and the statistical processing of the test-results in order to gain knowledge about </a:t>
            </a:r>
            <a:r>
              <a:rPr lang="en-US" sz="1800" b="1" dirty="0"/>
              <a:t>the distribution of psychological capacities and features</a:t>
            </a:r>
            <a:r>
              <a:rPr lang="en-US" sz="1800" dirty="0"/>
              <a:t> among the population. </a:t>
            </a:r>
            <a:endParaRPr lang="nl-NL" sz="1800" dirty="0"/>
          </a:p>
          <a:p>
            <a:pPr lvl="0"/>
            <a:endParaRPr lang="nl-NL" dirty="0"/>
          </a:p>
          <a:p>
            <a:endParaRPr lang="nl-NL" dirty="0"/>
          </a:p>
        </p:txBody>
      </p:sp>
    </p:spTree>
    <p:extLst>
      <p:ext uri="{BB962C8B-B14F-4D97-AF65-F5344CB8AC3E}">
        <p14:creationId xmlns:p14="http://schemas.microsoft.com/office/powerpoint/2010/main" val="8187893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normAutofit/>
          </a:bodyPr>
          <a:lstStyle/>
          <a:p>
            <a:r>
              <a:rPr lang="nl-NL" b="1" dirty="0" err="1"/>
              <a:t>Applied</a:t>
            </a:r>
            <a:r>
              <a:rPr lang="nl-NL" b="1" dirty="0"/>
              <a:t> </a:t>
            </a:r>
            <a:r>
              <a:rPr lang="nl-NL" b="1" dirty="0" err="1"/>
              <a:t>psychology</a:t>
            </a:r>
            <a:r>
              <a:rPr lang="nl-NL" b="1" dirty="0"/>
              <a:t> in France </a:t>
            </a:r>
          </a:p>
        </p:txBody>
      </p:sp>
      <p:sp>
        <p:nvSpPr>
          <p:cNvPr id="3" name="Content Placeholder 2"/>
          <p:cNvSpPr>
            <a:spLocks noGrp="1"/>
          </p:cNvSpPr>
          <p:nvPr>
            <p:ph idx="1"/>
          </p:nvPr>
        </p:nvSpPr>
        <p:spPr>
          <a:xfrm>
            <a:off x="467544" y="908720"/>
            <a:ext cx="8229600" cy="4525963"/>
          </a:xfrm>
        </p:spPr>
        <p:txBody>
          <a:bodyPr>
            <a:noAutofit/>
          </a:bodyPr>
          <a:lstStyle/>
          <a:p>
            <a:endParaRPr lang="en-US" sz="2000" b="1" dirty="0"/>
          </a:p>
          <a:p>
            <a:r>
              <a:rPr lang="en-US" sz="2000" b="1" dirty="0"/>
              <a:t>Medical-psychiatry</a:t>
            </a:r>
            <a:r>
              <a:rPr lang="en-US" sz="2000" dirty="0"/>
              <a:t>: psychological methods for diagnostic and therapeutic purposes (e.g. hypnosis (Charcot, </a:t>
            </a:r>
            <a:r>
              <a:rPr lang="en-US" sz="2000" dirty="0" err="1"/>
              <a:t>Bernheim</a:t>
            </a:r>
            <a:r>
              <a:rPr lang="en-US" sz="2000" dirty="0"/>
              <a:t>, </a:t>
            </a:r>
            <a:r>
              <a:rPr lang="en-US" sz="2000" dirty="0" err="1"/>
              <a:t>Liébeault</a:t>
            </a:r>
            <a:r>
              <a:rPr lang="en-US" sz="2000" dirty="0"/>
              <a:t>), suggestion therapy, psychotherapy) in order to treat mental and nervous patients.</a:t>
            </a:r>
          </a:p>
          <a:p>
            <a:r>
              <a:rPr lang="en-US" sz="2000" b="1" dirty="0"/>
              <a:t>Educational context</a:t>
            </a:r>
            <a:r>
              <a:rPr lang="en-US" sz="2000" dirty="0"/>
              <a:t>:  Binet and Simon </a:t>
            </a:r>
            <a:r>
              <a:rPr lang="en-US" sz="2000" dirty="0">
                <a:sym typeface="Wingdings" panose="05000000000000000000" pitchFamily="2" charset="2"/>
              </a:rPr>
              <a:t> start of </a:t>
            </a:r>
            <a:r>
              <a:rPr lang="en-US" sz="2000" b="1" dirty="0"/>
              <a:t>intelligence testing</a:t>
            </a:r>
            <a:r>
              <a:rPr lang="en-US" sz="2000" dirty="0"/>
              <a:t> in order to identify children with inherent learning difficulties in schools on the basis of the assumption that mental abilities were determined by upbringing and environment and could be improved </a:t>
            </a:r>
            <a:r>
              <a:rPr lang="en-US" sz="2000" dirty="0">
                <a:sym typeface="Wingdings" panose="05000000000000000000" pitchFamily="2" charset="2"/>
              </a:rPr>
              <a:t> </a:t>
            </a:r>
            <a:r>
              <a:rPr lang="en-US" sz="2000" dirty="0"/>
              <a:t>systematic comparison of different levels of mental performance and establishing a norm for the intellectual level of children of a certain age </a:t>
            </a:r>
            <a:r>
              <a:rPr lang="en-US" sz="2000" dirty="0">
                <a:sym typeface="Wingdings" panose="05000000000000000000" pitchFamily="2" charset="2"/>
              </a:rPr>
              <a:t> </a:t>
            </a:r>
            <a:r>
              <a:rPr lang="en-US" sz="2000" dirty="0"/>
              <a:t>metric scale for the assessment of intellectual development on the basis of a comparison of the chronological age and mental age. </a:t>
            </a:r>
          </a:p>
          <a:p>
            <a:pPr marL="400050" lvl="1" indent="0">
              <a:buNone/>
            </a:pPr>
            <a:r>
              <a:rPr lang="en-US" sz="2000" dirty="0"/>
              <a:t>Intelligence not conceptualized as a fixed, inborn and unified condition but rather as a loose ensemble of abilities and as a developmental phase of which the outcome was still open </a:t>
            </a:r>
            <a:r>
              <a:rPr lang="en-US" sz="2000" dirty="0">
                <a:sym typeface="Wingdings" panose="05000000000000000000" pitchFamily="2" charset="2"/>
              </a:rPr>
              <a:t> </a:t>
            </a:r>
            <a:r>
              <a:rPr lang="en-US" sz="2000" dirty="0"/>
              <a:t>Testing in order to diagnose in what way and how much underperforming children lagged behind and to remedy their deficit.</a:t>
            </a:r>
          </a:p>
          <a:p>
            <a:pPr marL="0" indent="0">
              <a:buNone/>
            </a:pPr>
            <a:endParaRPr lang="en-US" dirty="0"/>
          </a:p>
          <a:p>
            <a:endParaRPr lang="nl-NL" dirty="0"/>
          </a:p>
        </p:txBody>
      </p:sp>
    </p:spTree>
    <p:extLst>
      <p:ext uri="{BB962C8B-B14F-4D97-AF65-F5344CB8AC3E}">
        <p14:creationId xmlns:p14="http://schemas.microsoft.com/office/powerpoint/2010/main" val="5438754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b="1" dirty="0" err="1"/>
              <a:t>Measuring</a:t>
            </a:r>
            <a:r>
              <a:rPr lang="nl-NL" b="1" dirty="0"/>
              <a:t> intelligence in America</a:t>
            </a:r>
          </a:p>
        </p:txBody>
      </p:sp>
      <p:sp>
        <p:nvSpPr>
          <p:cNvPr id="3" name="Content Placeholder 2"/>
          <p:cNvSpPr>
            <a:spLocks noGrp="1"/>
          </p:cNvSpPr>
          <p:nvPr>
            <p:ph idx="1"/>
          </p:nvPr>
        </p:nvSpPr>
        <p:spPr>
          <a:xfrm>
            <a:off x="467544" y="1556792"/>
            <a:ext cx="8229600" cy="4525963"/>
          </a:xfrm>
        </p:spPr>
        <p:txBody>
          <a:bodyPr>
            <a:noAutofit/>
          </a:bodyPr>
          <a:lstStyle/>
          <a:p>
            <a:r>
              <a:rPr lang="en-US" sz="2000" dirty="0"/>
              <a:t>William Stern (1912): formula of the </a:t>
            </a:r>
            <a:r>
              <a:rPr lang="en-US" sz="2000" b="1" dirty="0"/>
              <a:t>intelligence quotient</a:t>
            </a:r>
            <a:r>
              <a:rPr lang="en-US" sz="2000" dirty="0"/>
              <a:t> (IQ) defined as mental age divided by chronological age multiplied by 100. </a:t>
            </a:r>
          </a:p>
          <a:p>
            <a:r>
              <a:rPr lang="en-US" sz="2000" dirty="0"/>
              <a:t>Henry Goddard and Lewis </a:t>
            </a:r>
            <a:r>
              <a:rPr lang="en-US" sz="2000" dirty="0" err="1"/>
              <a:t>Terman</a:t>
            </a:r>
            <a:r>
              <a:rPr lang="en-US" sz="2000" dirty="0"/>
              <a:t>: conceptualization of different levels of intelligence in </a:t>
            </a:r>
            <a:r>
              <a:rPr lang="en-US" sz="2000" b="1" dirty="0"/>
              <a:t>Social Darwinist and eugenic perspective</a:t>
            </a:r>
            <a:r>
              <a:rPr lang="en-US" sz="2000" dirty="0"/>
              <a:t> </a:t>
            </a:r>
            <a:r>
              <a:rPr lang="en-US" sz="2000" dirty="0">
                <a:sym typeface="Wingdings" panose="05000000000000000000" pitchFamily="2" charset="2"/>
              </a:rPr>
              <a:t> </a:t>
            </a:r>
            <a:r>
              <a:rPr lang="en-US" sz="2000" dirty="0"/>
              <a:t>Diagnosing feeble-mindedness, considered as an inherited pathological trait and associated with deviant and asocial behavior. </a:t>
            </a:r>
          </a:p>
          <a:p>
            <a:r>
              <a:rPr lang="en-US" sz="2000" dirty="0" err="1"/>
              <a:t>Terman</a:t>
            </a:r>
            <a:r>
              <a:rPr lang="en-US" sz="2000" dirty="0"/>
              <a:t> (1916): </a:t>
            </a:r>
            <a:r>
              <a:rPr lang="en-US" sz="2000" b="1" dirty="0"/>
              <a:t>Stanford-</a:t>
            </a:r>
            <a:r>
              <a:rPr lang="en-US" sz="2000" b="1" dirty="0" err="1"/>
              <a:t>Binet</a:t>
            </a:r>
            <a:r>
              <a:rPr lang="en-US" sz="2000" b="1" dirty="0"/>
              <a:t> test</a:t>
            </a:r>
            <a:r>
              <a:rPr lang="en-US" sz="2000" dirty="0"/>
              <a:t>, measured IQ as a unitary phenomenon, as an inherent, inherited and permanent feature that determines overall social functioning. In 1917 applied on a massive scale in the American army military:  1,7 million recruits were tested and the results were considered alarming.</a:t>
            </a:r>
          </a:p>
          <a:p>
            <a:endParaRPr lang="en-US" sz="2000" dirty="0"/>
          </a:p>
          <a:p>
            <a:r>
              <a:rPr lang="en-US" sz="2000" dirty="0"/>
              <a:t>The </a:t>
            </a:r>
            <a:r>
              <a:rPr lang="en-US" sz="2000" dirty="0" err="1"/>
              <a:t>Binet</a:t>
            </a:r>
            <a:r>
              <a:rPr lang="en-US" sz="2000" dirty="0"/>
              <a:t>-Simon test: measuring mental abilities of children at a certain moment in their development and explaining them as the result of upbringing and environment and as open for improvement. </a:t>
            </a:r>
            <a:endParaRPr lang="nl-NL" dirty="0"/>
          </a:p>
        </p:txBody>
      </p:sp>
      <p:sp>
        <p:nvSpPr>
          <p:cNvPr id="4" name="Up-Down Arrow 3"/>
          <p:cNvSpPr/>
          <p:nvPr/>
        </p:nvSpPr>
        <p:spPr>
          <a:xfrm>
            <a:off x="467544" y="4941168"/>
            <a:ext cx="242316" cy="576064"/>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38829861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b="1" dirty="0" err="1"/>
              <a:t>Applied</a:t>
            </a:r>
            <a:r>
              <a:rPr lang="nl-NL" b="1" dirty="0"/>
              <a:t> </a:t>
            </a:r>
            <a:r>
              <a:rPr lang="nl-NL" b="1" dirty="0" err="1"/>
              <a:t>psychology</a:t>
            </a:r>
            <a:r>
              <a:rPr lang="nl-NL" b="1" dirty="0"/>
              <a:t> in Britain</a:t>
            </a:r>
            <a:endParaRPr lang="en-GB" b="1" dirty="0"/>
          </a:p>
        </p:txBody>
      </p:sp>
      <p:sp>
        <p:nvSpPr>
          <p:cNvPr id="3" name="Content Placeholder 2"/>
          <p:cNvSpPr>
            <a:spLocks noGrp="1"/>
          </p:cNvSpPr>
          <p:nvPr>
            <p:ph idx="1"/>
          </p:nvPr>
        </p:nvSpPr>
        <p:spPr/>
        <p:txBody>
          <a:bodyPr>
            <a:noAutofit/>
          </a:bodyPr>
          <a:lstStyle/>
          <a:p>
            <a:pPr marL="0" indent="0">
              <a:buNone/>
            </a:pPr>
            <a:r>
              <a:rPr lang="en-US" sz="2000" b="1" dirty="0"/>
              <a:t>Galton</a:t>
            </a:r>
            <a:r>
              <a:rPr lang="en-US" sz="2000" dirty="0"/>
              <a:t>: ‘psychometrics’ focusing on measuring and comparing differences in individual abilities and performances among the general population. Methods: testing, sampling, statistics, graphics of bell-curves. </a:t>
            </a:r>
          </a:p>
          <a:p>
            <a:r>
              <a:rPr lang="en-US" sz="2000" dirty="0"/>
              <a:t>Underlying theory: biological </a:t>
            </a:r>
            <a:r>
              <a:rPr lang="en-US" sz="2000" b="1" dirty="0"/>
              <a:t>evolution and eugenics </a:t>
            </a:r>
            <a:r>
              <a:rPr lang="en-US" sz="2000" dirty="0">
                <a:sym typeface="Wingdings" panose="05000000000000000000" pitchFamily="2" charset="2"/>
              </a:rPr>
              <a:t> </a:t>
            </a:r>
            <a:r>
              <a:rPr lang="en-US" sz="2000" dirty="0"/>
              <a:t>individual mental capacities and talents </a:t>
            </a:r>
            <a:r>
              <a:rPr lang="en-US" sz="2000" dirty="0">
                <a:sym typeface="Wingdings" panose="05000000000000000000" pitchFamily="2" charset="2"/>
              </a:rPr>
              <a:t>inborn and inheritable  </a:t>
            </a:r>
            <a:r>
              <a:rPr lang="en-US" sz="2000" dirty="0"/>
              <a:t>‘nature’ and not ‘nurture’.</a:t>
            </a:r>
          </a:p>
          <a:p>
            <a:r>
              <a:rPr lang="en-US" sz="2000" dirty="0"/>
              <a:t>Eugenics: improving the population through selective, managed and planned procreation and in particular through preventing those who were considered defective or inferior to have children. </a:t>
            </a:r>
          </a:p>
          <a:p>
            <a:pPr marL="0" indent="0">
              <a:buNone/>
            </a:pPr>
            <a:endParaRPr lang="en-US" sz="2000" dirty="0"/>
          </a:p>
          <a:p>
            <a:r>
              <a:rPr lang="en-US" sz="2000" dirty="0"/>
              <a:t>In the United States and in some other (Scandinavia, Germany) countries: </a:t>
            </a:r>
            <a:r>
              <a:rPr lang="en-US" sz="2000" b="1" dirty="0"/>
              <a:t>psychology serving eugenic aims</a:t>
            </a:r>
            <a:r>
              <a:rPr lang="en-US" sz="2000" dirty="0"/>
              <a:t>: psychological tests as a method to identify defective problem groups such as the feebleminded that were considered harmful to the progress of society and whose procreation should be prevented.</a:t>
            </a:r>
            <a:endParaRPr lang="nl-NL" sz="2000" dirty="0"/>
          </a:p>
          <a:p>
            <a:endParaRPr lang="en-GB" dirty="0"/>
          </a:p>
        </p:txBody>
      </p:sp>
      <p:sp>
        <p:nvSpPr>
          <p:cNvPr id="4" name="Down Arrow 3"/>
          <p:cNvSpPr/>
          <p:nvPr/>
        </p:nvSpPr>
        <p:spPr>
          <a:xfrm>
            <a:off x="467544" y="3839911"/>
            <a:ext cx="297648" cy="8069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5740663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4624"/>
            <a:ext cx="8229600" cy="944628"/>
          </a:xfrm>
        </p:spPr>
        <p:txBody>
          <a:bodyPr>
            <a:noAutofit/>
          </a:bodyPr>
          <a:lstStyle/>
          <a:p>
            <a:br>
              <a:rPr lang="en-US" sz="2800" b="1" dirty="0"/>
            </a:br>
            <a:r>
              <a:rPr lang="en-US" sz="2800" b="1" dirty="0"/>
              <a:t>Applied psychology in the US and the Netherlands* </a:t>
            </a:r>
            <a:br>
              <a:rPr lang="en-US" sz="2800" b="1" dirty="0"/>
            </a:br>
            <a:endParaRPr lang="nl-NL" sz="2800" b="1" dirty="0"/>
          </a:p>
        </p:txBody>
      </p:sp>
      <p:sp>
        <p:nvSpPr>
          <p:cNvPr id="3" name="Content Placeholder 2"/>
          <p:cNvSpPr>
            <a:spLocks noGrp="1"/>
          </p:cNvSpPr>
          <p:nvPr>
            <p:ph idx="1"/>
          </p:nvPr>
        </p:nvSpPr>
        <p:spPr>
          <a:xfrm>
            <a:off x="467544" y="980728"/>
            <a:ext cx="8229600" cy="4525963"/>
          </a:xfrm>
        </p:spPr>
        <p:txBody>
          <a:bodyPr>
            <a:noAutofit/>
          </a:bodyPr>
          <a:lstStyle/>
          <a:p>
            <a:pPr lvl="0"/>
            <a:r>
              <a:rPr lang="en-US" sz="1800" b="1" dirty="0"/>
              <a:t>Education and child raising</a:t>
            </a:r>
            <a:r>
              <a:rPr lang="en-US" sz="1800" dirty="0"/>
              <a:t>: testing intelligence, learning progress, schooling levels.*    </a:t>
            </a:r>
            <a:endParaRPr lang="nl-NL" sz="1800" dirty="0"/>
          </a:p>
          <a:p>
            <a:pPr lvl="0"/>
            <a:r>
              <a:rPr lang="en-US" sz="1800" b="1" dirty="0"/>
              <a:t>Clinical psychology</a:t>
            </a:r>
            <a:r>
              <a:rPr lang="en-US" sz="1800" dirty="0"/>
              <a:t> in the field of psychiatry, mental health care, psychotherapy, psychoanalysis, counseling, behavior and cognitive therapy.* </a:t>
            </a:r>
            <a:endParaRPr lang="nl-NL" sz="1800" dirty="0"/>
          </a:p>
          <a:p>
            <a:pPr lvl="0"/>
            <a:r>
              <a:rPr lang="en-US" sz="1800" b="1" dirty="0"/>
              <a:t>Forensic psychology</a:t>
            </a:r>
            <a:r>
              <a:rPr lang="en-US" sz="1800" dirty="0"/>
              <a:t>: investigating personality and motives of delinquents.</a:t>
            </a:r>
            <a:endParaRPr lang="nl-NL" sz="1800" dirty="0"/>
          </a:p>
          <a:p>
            <a:pPr lvl="0"/>
            <a:r>
              <a:rPr lang="en-US" sz="1800" b="1" dirty="0"/>
              <a:t>Military psychology </a:t>
            </a:r>
            <a:r>
              <a:rPr lang="en-US" sz="1800" dirty="0"/>
              <a:t>(boosted by two world wars): testing the mental ability of soldiers and selection for officers and technical functions, matching the man and the job.</a:t>
            </a:r>
            <a:endParaRPr lang="nl-NL" sz="1800" dirty="0"/>
          </a:p>
          <a:p>
            <a:pPr lvl="0"/>
            <a:r>
              <a:rPr lang="en-US" sz="1800" b="1" dirty="0"/>
              <a:t>Immigration policies</a:t>
            </a:r>
            <a:r>
              <a:rPr lang="en-US" sz="1800" dirty="0"/>
              <a:t> (determining of quotas for immigrants with different national or ethnic backgrounds).</a:t>
            </a:r>
            <a:endParaRPr lang="nl-NL" sz="1800" dirty="0"/>
          </a:p>
          <a:p>
            <a:pPr lvl="0"/>
            <a:r>
              <a:rPr lang="nl-NL" sz="1800" b="1" dirty="0" err="1"/>
              <a:t>Eugenics</a:t>
            </a:r>
            <a:r>
              <a:rPr lang="nl-NL" sz="1800" b="1" dirty="0"/>
              <a:t> </a:t>
            </a:r>
            <a:r>
              <a:rPr lang="nl-NL" sz="1800" dirty="0"/>
              <a:t>(</a:t>
            </a:r>
            <a:r>
              <a:rPr lang="nl-NL" sz="1800" dirty="0" err="1"/>
              <a:t>mandatory</a:t>
            </a:r>
            <a:r>
              <a:rPr lang="nl-NL" sz="1800" dirty="0"/>
              <a:t> </a:t>
            </a:r>
            <a:r>
              <a:rPr lang="nl-NL" sz="1800" dirty="0" err="1"/>
              <a:t>sterilisation</a:t>
            </a:r>
            <a:r>
              <a:rPr lang="nl-NL" sz="1800" dirty="0"/>
              <a:t> or </a:t>
            </a:r>
            <a:r>
              <a:rPr lang="nl-NL" sz="1800" dirty="0" err="1"/>
              <a:t>isolation</a:t>
            </a:r>
            <a:r>
              <a:rPr lang="nl-NL" sz="1800" dirty="0"/>
              <a:t> of ‘</a:t>
            </a:r>
            <a:r>
              <a:rPr lang="nl-NL" sz="1800" dirty="0" err="1"/>
              <a:t>defective</a:t>
            </a:r>
            <a:r>
              <a:rPr lang="nl-NL" sz="1800" dirty="0"/>
              <a:t>’, ‘</a:t>
            </a:r>
            <a:r>
              <a:rPr lang="nl-NL" sz="1800" dirty="0" err="1"/>
              <a:t>harmful</a:t>
            </a:r>
            <a:r>
              <a:rPr lang="nl-NL" sz="1800" dirty="0"/>
              <a:t>’ or ‘</a:t>
            </a:r>
            <a:r>
              <a:rPr lang="nl-NL" sz="1800" dirty="0" err="1"/>
              <a:t>inferior</a:t>
            </a:r>
            <a:r>
              <a:rPr lang="nl-NL" sz="1800" dirty="0"/>
              <a:t>’ </a:t>
            </a:r>
            <a:r>
              <a:rPr lang="nl-NL" sz="1800" dirty="0" err="1"/>
              <a:t>groups</a:t>
            </a:r>
            <a:r>
              <a:rPr lang="nl-NL" sz="1800" dirty="0"/>
              <a:t>).</a:t>
            </a:r>
          </a:p>
          <a:p>
            <a:pPr lvl="0"/>
            <a:r>
              <a:rPr lang="en-US" sz="1800" b="1" dirty="0"/>
              <a:t>Industrial psychology</a:t>
            </a:r>
            <a:r>
              <a:rPr lang="en-US" sz="1800" dirty="0"/>
              <a:t>: vocational guidance, testing of attitudes and skills, personnel selection and management (‘the right man in the right place’); social relations on the work floor, efficient organization of labor and monitoring intrinsic motivation.*</a:t>
            </a:r>
            <a:endParaRPr lang="nl-NL" sz="1800" dirty="0"/>
          </a:p>
          <a:p>
            <a:pPr lvl="0"/>
            <a:r>
              <a:rPr lang="nl-NL" sz="1800" b="1" dirty="0"/>
              <a:t>Advertising</a:t>
            </a:r>
            <a:r>
              <a:rPr lang="nl-NL" sz="1800" dirty="0"/>
              <a:t> </a:t>
            </a:r>
            <a:r>
              <a:rPr lang="nl-NL" sz="1800" dirty="0" err="1"/>
              <a:t>and</a:t>
            </a:r>
            <a:r>
              <a:rPr lang="nl-NL" sz="1800" dirty="0"/>
              <a:t> </a:t>
            </a:r>
            <a:r>
              <a:rPr lang="nl-NL" sz="1800" dirty="0" err="1"/>
              <a:t>consumption</a:t>
            </a:r>
            <a:r>
              <a:rPr lang="nl-NL" sz="1800" dirty="0"/>
              <a:t>.</a:t>
            </a:r>
          </a:p>
          <a:p>
            <a:pPr lvl="0"/>
            <a:r>
              <a:rPr lang="en-US" sz="1800" dirty="0"/>
              <a:t>Research into </a:t>
            </a:r>
            <a:r>
              <a:rPr lang="en-US" sz="1800" b="1" dirty="0"/>
              <a:t>personality, character</a:t>
            </a:r>
            <a:r>
              <a:rPr lang="en-US" sz="1800" dirty="0"/>
              <a:t> and mental make-up in order to shape mentally balanced and self-responsible citizens in democratic society.* </a:t>
            </a:r>
            <a:endParaRPr lang="nl-NL" sz="1800" dirty="0"/>
          </a:p>
          <a:p>
            <a:endParaRPr lang="nl-NL" dirty="0"/>
          </a:p>
        </p:txBody>
      </p:sp>
    </p:spTree>
    <p:extLst>
      <p:ext uri="{BB962C8B-B14F-4D97-AF65-F5344CB8AC3E}">
        <p14:creationId xmlns:p14="http://schemas.microsoft.com/office/powerpoint/2010/main" val="41333712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4624"/>
            <a:ext cx="8229600" cy="1143000"/>
          </a:xfrm>
        </p:spPr>
        <p:txBody>
          <a:bodyPr>
            <a:normAutofit/>
          </a:bodyPr>
          <a:lstStyle/>
          <a:p>
            <a:r>
              <a:rPr lang="en-US" sz="2800" b="1" dirty="0"/>
              <a:t>Pioneering role of applied psychology in the US </a:t>
            </a:r>
            <a:br>
              <a:rPr lang="en-US" sz="2800" b="1" dirty="0"/>
            </a:br>
            <a:r>
              <a:rPr lang="en-US" sz="2800" b="1" dirty="0"/>
              <a:t>(and the Netherlands)</a:t>
            </a:r>
            <a:endParaRPr lang="nl-NL" sz="2800" b="1" dirty="0"/>
          </a:p>
        </p:txBody>
      </p:sp>
      <p:sp>
        <p:nvSpPr>
          <p:cNvPr id="3" name="Content Placeholder 2"/>
          <p:cNvSpPr>
            <a:spLocks noGrp="1"/>
          </p:cNvSpPr>
          <p:nvPr>
            <p:ph idx="1"/>
          </p:nvPr>
        </p:nvSpPr>
        <p:spPr>
          <a:xfrm>
            <a:off x="467544" y="1124744"/>
            <a:ext cx="8229600" cy="4525963"/>
          </a:xfrm>
        </p:spPr>
        <p:txBody>
          <a:bodyPr>
            <a:noAutofit/>
          </a:bodyPr>
          <a:lstStyle/>
          <a:p>
            <a:pPr marL="0" indent="0">
              <a:buNone/>
            </a:pPr>
            <a:r>
              <a:rPr lang="en-US" sz="2000" dirty="0"/>
              <a:t>Psychology appeared to meet the requirement of gearing individualism to </a:t>
            </a:r>
            <a:r>
              <a:rPr lang="en-US" sz="2000" b="1" dirty="0"/>
              <a:t>the social management of an increasingly egalitarian and meritocratic achievement society</a:t>
            </a:r>
            <a:r>
              <a:rPr lang="en-US" sz="2000" dirty="0"/>
              <a:t>.</a:t>
            </a:r>
          </a:p>
          <a:p>
            <a:r>
              <a:rPr lang="en-US" sz="2000" dirty="0"/>
              <a:t>US: most individualized society in the Western world going through rapid social transformations as a consequence of large-scale industrialization and urbanization as well as massive immigration of newcomers with varying national and cultural backgrounds who had to be integrated in a more and more complex society. </a:t>
            </a:r>
          </a:p>
          <a:p>
            <a:r>
              <a:rPr lang="en-US" sz="2000" dirty="0"/>
              <a:t>Widely shared feeling that these transformations should be managed and regulated in order to prevent disintegration. </a:t>
            </a:r>
            <a:r>
              <a:rPr lang="en-US" sz="2000" dirty="0">
                <a:sym typeface="Wingdings" panose="05000000000000000000" pitchFamily="2" charset="2"/>
              </a:rPr>
              <a:t> </a:t>
            </a:r>
            <a:r>
              <a:rPr lang="en-US" sz="2000" dirty="0"/>
              <a:t>The need to gear personal goals to the needs of larger organizations and networks, without undermining the sense of individual liberty and initiative which are central in the (egalitarian and meritocratic) American ethos. </a:t>
            </a:r>
            <a:r>
              <a:rPr lang="en-US" sz="2000" dirty="0">
                <a:sym typeface="Wingdings" panose="05000000000000000000" pitchFamily="2" charset="2"/>
              </a:rPr>
              <a:t> </a:t>
            </a:r>
            <a:r>
              <a:rPr lang="en-US" sz="2000" dirty="0"/>
              <a:t>Practical psychology focusing on individual differences in order to adjust individuals to the requirements of a dynamic society. </a:t>
            </a:r>
          </a:p>
          <a:p>
            <a:r>
              <a:rPr lang="en-US" sz="2000" dirty="0"/>
              <a:t>The Netherlands: keeping the balance between modernization and social organization on the basis of religious denominations (‘pillarization’).</a:t>
            </a:r>
            <a:endParaRPr lang="nl-NL" sz="2000" dirty="0"/>
          </a:p>
        </p:txBody>
      </p:sp>
    </p:spTree>
    <p:extLst>
      <p:ext uri="{BB962C8B-B14F-4D97-AF65-F5344CB8AC3E}">
        <p14:creationId xmlns:p14="http://schemas.microsoft.com/office/powerpoint/2010/main" val="31781058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American psychology: </a:t>
            </a:r>
            <a:br>
              <a:rPr lang="en-US" b="1" dirty="0"/>
            </a:br>
            <a:r>
              <a:rPr lang="en-US" b="1" dirty="0"/>
              <a:t>pragmatic functionalism</a:t>
            </a:r>
            <a:endParaRPr lang="nl-NL" b="1" dirty="0"/>
          </a:p>
        </p:txBody>
      </p:sp>
      <p:sp>
        <p:nvSpPr>
          <p:cNvPr id="3" name="Content Placeholder 2"/>
          <p:cNvSpPr>
            <a:spLocks noGrp="1"/>
          </p:cNvSpPr>
          <p:nvPr>
            <p:ph idx="1"/>
          </p:nvPr>
        </p:nvSpPr>
        <p:spPr/>
        <p:txBody>
          <a:bodyPr>
            <a:noAutofit/>
          </a:bodyPr>
          <a:lstStyle/>
          <a:p>
            <a:pPr marL="0" indent="0">
              <a:buNone/>
            </a:pPr>
            <a:r>
              <a:rPr lang="en-US" sz="2400" dirty="0"/>
              <a:t>William James, Charles Sanders Peirce and John Dewey: the theory of evolution + association psychology.</a:t>
            </a:r>
          </a:p>
          <a:p>
            <a:r>
              <a:rPr lang="en-US" sz="2400" dirty="0"/>
              <a:t>Mental processes (mechanistic association) result of </a:t>
            </a:r>
            <a:r>
              <a:rPr lang="en-US" sz="2400" b="1" dirty="0"/>
              <a:t>functional adaption in evolution</a:t>
            </a:r>
            <a:r>
              <a:rPr lang="en-US" sz="2400" dirty="0"/>
              <a:t>.</a:t>
            </a:r>
          </a:p>
          <a:p>
            <a:r>
              <a:rPr lang="en-US" sz="2400" dirty="0"/>
              <a:t>Consciousness considered in functional terms as serving life: the mind is nothing more (or less) than a </a:t>
            </a:r>
            <a:r>
              <a:rPr lang="en-US" sz="2400" b="1" dirty="0"/>
              <a:t>functional problem-solving instrument</a:t>
            </a:r>
            <a:r>
              <a:rPr lang="en-US" sz="2400" dirty="0"/>
              <a:t> for adaptation and survival.  </a:t>
            </a:r>
          </a:p>
          <a:p>
            <a:r>
              <a:rPr lang="en-US" sz="2400" b="1" dirty="0"/>
              <a:t>Thinking and acting inseparable</a:t>
            </a:r>
            <a:r>
              <a:rPr lang="en-US" sz="2400" dirty="0"/>
              <a:t>: what human beings define as truth is rooted in the concrete experience of life, in what has proved to be practically useful and successful in the struggle for survival. (Knowledge is basically pragmatic: what has proved to be successful in the struggle for life.)</a:t>
            </a:r>
            <a:endParaRPr lang="nl-NL" sz="2400" dirty="0"/>
          </a:p>
          <a:p>
            <a:pPr marL="0" indent="0">
              <a:buNone/>
            </a:pPr>
            <a:endParaRPr lang="en-US" sz="2400" dirty="0"/>
          </a:p>
          <a:p>
            <a:pPr marL="0" indent="0">
              <a:buNone/>
            </a:pPr>
            <a:endParaRPr lang="nl-NL" sz="2400" dirty="0"/>
          </a:p>
        </p:txBody>
      </p:sp>
    </p:spTree>
    <p:extLst>
      <p:ext uri="{BB962C8B-B14F-4D97-AF65-F5344CB8AC3E}">
        <p14:creationId xmlns:p14="http://schemas.microsoft.com/office/powerpoint/2010/main" val="32928706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2820"/>
            <a:ext cx="8229600" cy="1143000"/>
          </a:xfrm>
        </p:spPr>
        <p:txBody>
          <a:bodyPr>
            <a:normAutofit fontScale="90000"/>
          </a:bodyPr>
          <a:lstStyle/>
          <a:p>
            <a:r>
              <a:rPr lang="en-US" b="1" dirty="0"/>
              <a:t>American psychology: behaviorism</a:t>
            </a:r>
            <a:endParaRPr lang="en-GB" b="1" dirty="0"/>
          </a:p>
        </p:txBody>
      </p:sp>
      <p:sp>
        <p:nvSpPr>
          <p:cNvPr id="3" name="Content Placeholder 2"/>
          <p:cNvSpPr>
            <a:spLocks noGrp="1"/>
          </p:cNvSpPr>
          <p:nvPr>
            <p:ph idx="1"/>
          </p:nvPr>
        </p:nvSpPr>
        <p:spPr>
          <a:xfrm>
            <a:off x="467544" y="908720"/>
            <a:ext cx="8229600" cy="4525963"/>
          </a:xfrm>
        </p:spPr>
        <p:txBody>
          <a:bodyPr>
            <a:noAutofit/>
          </a:bodyPr>
          <a:lstStyle/>
          <a:p>
            <a:pPr marL="0" indent="0">
              <a:buNone/>
            </a:pPr>
            <a:r>
              <a:rPr lang="en-US" sz="1800" dirty="0"/>
              <a:t>Ivan Pavlov (Russian), John B. Watson and </a:t>
            </a:r>
            <a:r>
              <a:rPr lang="en-US" sz="1800" dirty="0" err="1"/>
              <a:t>Burrhus</a:t>
            </a:r>
            <a:r>
              <a:rPr lang="en-US" sz="1800" dirty="0"/>
              <a:t> F. Skinner (1920s-1950s):</a:t>
            </a:r>
          </a:p>
          <a:p>
            <a:r>
              <a:rPr lang="en-US" sz="1800" dirty="0"/>
              <a:t>The assumption that the nervous system is a sensual-motoric mechanism, implying that there is continuity in the mental life and behavior of animals and humans </a:t>
            </a:r>
            <a:r>
              <a:rPr lang="en-US" sz="1800" dirty="0">
                <a:sym typeface="Wingdings" panose="05000000000000000000" pitchFamily="2" charset="2"/>
              </a:rPr>
              <a:t> </a:t>
            </a:r>
            <a:r>
              <a:rPr lang="en-US" sz="1800" dirty="0"/>
              <a:t>experiments with animals (Pavlov’s dogs) as model for psychology.</a:t>
            </a:r>
          </a:p>
          <a:p>
            <a:r>
              <a:rPr lang="en-US" sz="1800" dirty="0"/>
              <a:t>Focus on observable behavior which can be explained in terms of </a:t>
            </a:r>
            <a:r>
              <a:rPr lang="en-US" sz="1800" b="1" dirty="0"/>
              <a:t>mechanistic learning-processes and the conditioning of responsive reflexes</a:t>
            </a:r>
            <a:r>
              <a:rPr lang="en-US" sz="1800" dirty="0"/>
              <a:t>.</a:t>
            </a:r>
          </a:p>
          <a:p>
            <a:r>
              <a:rPr lang="en-US" sz="1800" dirty="0"/>
              <a:t>Watson: introspection is by definition subjective and not reliable  </a:t>
            </a:r>
            <a:r>
              <a:rPr lang="en-US" sz="1800" dirty="0">
                <a:sym typeface="Wingdings" panose="05000000000000000000" pitchFamily="2" charset="2"/>
              </a:rPr>
              <a:t> </a:t>
            </a:r>
            <a:r>
              <a:rPr lang="en-US" sz="1800" dirty="0"/>
              <a:t>the contents of the mind cannot be the object of scientific study because they cannot be observed and objectified: </a:t>
            </a:r>
            <a:r>
              <a:rPr lang="en-US" sz="1800" b="1" dirty="0"/>
              <a:t>the mind as a black box</a:t>
            </a:r>
            <a:r>
              <a:rPr lang="en-US" sz="1800" dirty="0"/>
              <a:t> </a:t>
            </a:r>
            <a:r>
              <a:rPr lang="en-US" sz="1800" dirty="0">
                <a:sym typeface="Wingdings" panose="05000000000000000000" pitchFamily="2" charset="2"/>
              </a:rPr>
              <a:t> p</a:t>
            </a:r>
            <a:r>
              <a:rPr lang="en-US" sz="1800" dirty="0"/>
              <a:t>sychologist should study observable causes and effects, that are  visible responsive behaviors that are triggered by a physical/sensual stimulus. </a:t>
            </a:r>
          </a:p>
          <a:p>
            <a:r>
              <a:rPr lang="en-US" sz="1800" dirty="0"/>
              <a:t>Behavioral patterns and habits caused by mental conditioning, which is of a mechanical nature: the imprinting from birth of environmental influences in the organism on the basis of pleasure and discomfort, liking and aversion, rewards and punishments (utilitarianism).</a:t>
            </a:r>
          </a:p>
          <a:p>
            <a:r>
              <a:rPr lang="en-US" sz="1800" dirty="0"/>
              <a:t>Human behavior is shaped by the environment and malleable </a:t>
            </a:r>
            <a:r>
              <a:rPr lang="en-US" sz="1800" dirty="0">
                <a:sym typeface="Wingdings" panose="05000000000000000000" pitchFamily="2" charset="2"/>
              </a:rPr>
              <a:t> The design of man through systematic </a:t>
            </a:r>
            <a:r>
              <a:rPr lang="en-US" sz="1800" dirty="0"/>
              <a:t>education and social engineering.</a:t>
            </a:r>
          </a:p>
          <a:p>
            <a:pPr marL="0" indent="0">
              <a:buNone/>
            </a:pPr>
            <a:r>
              <a:rPr lang="en-US" sz="1800" dirty="0"/>
              <a:t>Behaviorism failed to explain more complex mental behavior </a:t>
            </a:r>
            <a:r>
              <a:rPr lang="en-US" sz="1800" dirty="0">
                <a:sym typeface="Wingdings" panose="05000000000000000000" pitchFamily="2" charset="2"/>
              </a:rPr>
              <a:t> 1960s: disqualification by t</a:t>
            </a:r>
            <a:r>
              <a:rPr lang="en-US" sz="1800" dirty="0"/>
              <a:t>he ‘cognitive revolution’ in the wake of the computer </a:t>
            </a:r>
            <a:r>
              <a:rPr lang="en-US" sz="1800" dirty="0">
                <a:sym typeface="Wingdings" panose="05000000000000000000" pitchFamily="2" charset="2"/>
              </a:rPr>
              <a:t> m</a:t>
            </a:r>
            <a:r>
              <a:rPr lang="en-US" sz="1800" dirty="0"/>
              <a:t>an as an active processor of information.</a:t>
            </a:r>
            <a:endParaRPr lang="nl-NL" sz="1800" dirty="0"/>
          </a:p>
          <a:p>
            <a:endParaRPr lang="nl-NL" sz="1600" dirty="0"/>
          </a:p>
          <a:p>
            <a:endParaRPr lang="en-GB" sz="1600" dirty="0"/>
          </a:p>
        </p:txBody>
      </p:sp>
    </p:spTree>
    <p:extLst>
      <p:ext uri="{BB962C8B-B14F-4D97-AF65-F5344CB8AC3E}">
        <p14:creationId xmlns:p14="http://schemas.microsoft.com/office/powerpoint/2010/main" val="3211699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2820"/>
            <a:ext cx="8229600" cy="1143000"/>
          </a:xfrm>
        </p:spPr>
        <p:txBody>
          <a:bodyPr>
            <a:normAutofit fontScale="90000"/>
          </a:bodyPr>
          <a:lstStyle/>
          <a:p>
            <a:pPr lvl="0"/>
            <a:br>
              <a:rPr lang="en-US" sz="4000" dirty="0"/>
            </a:br>
            <a:r>
              <a:rPr lang="en-US" sz="3600" b="1" dirty="0"/>
              <a:t>Social-historical background: </a:t>
            </a:r>
            <a:br>
              <a:rPr lang="en-US" sz="3600" b="1" dirty="0"/>
            </a:br>
            <a:r>
              <a:rPr lang="en-US" sz="3600" b="1" dirty="0" err="1"/>
              <a:t>individualisation</a:t>
            </a:r>
            <a:r>
              <a:rPr lang="en-US" sz="3600" b="1" dirty="0"/>
              <a:t> and </a:t>
            </a:r>
            <a:r>
              <a:rPr lang="en-US" sz="3600" b="1" dirty="0" err="1"/>
              <a:t>psychologisation</a:t>
            </a:r>
            <a:br>
              <a:rPr lang="nl-NL" sz="3600" dirty="0"/>
            </a:br>
            <a:endParaRPr lang="nl-NL" sz="3600" dirty="0"/>
          </a:p>
        </p:txBody>
      </p:sp>
      <p:sp>
        <p:nvSpPr>
          <p:cNvPr id="3" name="Content Placeholder 2"/>
          <p:cNvSpPr>
            <a:spLocks noGrp="1"/>
          </p:cNvSpPr>
          <p:nvPr>
            <p:ph idx="1"/>
          </p:nvPr>
        </p:nvSpPr>
        <p:spPr>
          <a:xfrm>
            <a:off x="467544" y="1124744"/>
            <a:ext cx="8229600" cy="4525963"/>
          </a:xfrm>
        </p:spPr>
        <p:txBody>
          <a:bodyPr>
            <a:noAutofit/>
          </a:bodyPr>
          <a:lstStyle/>
          <a:p>
            <a:r>
              <a:rPr lang="en-US" sz="1800" dirty="0"/>
              <a:t>Loosening of collective and hierarchical ties and structures as a consequence of social modernization </a:t>
            </a:r>
            <a:r>
              <a:rPr lang="en-US" sz="1800" dirty="0">
                <a:sym typeface="Wingdings" panose="05000000000000000000" pitchFamily="2" charset="2"/>
              </a:rPr>
              <a:t> </a:t>
            </a:r>
            <a:r>
              <a:rPr lang="en-US" sz="1800" b="1" dirty="0">
                <a:sym typeface="Wingdings" panose="05000000000000000000" pitchFamily="2" charset="2"/>
              </a:rPr>
              <a:t>M</a:t>
            </a:r>
            <a:r>
              <a:rPr lang="en-US" sz="1800" b="1" dirty="0"/>
              <a:t>eritocratic society</a:t>
            </a:r>
            <a:r>
              <a:rPr lang="en-US" sz="1800" dirty="0"/>
              <a:t> on the basis of individual aptitudes, talents and achievements and personal characteristics </a:t>
            </a:r>
            <a:r>
              <a:rPr lang="en-US" sz="1800" dirty="0">
                <a:sym typeface="Wingdings" panose="05000000000000000000" pitchFamily="2" charset="2"/>
              </a:rPr>
              <a:t> I</a:t>
            </a:r>
            <a:r>
              <a:rPr lang="en-US" sz="1800" dirty="0"/>
              <a:t>nterest in individual differences in character, personality, and mental capacities.</a:t>
            </a:r>
          </a:p>
          <a:p>
            <a:r>
              <a:rPr lang="en-US" sz="1800" dirty="0"/>
              <a:t>‘</a:t>
            </a:r>
            <a:r>
              <a:rPr lang="en-US" sz="1800" dirty="0" err="1"/>
              <a:t>Psychocracy</a:t>
            </a:r>
            <a:r>
              <a:rPr lang="en-US" sz="1800" dirty="0"/>
              <a:t>’, a social order in which psychology plays a decisive role in the distribution of educational chances, vocational and professional careers, and social positions and therefore in the legitimization of social-economic differences/inequalities. </a:t>
            </a:r>
          </a:p>
          <a:p>
            <a:r>
              <a:rPr lang="en-US" sz="1800" dirty="0"/>
              <a:t>Traditional fixed norms and standards of conduct </a:t>
            </a:r>
            <a:r>
              <a:rPr lang="en-US" sz="1800" dirty="0">
                <a:sym typeface="Wingdings" panose="05000000000000000000" pitchFamily="2" charset="2"/>
              </a:rPr>
              <a:t> G</a:t>
            </a:r>
            <a:r>
              <a:rPr lang="en-US" sz="1800" dirty="0"/>
              <a:t>rowing awareness of the inner self as separate from the social world and </a:t>
            </a:r>
            <a:r>
              <a:rPr lang="en-US" sz="1800" b="1" dirty="0"/>
              <a:t>a sense of inwardness</a:t>
            </a:r>
            <a:r>
              <a:rPr lang="en-US" sz="1800" dirty="0"/>
              <a:t>, the experience of an inner space of thoughts, motives and feelings </a:t>
            </a:r>
            <a:r>
              <a:rPr lang="en-US" sz="1800" dirty="0">
                <a:sym typeface="Wingdings" panose="05000000000000000000" pitchFamily="2" charset="2"/>
              </a:rPr>
              <a:t> P</a:t>
            </a:r>
            <a:r>
              <a:rPr lang="en-US" sz="1800" dirty="0"/>
              <a:t>ersonal growth, self-actualization and authenticity, and  democratized interpersonal relationships.</a:t>
            </a:r>
          </a:p>
          <a:p>
            <a:r>
              <a:rPr lang="en-US" sz="1800" dirty="0"/>
              <a:t>Reciprocal relation between </a:t>
            </a:r>
            <a:r>
              <a:rPr lang="en-US" sz="1800" b="1" dirty="0"/>
              <a:t>individualization and psychologization</a:t>
            </a:r>
            <a:r>
              <a:rPr lang="en-US" sz="1800" dirty="0"/>
              <a:t>: Individualization as the precondition of psychological knowledge and the psychological perspective on man advancing an individualistic self-image. </a:t>
            </a:r>
          </a:p>
          <a:p>
            <a:r>
              <a:rPr lang="en-US" sz="1800" dirty="0"/>
              <a:t>Psychology as a reflection of individualization and psychologization in society but at the same time also shaping the way people understood themselves and each other in individualist and psychological terms.</a:t>
            </a:r>
            <a:endParaRPr lang="nl-NL" sz="1800" dirty="0"/>
          </a:p>
          <a:p>
            <a:pPr marL="0" indent="0">
              <a:buNone/>
            </a:pPr>
            <a:endParaRPr lang="nl-NL" sz="1600" dirty="0"/>
          </a:p>
        </p:txBody>
      </p:sp>
    </p:spTree>
    <p:extLst>
      <p:ext uri="{BB962C8B-B14F-4D97-AF65-F5344CB8AC3E}">
        <p14:creationId xmlns:p14="http://schemas.microsoft.com/office/powerpoint/2010/main" val="14261405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r>
              <a:rPr lang="en-US" b="1" dirty="0"/>
              <a:t>Social-historical background:</a:t>
            </a:r>
            <a:br>
              <a:rPr lang="en-US" b="1" dirty="0"/>
            </a:br>
            <a:r>
              <a:rPr lang="en-US" b="1" dirty="0"/>
              <a:t>increasing social management</a:t>
            </a:r>
            <a:br>
              <a:rPr lang="nl-NL" dirty="0"/>
            </a:br>
            <a:endParaRPr lang="en-GB" dirty="0"/>
          </a:p>
        </p:txBody>
      </p:sp>
      <p:sp>
        <p:nvSpPr>
          <p:cNvPr id="3" name="Content Placeholder 2"/>
          <p:cNvSpPr>
            <a:spLocks noGrp="1"/>
          </p:cNvSpPr>
          <p:nvPr>
            <p:ph idx="1"/>
          </p:nvPr>
        </p:nvSpPr>
        <p:spPr/>
        <p:txBody>
          <a:bodyPr>
            <a:noAutofit/>
          </a:bodyPr>
          <a:lstStyle/>
          <a:p>
            <a:pPr marL="0" indent="0">
              <a:buNone/>
            </a:pPr>
            <a:r>
              <a:rPr lang="en-US" sz="2000" dirty="0"/>
              <a:t>The organization and regulation of modern social life by focusing on the knowledge, control, influencing, manipulation and social design of individual thoughts, motives and behavior:</a:t>
            </a:r>
            <a:endParaRPr lang="nl-NL" sz="2000" dirty="0"/>
          </a:p>
          <a:p>
            <a:r>
              <a:rPr lang="en-US" sz="2000" dirty="0"/>
              <a:t>In complex and differentiated industrial society human conduct became a matter of public concern </a:t>
            </a:r>
            <a:r>
              <a:rPr lang="en-US" sz="2000" dirty="0">
                <a:sym typeface="Wingdings" panose="05000000000000000000" pitchFamily="2" charset="2"/>
              </a:rPr>
              <a:t> S</a:t>
            </a:r>
            <a:r>
              <a:rPr lang="en-US" sz="2000" dirty="0"/>
              <a:t>ocial policies and systematic planning in various fields and incorporated in interventionist (welfare) state.</a:t>
            </a:r>
          </a:p>
          <a:p>
            <a:r>
              <a:rPr lang="en-US" sz="2000" dirty="0"/>
              <a:t>The requirements of a democratic society, in which commanding, enforcement and brute disciplining are not the appropriate methods </a:t>
            </a:r>
            <a:r>
              <a:rPr lang="en-US" sz="2000" dirty="0">
                <a:sym typeface="Wingdings" panose="05000000000000000000" pitchFamily="2" charset="2"/>
              </a:rPr>
              <a:t> </a:t>
            </a:r>
            <a:r>
              <a:rPr lang="en-US" sz="2000" b="1" dirty="0">
                <a:sym typeface="Wingdings" panose="05000000000000000000" pitchFamily="2" charset="2"/>
              </a:rPr>
              <a:t>Psychology offers </a:t>
            </a:r>
            <a:r>
              <a:rPr lang="en-US" sz="2000" b="1" dirty="0"/>
              <a:t>more subtle, flexible, egalitarian and negotiable ways of social management in order to adjust people</a:t>
            </a:r>
            <a:r>
              <a:rPr lang="en-US" sz="2000" dirty="0"/>
              <a:t> </a:t>
            </a:r>
            <a:r>
              <a:rPr lang="en-US" sz="2000" dirty="0">
                <a:sym typeface="Wingdings" panose="05000000000000000000" pitchFamily="2" charset="2"/>
              </a:rPr>
              <a:t></a:t>
            </a:r>
            <a:r>
              <a:rPr lang="en-US" sz="2000" dirty="0"/>
              <a:t> ‘care’, ‘help’, therapy, coaching for ‘your own good’, </a:t>
            </a:r>
            <a:r>
              <a:rPr lang="en-GB" sz="2000" dirty="0"/>
              <a:t>incitement, motivation, encouragement</a:t>
            </a:r>
            <a:r>
              <a:rPr lang="en-US" sz="2000" dirty="0"/>
              <a:t> and empowerment ‘in order to develop and actualize your true self’, ‘in the interest of your own well-being, emancipation and happiness’. (Cf. Foucault’s perspective with regard to normalization and internalized disciplining of the self.)</a:t>
            </a:r>
            <a:endParaRPr lang="nl-NL" sz="2000" dirty="0"/>
          </a:p>
          <a:p>
            <a:pPr marL="0" indent="0">
              <a:buNone/>
            </a:pPr>
            <a:endParaRPr lang="en-GB" dirty="0"/>
          </a:p>
        </p:txBody>
      </p:sp>
    </p:spTree>
    <p:extLst>
      <p:ext uri="{BB962C8B-B14F-4D97-AF65-F5344CB8AC3E}">
        <p14:creationId xmlns:p14="http://schemas.microsoft.com/office/powerpoint/2010/main" val="32622644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b="1" dirty="0"/>
          </a:p>
        </p:txBody>
      </p:sp>
      <p:sp>
        <p:nvSpPr>
          <p:cNvPr id="3" name="Content Placeholder 2"/>
          <p:cNvSpPr>
            <a:spLocks noGrp="1"/>
          </p:cNvSpPr>
          <p:nvPr>
            <p:ph idx="1"/>
          </p:nvPr>
        </p:nvSpPr>
        <p:spPr>
          <a:xfrm>
            <a:off x="457200" y="1417638"/>
            <a:ext cx="8229600" cy="4708525"/>
          </a:xfrm>
        </p:spPr>
        <p:txBody>
          <a:bodyPr/>
          <a:lstStyle/>
          <a:p>
            <a:pPr lvl="0"/>
            <a:r>
              <a:rPr lang="en-US" dirty="0"/>
              <a:t>The emergence of (experimental) psychology in Germany: </a:t>
            </a:r>
            <a:r>
              <a:rPr lang="nl-NL" dirty="0" err="1"/>
              <a:t>how</a:t>
            </a:r>
            <a:r>
              <a:rPr lang="nl-NL" dirty="0"/>
              <a:t> </a:t>
            </a:r>
            <a:r>
              <a:rPr lang="nl-NL" dirty="0" err="1"/>
              <a:t>did</a:t>
            </a:r>
            <a:r>
              <a:rPr lang="nl-NL" dirty="0"/>
              <a:t> Wilhelm </a:t>
            </a:r>
            <a:r>
              <a:rPr lang="nl-NL" dirty="0" err="1"/>
              <a:t>Wundt</a:t>
            </a:r>
            <a:r>
              <a:rPr lang="nl-NL" dirty="0"/>
              <a:t> </a:t>
            </a:r>
            <a:r>
              <a:rPr lang="nl-NL" dirty="0" err="1"/>
              <a:t>establish</a:t>
            </a:r>
            <a:r>
              <a:rPr lang="nl-NL" dirty="0"/>
              <a:t> </a:t>
            </a:r>
            <a:r>
              <a:rPr lang="nl-NL" dirty="0" err="1"/>
              <a:t>psychology</a:t>
            </a:r>
            <a:r>
              <a:rPr lang="nl-NL" dirty="0"/>
              <a:t> as a new </a:t>
            </a:r>
            <a:r>
              <a:rPr lang="nl-NL" dirty="0" err="1"/>
              <a:t>scientific</a:t>
            </a:r>
            <a:r>
              <a:rPr lang="nl-NL" dirty="0"/>
              <a:t> discipline? </a:t>
            </a:r>
          </a:p>
          <a:p>
            <a:pPr lvl="0"/>
            <a:r>
              <a:rPr lang="en-US" dirty="0"/>
              <a:t>What is the ambivalence in Wundt’s psychology?</a:t>
            </a:r>
            <a:endParaRPr lang="nl-NL" dirty="0"/>
          </a:p>
          <a:p>
            <a:pPr lvl="0"/>
            <a:r>
              <a:rPr lang="en-US" dirty="0"/>
              <a:t>What is the historical and philosophical background of Wundt’s dual view of psychology?</a:t>
            </a:r>
            <a:endParaRPr lang="nl-NL" dirty="0"/>
          </a:p>
          <a:p>
            <a:endParaRPr lang="en-GB" dirty="0"/>
          </a:p>
        </p:txBody>
      </p:sp>
    </p:spTree>
    <p:extLst>
      <p:ext uri="{BB962C8B-B14F-4D97-AF65-F5344CB8AC3E}">
        <p14:creationId xmlns:p14="http://schemas.microsoft.com/office/powerpoint/2010/main" val="38589348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normAutofit fontScale="90000"/>
          </a:bodyPr>
          <a:lstStyle/>
          <a:p>
            <a:br>
              <a:rPr lang="en-US" dirty="0"/>
            </a:br>
            <a:r>
              <a:rPr lang="en-US" sz="3100" b="1" dirty="0"/>
              <a:t>Wilhelm Wundt: </a:t>
            </a:r>
            <a:br>
              <a:rPr lang="en-US" sz="3100" b="1" dirty="0"/>
            </a:br>
            <a:r>
              <a:rPr lang="en-US" sz="3100" b="1" dirty="0"/>
              <a:t>the founding of psychology as a scientific discipline</a:t>
            </a:r>
            <a:br>
              <a:rPr lang="nl-NL" sz="3100" b="1" dirty="0"/>
            </a:br>
            <a:endParaRPr lang="en-GB" sz="3100" b="1" dirty="0"/>
          </a:p>
        </p:txBody>
      </p:sp>
      <p:sp>
        <p:nvSpPr>
          <p:cNvPr id="3" name="Content Placeholder 2"/>
          <p:cNvSpPr>
            <a:spLocks noGrp="1"/>
          </p:cNvSpPr>
          <p:nvPr>
            <p:ph idx="1"/>
          </p:nvPr>
        </p:nvSpPr>
        <p:spPr>
          <a:xfrm>
            <a:off x="323528" y="1556792"/>
            <a:ext cx="8373616" cy="4165923"/>
          </a:xfrm>
        </p:spPr>
        <p:txBody>
          <a:bodyPr>
            <a:noAutofit/>
          </a:bodyPr>
          <a:lstStyle/>
          <a:p>
            <a:pPr lvl="0"/>
            <a:r>
              <a:rPr lang="en-US" sz="2000" dirty="0"/>
              <a:t>1873-1874: </a:t>
            </a:r>
            <a:r>
              <a:rPr lang="en-US" sz="2000" i="1" dirty="0" err="1"/>
              <a:t>Grundzüge</a:t>
            </a:r>
            <a:r>
              <a:rPr lang="en-US" sz="2000" i="1" dirty="0"/>
              <a:t> der </a:t>
            </a:r>
            <a:r>
              <a:rPr lang="en-US" sz="2000" i="1" dirty="0" err="1"/>
              <a:t>physiologische</a:t>
            </a:r>
            <a:r>
              <a:rPr lang="en-US" sz="2000" i="1" dirty="0"/>
              <a:t> </a:t>
            </a:r>
            <a:r>
              <a:rPr lang="en-US" sz="2000" i="1" dirty="0" err="1"/>
              <a:t>Psychologie</a:t>
            </a:r>
            <a:r>
              <a:rPr lang="en-US" sz="2000" dirty="0"/>
              <a:t> </a:t>
            </a:r>
            <a:r>
              <a:rPr lang="en-US" sz="2000" dirty="0">
                <a:sym typeface="Wingdings"/>
              </a:rPr>
              <a:t></a:t>
            </a:r>
            <a:r>
              <a:rPr lang="en-US" sz="2000" dirty="0"/>
              <a:t> argument about ‘psychology’ as </a:t>
            </a:r>
            <a:r>
              <a:rPr lang="en-US" sz="2000" b="1" dirty="0"/>
              <a:t>an independent discipline</a:t>
            </a:r>
            <a:r>
              <a:rPr lang="en-US" sz="2000" dirty="0"/>
              <a:t> with its own domain apart from on the one hand philosophy and on the other physiology. </a:t>
            </a:r>
          </a:p>
          <a:p>
            <a:pPr lvl="0"/>
            <a:endParaRPr lang="nl-NL" sz="2000" dirty="0"/>
          </a:p>
          <a:p>
            <a:pPr lvl="0"/>
            <a:r>
              <a:rPr lang="en-US" sz="2000" dirty="0"/>
              <a:t>1879: establishment of psychological laboratory at the University of Leipzig </a:t>
            </a:r>
            <a:r>
              <a:rPr lang="en-US" sz="2000" dirty="0">
                <a:sym typeface="Wingdings"/>
              </a:rPr>
              <a:t></a:t>
            </a:r>
            <a:r>
              <a:rPr lang="en-US" sz="2000" dirty="0"/>
              <a:t> psychology defined as an </a:t>
            </a:r>
            <a:r>
              <a:rPr lang="en-US" sz="2000" b="1" dirty="0"/>
              <a:t>experimental science</a:t>
            </a:r>
            <a:r>
              <a:rPr lang="en-US" sz="2000" dirty="0"/>
              <a:t>: research into elementary mental processes that are triggered by physical stimuli and sensual perceptions (seeing, hearing and feeling) and the way and length of time (reaction times) in which sensual stimuli are processed by the mind. </a:t>
            </a:r>
            <a:endParaRPr lang="nl-NL" sz="2000" dirty="0"/>
          </a:p>
          <a:p>
            <a:pPr lvl="0"/>
            <a:endParaRPr lang="en-US" sz="2000" dirty="0"/>
          </a:p>
          <a:p>
            <a:pPr lvl="0"/>
            <a:r>
              <a:rPr lang="en-US" sz="2000" dirty="0"/>
              <a:t>1881: </a:t>
            </a:r>
            <a:r>
              <a:rPr lang="en-US" sz="2000" i="1" dirty="0" err="1"/>
              <a:t>Philosophische</a:t>
            </a:r>
            <a:r>
              <a:rPr lang="en-US" sz="2000" i="1" dirty="0"/>
              <a:t> </a:t>
            </a:r>
            <a:r>
              <a:rPr lang="en-US" sz="2000" i="1" dirty="0" err="1"/>
              <a:t>Studien</a:t>
            </a:r>
            <a:r>
              <a:rPr lang="en-US" sz="2000" i="1" dirty="0"/>
              <a:t> </a:t>
            </a:r>
            <a:r>
              <a:rPr lang="en-US" sz="2000" dirty="0"/>
              <a:t>and 1890: </a:t>
            </a:r>
            <a:r>
              <a:rPr lang="en-US" sz="2000" i="1" dirty="0" err="1"/>
              <a:t>Zeitschrift</a:t>
            </a:r>
            <a:r>
              <a:rPr lang="en-US" sz="2000" i="1" dirty="0"/>
              <a:t> für </a:t>
            </a:r>
            <a:r>
              <a:rPr lang="en-US" sz="2000" i="1" dirty="0" err="1"/>
              <a:t>Psychologie</a:t>
            </a:r>
            <a:r>
              <a:rPr lang="en-US" sz="2000" i="1" dirty="0"/>
              <a:t> und </a:t>
            </a:r>
            <a:r>
              <a:rPr lang="en-US" sz="2000" i="1" dirty="0" err="1"/>
              <a:t>Physiologie</a:t>
            </a:r>
            <a:r>
              <a:rPr lang="en-US" sz="2000" i="1" dirty="0"/>
              <a:t> der </a:t>
            </a:r>
            <a:r>
              <a:rPr lang="en-US" sz="2000" i="1" dirty="0" err="1"/>
              <a:t>Sinnesorganen</a:t>
            </a:r>
            <a:r>
              <a:rPr lang="en-US" sz="2000" i="1" dirty="0"/>
              <a:t> </a:t>
            </a:r>
            <a:r>
              <a:rPr lang="en-US" sz="2000" i="1" dirty="0">
                <a:sym typeface="Wingdings" panose="05000000000000000000" pitchFamily="2" charset="2"/>
              </a:rPr>
              <a:t> </a:t>
            </a:r>
            <a:r>
              <a:rPr lang="en-US" sz="2000" dirty="0"/>
              <a:t>professional journals to publish research for </a:t>
            </a:r>
            <a:r>
              <a:rPr lang="en-US" sz="2000" b="1" dirty="0"/>
              <a:t>scientific audience</a:t>
            </a:r>
            <a:r>
              <a:rPr lang="en-US" sz="2000" dirty="0"/>
              <a:t> and create interest in the new field. </a:t>
            </a:r>
            <a:endParaRPr lang="nl-NL" sz="2000" dirty="0"/>
          </a:p>
          <a:p>
            <a:endParaRPr lang="en-GB" dirty="0"/>
          </a:p>
        </p:txBody>
      </p:sp>
    </p:spTree>
    <p:extLst>
      <p:ext uri="{BB962C8B-B14F-4D97-AF65-F5344CB8AC3E}">
        <p14:creationId xmlns:p14="http://schemas.microsoft.com/office/powerpoint/2010/main" val="36194062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16632"/>
            <a:ext cx="8301608" cy="864096"/>
          </a:xfrm>
        </p:spPr>
        <p:txBody>
          <a:bodyPr>
            <a:normAutofit fontScale="90000"/>
          </a:bodyPr>
          <a:lstStyle/>
          <a:p>
            <a:br>
              <a:rPr lang="en-US" sz="2200" dirty="0"/>
            </a:br>
            <a:r>
              <a:rPr lang="en-US" sz="3100" b="1" dirty="0"/>
              <a:t>The shaping of psychology as experimental science</a:t>
            </a:r>
            <a:endParaRPr lang="en-GB" sz="3100" b="1" dirty="0"/>
          </a:p>
        </p:txBody>
      </p:sp>
      <p:sp>
        <p:nvSpPr>
          <p:cNvPr id="3" name="Content Placeholder 2"/>
          <p:cNvSpPr>
            <a:spLocks noGrp="1"/>
          </p:cNvSpPr>
          <p:nvPr>
            <p:ph idx="1"/>
          </p:nvPr>
        </p:nvSpPr>
        <p:spPr>
          <a:xfrm>
            <a:off x="467544" y="1196752"/>
            <a:ext cx="8229600" cy="4958011"/>
          </a:xfrm>
        </p:spPr>
        <p:txBody>
          <a:bodyPr>
            <a:noAutofit/>
          </a:bodyPr>
          <a:lstStyle/>
          <a:p>
            <a:pPr lvl="0"/>
            <a:r>
              <a:rPr lang="en-US" sz="2400" dirty="0"/>
              <a:t>Close link between teaching psychology and </a:t>
            </a:r>
            <a:r>
              <a:rPr lang="en-US" sz="2400" b="1" dirty="0"/>
              <a:t>training of students</a:t>
            </a:r>
            <a:r>
              <a:rPr lang="en-US" sz="2400" dirty="0"/>
              <a:t> in experimental research (research-university), through teamwork and professional community-building.  </a:t>
            </a:r>
            <a:endParaRPr lang="nl-NL" sz="2400" dirty="0"/>
          </a:p>
          <a:p>
            <a:pPr lvl="0"/>
            <a:r>
              <a:rPr lang="en-US" sz="2400" dirty="0"/>
              <a:t>The research goal: the analysis of </a:t>
            </a:r>
            <a:r>
              <a:rPr lang="en-US" sz="2400" b="1" dirty="0"/>
              <a:t>elementary mental processes</a:t>
            </a:r>
            <a:r>
              <a:rPr lang="en-US" sz="2400" dirty="0"/>
              <a:t> which were characteristic of the average mature human mind independently of the individual personality of the test-subject. </a:t>
            </a:r>
          </a:p>
          <a:p>
            <a:r>
              <a:rPr lang="en-US" sz="2400" dirty="0"/>
              <a:t>Requirement: the restricted conditions of the laboratory and an adequate preparation of the test-subject who should be informed about the goal of the experiment and exclude all subjective distortions </a:t>
            </a:r>
            <a:r>
              <a:rPr lang="en-US" sz="2400" dirty="0">
                <a:sym typeface="Wingdings" panose="05000000000000000000" pitchFamily="2" charset="2"/>
              </a:rPr>
              <a:t></a:t>
            </a:r>
            <a:r>
              <a:rPr lang="en-US" sz="2400" b="1" dirty="0"/>
              <a:t> Scientists performed the role of researcher as well as test-subject, who was supposed to act as an objective representative of average man.</a:t>
            </a:r>
            <a:endParaRPr lang="nl-NL" sz="2400" b="1" dirty="0"/>
          </a:p>
          <a:p>
            <a:endParaRPr lang="nl-NL" sz="3600" dirty="0"/>
          </a:p>
          <a:p>
            <a:pPr lvl="0"/>
            <a:endParaRPr lang="nl-NL" sz="3400" dirty="0"/>
          </a:p>
          <a:p>
            <a:pPr marL="0" indent="0">
              <a:buNone/>
            </a:pPr>
            <a:endParaRPr lang="en-GB" dirty="0"/>
          </a:p>
        </p:txBody>
      </p:sp>
    </p:spTree>
    <p:extLst>
      <p:ext uri="{BB962C8B-B14F-4D97-AF65-F5344CB8AC3E}">
        <p14:creationId xmlns:p14="http://schemas.microsoft.com/office/powerpoint/2010/main" val="16472794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a:t>The shaping of psychology as experimental science through boundary-work</a:t>
            </a:r>
            <a:endParaRPr lang="en-GB" sz="3200" b="1" dirty="0"/>
          </a:p>
        </p:txBody>
      </p:sp>
      <p:sp>
        <p:nvSpPr>
          <p:cNvPr id="3" name="Content Placeholder 2"/>
          <p:cNvSpPr>
            <a:spLocks noGrp="1"/>
          </p:cNvSpPr>
          <p:nvPr>
            <p:ph idx="1"/>
          </p:nvPr>
        </p:nvSpPr>
        <p:spPr/>
        <p:txBody>
          <a:bodyPr>
            <a:noAutofit/>
          </a:bodyPr>
          <a:lstStyle/>
          <a:p>
            <a:pPr marL="0" indent="0">
              <a:buNone/>
            </a:pPr>
            <a:r>
              <a:rPr lang="en-US" sz="2800" b="1" dirty="0"/>
              <a:t>philosophy 		</a:t>
            </a:r>
            <a:r>
              <a:rPr lang="en-US" sz="2800" b="1" dirty="0">
                <a:sym typeface="Wingdings" panose="05000000000000000000" pitchFamily="2" charset="2"/>
              </a:rPr>
              <a:t> 	experimental p</a:t>
            </a:r>
            <a:r>
              <a:rPr lang="en-US" sz="2800" b="1" dirty="0"/>
              <a:t>sychology </a:t>
            </a:r>
          </a:p>
          <a:p>
            <a:pPr marL="0" indent="0">
              <a:buNone/>
            </a:pPr>
            <a:endParaRPr lang="en-US" sz="1800" dirty="0"/>
          </a:p>
          <a:p>
            <a:pPr marL="0" indent="0">
              <a:buNone/>
            </a:pPr>
            <a:r>
              <a:rPr lang="en-US" sz="2000" dirty="0"/>
              <a:t>Philosophical method to study the mind: </a:t>
            </a:r>
            <a:r>
              <a:rPr lang="en-US" sz="2000" b="1" dirty="0"/>
              <a:t>individual self-reflective introspection</a:t>
            </a:r>
            <a:r>
              <a:rPr lang="en-US" sz="2000" dirty="0"/>
              <a:t> (‘armchair psychology’) for which Descartes had set the example.  		</a:t>
            </a:r>
          </a:p>
          <a:p>
            <a:pPr marL="0" indent="0">
              <a:buNone/>
            </a:pPr>
            <a:endParaRPr lang="en-US" sz="2000" dirty="0"/>
          </a:p>
          <a:p>
            <a:pPr marL="0" indent="0">
              <a:buNone/>
            </a:pPr>
            <a:endParaRPr lang="en-US" sz="2000" dirty="0"/>
          </a:p>
          <a:p>
            <a:pPr marL="0" indent="0">
              <a:buNone/>
            </a:pPr>
            <a:endParaRPr lang="en-US" sz="2000" dirty="0"/>
          </a:p>
          <a:p>
            <a:pPr marL="0" indent="0">
              <a:buNone/>
            </a:pPr>
            <a:r>
              <a:rPr lang="en-US" sz="2000" dirty="0">
                <a:sym typeface="Wingdings" panose="05000000000000000000" pitchFamily="2" charset="2"/>
              </a:rPr>
              <a:t>Psychologists adapting the experimental method from physiology  teamwork and </a:t>
            </a:r>
            <a:r>
              <a:rPr lang="en-US" sz="2000" b="1" dirty="0"/>
              <a:t>objective, controlled, systematized, conditioned, repeatable and quantifiable introspection</a:t>
            </a:r>
            <a:r>
              <a:rPr lang="en-US" sz="2000" dirty="0"/>
              <a:t> in order to filter out all subjective and distorting influences (arbitrary and associative thoughts, imaginations, phantasies and feelings) that might interfere with the bare link between physical stimuli and mental response. </a:t>
            </a:r>
            <a:endParaRPr lang="nl-NL" sz="2000" dirty="0"/>
          </a:p>
          <a:p>
            <a:pPr marL="0" indent="0">
              <a:buNone/>
            </a:pPr>
            <a:r>
              <a:rPr lang="en-US" dirty="0"/>
              <a:t> </a:t>
            </a:r>
            <a:endParaRPr lang="nl-NL" dirty="0"/>
          </a:p>
        </p:txBody>
      </p:sp>
      <p:sp>
        <p:nvSpPr>
          <p:cNvPr id="4" name="Up-Down Arrow 3"/>
          <p:cNvSpPr/>
          <p:nvPr/>
        </p:nvSpPr>
        <p:spPr>
          <a:xfrm>
            <a:off x="3830070" y="3212976"/>
            <a:ext cx="381890" cy="1224136"/>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42159928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fontScale="90000"/>
          </a:bodyPr>
          <a:lstStyle/>
          <a:p>
            <a:br>
              <a:rPr lang="en-US" b="1" dirty="0"/>
            </a:br>
            <a:r>
              <a:rPr lang="en-US" sz="4000" b="1" dirty="0"/>
              <a:t>Physiology </a:t>
            </a:r>
            <a:r>
              <a:rPr lang="en-US" sz="4000" b="1" dirty="0">
                <a:sym typeface="Wingdings" panose="05000000000000000000" pitchFamily="2" charset="2"/>
              </a:rPr>
              <a:t> Experimental psychology</a:t>
            </a:r>
            <a:br>
              <a:rPr lang="en-US" sz="4000" b="1" dirty="0">
                <a:sym typeface="Wingdings" panose="05000000000000000000" pitchFamily="2" charset="2"/>
              </a:rPr>
            </a:br>
            <a:endParaRPr lang="nl-NL" sz="4000" dirty="0"/>
          </a:p>
        </p:txBody>
      </p:sp>
      <p:sp>
        <p:nvSpPr>
          <p:cNvPr id="3" name="Content Placeholder 2"/>
          <p:cNvSpPr>
            <a:spLocks noGrp="1"/>
          </p:cNvSpPr>
          <p:nvPr>
            <p:ph idx="1"/>
          </p:nvPr>
        </p:nvSpPr>
        <p:spPr>
          <a:xfrm>
            <a:off x="395536" y="1124744"/>
            <a:ext cx="8291264" cy="5001419"/>
          </a:xfrm>
        </p:spPr>
        <p:txBody>
          <a:bodyPr>
            <a:noAutofit/>
          </a:bodyPr>
          <a:lstStyle/>
          <a:p>
            <a:pPr>
              <a:buFontTx/>
              <a:buChar char="-"/>
            </a:pPr>
            <a:r>
              <a:rPr lang="en-US" sz="2000" dirty="0"/>
              <a:t>Physiological research into the operation of the nerves in relation to </a:t>
            </a:r>
            <a:r>
              <a:rPr lang="en-US" sz="2000" b="1" dirty="0"/>
              <a:t>sensory experiences and neurophysiological processes</a:t>
            </a:r>
            <a:r>
              <a:rPr lang="en-US" sz="2000" dirty="0"/>
              <a:t> that are linked to mental activities. </a:t>
            </a:r>
          </a:p>
          <a:p>
            <a:pPr>
              <a:buFontTx/>
              <a:buChar char="-"/>
            </a:pPr>
            <a:r>
              <a:rPr lang="en-US" sz="2000" dirty="0"/>
              <a:t>The nervous system as the mediating organ between sensory experiences and mental processes </a:t>
            </a:r>
            <a:r>
              <a:rPr lang="en-US" sz="2000" dirty="0">
                <a:sym typeface="Wingdings" panose="05000000000000000000" pitchFamily="2" charset="2"/>
              </a:rPr>
              <a:t> T</a:t>
            </a:r>
            <a:r>
              <a:rPr lang="en-US" sz="2000" dirty="0"/>
              <a:t>he idea that invisible, inner mental processes could be researched in a scientific, experimental way on the basis of </a:t>
            </a:r>
            <a:r>
              <a:rPr lang="en-US" sz="2000" b="1" dirty="0"/>
              <a:t>controlled physical stimuli</a:t>
            </a:r>
            <a:r>
              <a:rPr lang="en-US" sz="2000" dirty="0"/>
              <a:t>. </a:t>
            </a:r>
          </a:p>
          <a:p>
            <a:pPr>
              <a:buFontTx/>
              <a:buChar char="-"/>
            </a:pPr>
            <a:r>
              <a:rPr lang="en-US" sz="2000" b="1" dirty="0"/>
              <a:t>Herman von Helmholtz</a:t>
            </a:r>
            <a:r>
              <a:rPr lang="en-US" sz="2000" dirty="0"/>
              <a:t>: the transformation of a physical stimulus into a mental response can be measured </a:t>
            </a:r>
            <a:r>
              <a:rPr lang="en-US" sz="2000" dirty="0">
                <a:sym typeface="Wingdings" panose="05000000000000000000" pitchFamily="2" charset="2"/>
              </a:rPr>
              <a:t></a:t>
            </a:r>
            <a:r>
              <a:rPr lang="en-US" sz="2000" dirty="0"/>
              <a:t> mental reaction times in order to measure how attention is focused with regard to different stimuli.</a:t>
            </a:r>
          </a:p>
          <a:p>
            <a:pPr>
              <a:buFontTx/>
              <a:buChar char="-"/>
            </a:pPr>
            <a:r>
              <a:rPr lang="en-US" sz="2000" b="1" dirty="0"/>
              <a:t>Gustav Fechner: ‘psychophysics’</a:t>
            </a:r>
            <a:r>
              <a:rPr lang="en-US" sz="2000" dirty="0"/>
              <a:t> </a:t>
            </a:r>
            <a:r>
              <a:rPr lang="en-US" sz="2000" dirty="0">
                <a:sym typeface="Wingdings" panose="05000000000000000000" pitchFamily="2" charset="2"/>
              </a:rPr>
              <a:t> Investigating </a:t>
            </a:r>
            <a:r>
              <a:rPr lang="en-US" sz="2000" dirty="0"/>
              <a:t>the working of the mind via physical processes and sensual experiences. Research into the relation between the intensity and strength of sensual stimuli and the way changing levels of intensity were mentally experienced </a:t>
            </a:r>
            <a:r>
              <a:rPr lang="en-US" sz="2000" dirty="0">
                <a:sym typeface="Wingdings" panose="05000000000000000000" pitchFamily="2" charset="2"/>
              </a:rPr>
              <a:t> P</a:t>
            </a:r>
            <a:r>
              <a:rPr lang="en-US" sz="2000" dirty="0"/>
              <a:t>hysiological and psychological processes happen in a </a:t>
            </a:r>
            <a:r>
              <a:rPr lang="en-US" sz="2000" b="1" dirty="0"/>
              <a:t>parallel way</a:t>
            </a:r>
            <a:r>
              <a:rPr lang="en-US" sz="2000" dirty="0"/>
              <a:t>, but are distinct phenomena </a:t>
            </a:r>
            <a:r>
              <a:rPr lang="en-US" sz="2000" dirty="0">
                <a:sym typeface="Wingdings" panose="05000000000000000000" pitchFamily="2" charset="2"/>
              </a:rPr>
              <a:t> Wundt: psychology has to be separated from physiology</a:t>
            </a:r>
            <a:r>
              <a:rPr lang="en-US" sz="2000" dirty="0"/>
              <a:t>.</a:t>
            </a:r>
            <a:endParaRPr lang="en-GB" sz="2000" dirty="0"/>
          </a:p>
          <a:p>
            <a:endParaRPr lang="nl-NL" dirty="0"/>
          </a:p>
        </p:txBody>
      </p:sp>
    </p:spTree>
    <p:extLst>
      <p:ext uri="{BB962C8B-B14F-4D97-AF65-F5344CB8AC3E}">
        <p14:creationId xmlns:p14="http://schemas.microsoft.com/office/powerpoint/2010/main" val="16751532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noAutofit/>
          </a:bodyPr>
          <a:lstStyle/>
          <a:p>
            <a:r>
              <a:rPr lang="en-US" sz="3200" b="1" dirty="0"/>
              <a:t>The shaping of psychology as experimental science through boundary-work</a:t>
            </a:r>
            <a:endParaRPr lang="en-GB" sz="3200" b="1" dirty="0"/>
          </a:p>
        </p:txBody>
      </p:sp>
      <p:sp>
        <p:nvSpPr>
          <p:cNvPr id="3" name="Content Placeholder 2"/>
          <p:cNvSpPr>
            <a:spLocks noGrp="1"/>
          </p:cNvSpPr>
          <p:nvPr>
            <p:ph idx="1"/>
          </p:nvPr>
        </p:nvSpPr>
        <p:spPr>
          <a:xfrm>
            <a:off x="467544" y="1094010"/>
            <a:ext cx="8229600" cy="4525963"/>
          </a:xfrm>
        </p:spPr>
        <p:txBody>
          <a:bodyPr>
            <a:noAutofit/>
          </a:bodyPr>
          <a:lstStyle/>
          <a:p>
            <a:pPr marL="0" indent="0">
              <a:buNone/>
            </a:pPr>
            <a:r>
              <a:rPr lang="en-US" dirty="0"/>
              <a:t>		</a:t>
            </a:r>
            <a:r>
              <a:rPr lang="en-US" b="1" dirty="0"/>
              <a:t>physiology </a:t>
            </a:r>
            <a:r>
              <a:rPr lang="en-US" b="1" dirty="0">
                <a:sym typeface="Wingdings"/>
              </a:rPr>
              <a:t></a:t>
            </a:r>
            <a:r>
              <a:rPr lang="en-US" b="1" dirty="0"/>
              <a:t>	psychology</a:t>
            </a:r>
          </a:p>
          <a:p>
            <a:pPr marL="0" indent="0">
              <a:buNone/>
            </a:pPr>
            <a:endParaRPr lang="en-US" sz="2000" b="1" dirty="0"/>
          </a:p>
          <a:p>
            <a:pPr marL="0" indent="0" algn="ctr">
              <a:buNone/>
            </a:pPr>
            <a:r>
              <a:rPr lang="en-US" sz="2000" b="1" dirty="0"/>
              <a:t>Material things: </a:t>
            </a:r>
          </a:p>
          <a:p>
            <a:pPr marL="0" indent="0">
              <a:buNone/>
            </a:pPr>
            <a:r>
              <a:rPr lang="en-US" sz="2000" dirty="0"/>
              <a:t>external and visible can be observed through the senses (indirect knowledge). 				</a:t>
            </a:r>
          </a:p>
          <a:p>
            <a:pPr marL="0" indent="0">
              <a:buNone/>
            </a:pPr>
            <a:endParaRPr lang="en-US" sz="2000" dirty="0"/>
          </a:p>
          <a:p>
            <a:pPr marL="0" indent="0" algn="ctr">
              <a:buNone/>
            </a:pPr>
            <a:r>
              <a:rPr lang="en-US" sz="2000" b="1" dirty="0"/>
              <a:t>Mental phenomena:</a:t>
            </a:r>
            <a:r>
              <a:rPr lang="en-US" sz="2000" dirty="0"/>
              <a:t> </a:t>
            </a:r>
          </a:p>
          <a:p>
            <a:pPr marL="0" indent="0" algn="ctr">
              <a:buNone/>
            </a:pPr>
            <a:r>
              <a:rPr lang="en-US" sz="2000" dirty="0"/>
              <a:t>immediate inner experience but not observable through the senses.</a:t>
            </a:r>
            <a:endParaRPr lang="nl-NL" sz="2000" dirty="0"/>
          </a:p>
          <a:p>
            <a:pPr marL="0" indent="0">
              <a:buNone/>
            </a:pPr>
            <a:endParaRPr lang="nl-NL" sz="2000" dirty="0"/>
          </a:p>
          <a:p>
            <a:pPr marL="0" indent="0">
              <a:buNone/>
            </a:pPr>
            <a:r>
              <a:rPr lang="en-US" sz="2000" b="1" dirty="0"/>
              <a:t>Physical-psychological parallelism</a:t>
            </a:r>
            <a:r>
              <a:rPr lang="en-US" sz="2000" dirty="0"/>
              <a:t>: physical and psychological processes happen side by side, accompany each other, but they are not causally related and cannot be reduced to each other </a:t>
            </a:r>
            <a:r>
              <a:rPr lang="en-US" sz="2000" dirty="0">
                <a:sym typeface="Wingdings"/>
              </a:rPr>
              <a:t></a:t>
            </a:r>
            <a:r>
              <a:rPr lang="en-US" sz="2000" dirty="0"/>
              <a:t> Psychological causality is different from physical causality: consciousness is a dynamic dimension in itself, apart from the physical dimension. </a:t>
            </a:r>
          </a:p>
          <a:p>
            <a:endParaRPr lang="en-GB" dirty="0"/>
          </a:p>
        </p:txBody>
      </p:sp>
      <p:sp>
        <p:nvSpPr>
          <p:cNvPr id="4" name="Up-Down Arrow 3"/>
          <p:cNvSpPr/>
          <p:nvPr/>
        </p:nvSpPr>
        <p:spPr>
          <a:xfrm>
            <a:off x="4450842" y="2780928"/>
            <a:ext cx="265174" cy="648072"/>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15534875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sz="2200" b="1" dirty="0"/>
            </a:br>
            <a:r>
              <a:rPr lang="en-US" sz="3100" b="1" dirty="0"/>
              <a:t>Wundt’s ambivalence: psychology as an experimental versus psychology as a cultural science  </a:t>
            </a:r>
            <a:br>
              <a:rPr lang="nl-NL" sz="3100" b="1" dirty="0"/>
            </a:br>
            <a:endParaRPr lang="en-GB" sz="3100" b="1" dirty="0"/>
          </a:p>
        </p:txBody>
      </p:sp>
      <p:sp>
        <p:nvSpPr>
          <p:cNvPr id="3" name="Content Placeholder 2"/>
          <p:cNvSpPr>
            <a:spLocks noGrp="1"/>
          </p:cNvSpPr>
          <p:nvPr>
            <p:ph idx="1"/>
          </p:nvPr>
        </p:nvSpPr>
        <p:spPr/>
        <p:txBody>
          <a:bodyPr>
            <a:noAutofit/>
          </a:bodyPr>
          <a:lstStyle/>
          <a:p>
            <a:pPr marL="0" indent="0">
              <a:buNone/>
            </a:pPr>
            <a:r>
              <a:rPr lang="en-US" sz="1800" b="1" dirty="0"/>
              <a:t>Experimental psychology</a:t>
            </a:r>
            <a:r>
              <a:rPr lang="en-US" sz="1800" dirty="0"/>
              <a:t>: the natural scientific study of simple, elementary mental processes of </a:t>
            </a:r>
            <a:r>
              <a:rPr lang="en-US" sz="1800" b="1" dirty="0"/>
              <a:t>‘perception’</a:t>
            </a:r>
            <a:r>
              <a:rPr lang="en-US" sz="1800" dirty="0"/>
              <a:t> that were evoked by focused, controllable and measureable physiological triggers and that could be approached and measured in an analytical way on the basis of reflex-responses to physical stimuli that affected the senses </a:t>
            </a:r>
            <a:r>
              <a:rPr lang="en-US" sz="1800" dirty="0">
                <a:sym typeface="Wingdings" panose="05000000000000000000" pitchFamily="2" charset="2"/>
              </a:rPr>
              <a:t> </a:t>
            </a:r>
            <a:r>
              <a:rPr lang="en-US" sz="1800" b="1" dirty="0">
                <a:sym typeface="Wingdings" panose="05000000000000000000" pitchFamily="2" charset="2"/>
              </a:rPr>
              <a:t>the mind as a passive registration-mechanism</a:t>
            </a:r>
            <a:r>
              <a:rPr lang="en-US" sz="1800" b="1" dirty="0"/>
              <a:t>.</a:t>
            </a:r>
          </a:p>
          <a:p>
            <a:pPr marL="0" indent="0">
              <a:buNone/>
            </a:pPr>
            <a:endParaRPr lang="en-US" sz="1800" dirty="0"/>
          </a:p>
          <a:p>
            <a:pPr marL="0" indent="0">
              <a:buNone/>
            </a:pPr>
            <a:r>
              <a:rPr lang="en-US" sz="1800" b="1" dirty="0"/>
              <a:t>Cultural psychology (</a:t>
            </a:r>
            <a:r>
              <a:rPr lang="en-US" sz="1800" b="1" i="1" dirty="0" err="1"/>
              <a:t>Völkerpsychologie</a:t>
            </a:r>
            <a:r>
              <a:rPr lang="en-US" sz="1800" b="1" dirty="0"/>
              <a:t>)</a:t>
            </a:r>
            <a:r>
              <a:rPr lang="en-US" sz="1800" dirty="0"/>
              <a:t> the study of human consciousness that can only be understood through the description and interpretative study of the (cultural) products of the creative human mind: cultural patterns, values, meanings, purposes, artifacts and social and political organization. </a:t>
            </a:r>
          </a:p>
          <a:p>
            <a:pPr marL="0" indent="0">
              <a:buNone/>
            </a:pPr>
            <a:r>
              <a:rPr lang="en-US" sz="1800" b="1" dirty="0"/>
              <a:t>‘Apperception’</a:t>
            </a:r>
            <a:r>
              <a:rPr lang="en-US" sz="1800" dirty="0"/>
              <a:t>: </a:t>
            </a:r>
            <a:r>
              <a:rPr lang="en-US" sz="1800" b="1" dirty="0"/>
              <a:t>the mind as an active selecting, goal-oriented, voluntarist, shaping, creative and synthesizing force.</a:t>
            </a:r>
            <a:r>
              <a:rPr lang="en-US" sz="1800" dirty="0"/>
              <a:t> The activity of the mind organizes and molds consciousness and the perception of reality. </a:t>
            </a:r>
          </a:p>
          <a:p>
            <a:pPr marL="0" indent="0">
              <a:buNone/>
            </a:pPr>
            <a:endParaRPr lang="en-US" sz="1800" dirty="0"/>
          </a:p>
          <a:p>
            <a:pPr marL="0" indent="0">
              <a:buNone/>
            </a:pPr>
            <a:r>
              <a:rPr lang="en-US" sz="1800" b="1" dirty="0"/>
              <a:t>Historical roots of Wundt’s ambivalence: </a:t>
            </a:r>
          </a:p>
          <a:p>
            <a:pPr marL="0" indent="0">
              <a:buNone/>
            </a:pPr>
            <a:r>
              <a:rPr lang="en-US" sz="1800" dirty="0"/>
              <a:t>empirical association psychology 		idealist faculty psychology.</a:t>
            </a:r>
            <a:endParaRPr lang="nl-NL" sz="1800" dirty="0"/>
          </a:p>
          <a:p>
            <a:pPr marL="0" indent="0">
              <a:buNone/>
            </a:pPr>
            <a:endParaRPr lang="en-GB" sz="1800" dirty="0"/>
          </a:p>
        </p:txBody>
      </p:sp>
      <p:sp>
        <p:nvSpPr>
          <p:cNvPr id="4" name="Up-Down Arrow 3"/>
          <p:cNvSpPr/>
          <p:nvPr/>
        </p:nvSpPr>
        <p:spPr>
          <a:xfrm>
            <a:off x="4788024" y="2780928"/>
            <a:ext cx="288032" cy="648072"/>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Left-Right Arrow 4"/>
          <p:cNvSpPr/>
          <p:nvPr/>
        </p:nvSpPr>
        <p:spPr>
          <a:xfrm>
            <a:off x="3721499" y="6165304"/>
            <a:ext cx="1216152" cy="242316"/>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21637657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1318</TotalTime>
  <Words>3913</Words>
  <Application>Microsoft Office PowerPoint</Application>
  <PresentationFormat>On-screen Show (4:3)</PresentationFormat>
  <Paragraphs>187</Paragraphs>
  <Slides>29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Arial</vt:lpstr>
      <vt:lpstr>Calibri</vt:lpstr>
      <vt:lpstr>Wingdings</vt:lpstr>
      <vt:lpstr>Office Theme</vt:lpstr>
      <vt:lpstr>Psychology in the 19th and 20th century</vt:lpstr>
      <vt:lpstr>PowerPoint Presentation</vt:lpstr>
      <vt:lpstr>PowerPoint Presentation</vt:lpstr>
      <vt:lpstr> Wilhelm Wundt:  the founding of psychology as a scientific discipline </vt:lpstr>
      <vt:lpstr> The shaping of psychology as experimental science</vt:lpstr>
      <vt:lpstr>The shaping of psychology as experimental science through boundary-work</vt:lpstr>
      <vt:lpstr> Physiology  Experimental psychology </vt:lpstr>
      <vt:lpstr>The shaping of psychology as experimental science through boundary-work</vt:lpstr>
      <vt:lpstr> Wundt’s ambivalence: psychology as an experimental versus psychology as a cultural science   </vt:lpstr>
      <vt:lpstr>   Association psychology: the operation of the mind  explained on the basis of the natural scientific model    </vt:lpstr>
      <vt:lpstr>Faculty psychology</vt:lpstr>
      <vt:lpstr>Contrasting epistemological models</vt:lpstr>
      <vt:lpstr> Wundt’s legacy in the United States </vt:lpstr>
      <vt:lpstr>Wundt’s legacy in Germany </vt:lpstr>
      <vt:lpstr>PowerPoint Presentation</vt:lpstr>
      <vt:lpstr> Psychology in the 20th century:  a divided science and profession  </vt:lpstr>
      <vt:lpstr>Various underlying images of man in psychology </vt:lpstr>
      <vt:lpstr> Psychology as a divided science and profession  </vt:lpstr>
      <vt:lpstr> Wundt’s psychology  French, British, Dutch and American psychology  </vt:lpstr>
      <vt:lpstr>Psychology as an applied science</vt:lpstr>
      <vt:lpstr>Applied psychology in France </vt:lpstr>
      <vt:lpstr>Measuring intelligence in America</vt:lpstr>
      <vt:lpstr>Applied psychology in Britain</vt:lpstr>
      <vt:lpstr> Applied psychology in the US and the Netherlands*  </vt:lpstr>
      <vt:lpstr>Pioneering role of applied psychology in the US  (and the Netherlands)</vt:lpstr>
      <vt:lpstr>American psychology:  pragmatic functionalism</vt:lpstr>
      <vt:lpstr>American psychology: behaviorism</vt:lpstr>
      <vt:lpstr> Social-historical background:  individualisation and psychologisation </vt:lpstr>
      <vt:lpstr> Social-historical background: increasing social management </vt:lpstr>
    </vt:vector>
  </TitlesOfParts>
  <Company>Universiteit Maastricht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4a. The mind in standards and numbers 4b. Quantifiable minds and manageable behaviour  4c. The neurotic paradox of psychology</dc:title>
  <dc:creator>Oosterhuis Harry (HISTORY)</dc:creator>
  <cp:lastModifiedBy>Oosterhuis, Harry (HISTORY)</cp:lastModifiedBy>
  <cp:revision>84</cp:revision>
  <dcterms:created xsi:type="dcterms:W3CDTF">2014-02-27T09:22:15Z</dcterms:created>
  <dcterms:modified xsi:type="dcterms:W3CDTF">2024-12-30T09:18:14Z</dcterms:modified>
</cp:coreProperties>
</file>