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14" r:id="rId4"/>
    <p:sldId id="258" r:id="rId5"/>
    <p:sldId id="259" r:id="rId6"/>
    <p:sldId id="310" r:id="rId7"/>
    <p:sldId id="276" r:id="rId8"/>
    <p:sldId id="260" r:id="rId9"/>
    <p:sldId id="277" r:id="rId10"/>
    <p:sldId id="303" r:id="rId11"/>
    <p:sldId id="278" r:id="rId12"/>
    <p:sldId id="279" r:id="rId13"/>
    <p:sldId id="312" r:id="rId14"/>
    <p:sldId id="313" r:id="rId15"/>
    <p:sldId id="280" r:id="rId16"/>
    <p:sldId id="288" r:id="rId17"/>
    <p:sldId id="286" r:id="rId18"/>
    <p:sldId id="294" r:id="rId19"/>
    <p:sldId id="300" r:id="rId20"/>
    <p:sldId id="293" r:id="rId21"/>
    <p:sldId id="304" r:id="rId22"/>
    <p:sldId id="311" r:id="rId23"/>
    <p:sldId id="305" r:id="rId24"/>
    <p:sldId id="306" r:id="rId25"/>
    <p:sldId id="307" r:id="rId26"/>
    <p:sldId id="308" r:id="rId27"/>
    <p:sldId id="309" r:id="rId28"/>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892" y="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nl-N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nl-NL"/>
          </a:p>
        </p:txBody>
      </p:sp>
      <p:sp>
        <p:nvSpPr>
          <p:cNvPr id="4" name="Date Placeholder 3"/>
          <p:cNvSpPr>
            <a:spLocks noGrp="1"/>
          </p:cNvSpPr>
          <p:nvPr>
            <p:ph type="dt" sz="half" idx="10"/>
          </p:nvPr>
        </p:nvSpPr>
        <p:spPr/>
        <p:txBody>
          <a:bodyPr/>
          <a:lstStyle/>
          <a:p>
            <a:fld id="{4906B58A-448F-4848-8A6E-ABB7A318975F}" type="datetimeFigureOut">
              <a:rPr lang="nl-NL" smtClean="0"/>
              <a:t>27-12-2024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23F229B-56D1-45D6-85A6-893A2A3497E5}" type="slidenum">
              <a:rPr lang="nl-NL" smtClean="0"/>
              <a:t>‹#›</a:t>
            </a:fld>
            <a:endParaRPr lang="nl-NL"/>
          </a:p>
        </p:txBody>
      </p:sp>
    </p:spTree>
    <p:extLst>
      <p:ext uri="{BB962C8B-B14F-4D97-AF65-F5344CB8AC3E}">
        <p14:creationId xmlns:p14="http://schemas.microsoft.com/office/powerpoint/2010/main" val="3282252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4906B58A-448F-4848-8A6E-ABB7A318975F}" type="datetimeFigureOut">
              <a:rPr lang="nl-NL" smtClean="0"/>
              <a:t>27-12-2024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23F229B-56D1-45D6-85A6-893A2A3497E5}" type="slidenum">
              <a:rPr lang="nl-NL" smtClean="0"/>
              <a:t>‹#›</a:t>
            </a:fld>
            <a:endParaRPr lang="nl-NL"/>
          </a:p>
        </p:txBody>
      </p:sp>
    </p:spTree>
    <p:extLst>
      <p:ext uri="{BB962C8B-B14F-4D97-AF65-F5344CB8AC3E}">
        <p14:creationId xmlns:p14="http://schemas.microsoft.com/office/powerpoint/2010/main" val="2920666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nl-N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4906B58A-448F-4848-8A6E-ABB7A318975F}" type="datetimeFigureOut">
              <a:rPr lang="nl-NL" smtClean="0"/>
              <a:t>27-12-2024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23F229B-56D1-45D6-85A6-893A2A3497E5}" type="slidenum">
              <a:rPr lang="nl-NL" smtClean="0"/>
              <a:t>‹#›</a:t>
            </a:fld>
            <a:endParaRPr lang="nl-NL"/>
          </a:p>
        </p:txBody>
      </p:sp>
    </p:spTree>
    <p:extLst>
      <p:ext uri="{BB962C8B-B14F-4D97-AF65-F5344CB8AC3E}">
        <p14:creationId xmlns:p14="http://schemas.microsoft.com/office/powerpoint/2010/main" val="3837255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4906B58A-448F-4848-8A6E-ABB7A318975F}" type="datetimeFigureOut">
              <a:rPr lang="nl-NL" smtClean="0"/>
              <a:t>27-12-2024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23F229B-56D1-45D6-85A6-893A2A3497E5}" type="slidenum">
              <a:rPr lang="nl-NL" smtClean="0"/>
              <a:t>‹#›</a:t>
            </a:fld>
            <a:endParaRPr lang="nl-NL"/>
          </a:p>
        </p:txBody>
      </p:sp>
    </p:spTree>
    <p:extLst>
      <p:ext uri="{BB962C8B-B14F-4D97-AF65-F5344CB8AC3E}">
        <p14:creationId xmlns:p14="http://schemas.microsoft.com/office/powerpoint/2010/main" val="1737318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nl-N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906B58A-448F-4848-8A6E-ABB7A318975F}" type="datetimeFigureOut">
              <a:rPr lang="nl-NL" smtClean="0"/>
              <a:t>27-12-2024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23F229B-56D1-45D6-85A6-893A2A3497E5}" type="slidenum">
              <a:rPr lang="nl-NL" smtClean="0"/>
              <a:t>‹#›</a:t>
            </a:fld>
            <a:endParaRPr lang="nl-NL"/>
          </a:p>
        </p:txBody>
      </p:sp>
    </p:spTree>
    <p:extLst>
      <p:ext uri="{BB962C8B-B14F-4D97-AF65-F5344CB8AC3E}">
        <p14:creationId xmlns:p14="http://schemas.microsoft.com/office/powerpoint/2010/main" val="2699805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Date Placeholder 4"/>
          <p:cNvSpPr>
            <a:spLocks noGrp="1"/>
          </p:cNvSpPr>
          <p:nvPr>
            <p:ph type="dt" sz="half" idx="10"/>
          </p:nvPr>
        </p:nvSpPr>
        <p:spPr/>
        <p:txBody>
          <a:bodyPr/>
          <a:lstStyle/>
          <a:p>
            <a:fld id="{4906B58A-448F-4848-8A6E-ABB7A318975F}" type="datetimeFigureOut">
              <a:rPr lang="nl-NL" smtClean="0"/>
              <a:t>27-12-2024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23F229B-56D1-45D6-85A6-893A2A3497E5}" type="slidenum">
              <a:rPr lang="nl-NL" smtClean="0"/>
              <a:t>‹#›</a:t>
            </a:fld>
            <a:endParaRPr lang="nl-NL"/>
          </a:p>
        </p:txBody>
      </p:sp>
    </p:spTree>
    <p:extLst>
      <p:ext uri="{BB962C8B-B14F-4D97-AF65-F5344CB8AC3E}">
        <p14:creationId xmlns:p14="http://schemas.microsoft.com/office/powerpoint/2010/main" val="505780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nl-N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7" name="Date Placeholder 6"/>
          <p:cNvSpPr>
            <a:spLocks noGrp="1"/>
          </p:cNvSpPr>
          <p:nvPr>
            <p:ph type="dt" sz="half" idx="10"/>
          </p:nvPr>
        </p:nvSpPr>
        <p:spPr/>
        <p:txBody>
          <a:bodyPr/>
          <a:lstStyle/>
          <a:p>
            <a:fld id="{4906B58A-448F-4848-8A6E-ABB7A318975F}" type="datetimeFigureOut">
              <a:rPr lang="nl-NL" smtClean="0"/>
              <a:t>27-12-2024</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523F229B-56D1-45D6-85A6-893A2A3497E5}" type="slidenum">
              <a:rPr lang="nl-NL" smtClean="0"/>
              <a:t>‹#›</a:t>
            </a:fld>
            <a:endParaRPr lang="nl-NL"/>
          </a:p>
        </p:txBody>
      </p:sp>
    </p:spTree>
    <p:extLst>
      <p:ext uri="{BB962C8B-B14F-4D97-AF65-F5344CB8AC3E}">
        <p14:creationId xmlns:p14="http://schemas.microsoft.com/office/powerpoint/2010/main" val="569900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Date Placeholder 2"/>
          <p:cNvSpPr>
            <a:spLocks noGrp="1"/>
          </p:cNvSpPr>
          <p:nvPr>
            <p:ph type="dt" sz="half" idx="10"/>
          </p:nvPr>
        </p:nvSpPr>
        <p:spPr/>
        <p:txBody>
          <a:bodyPr/>
          <a:lstStyle/>
          <a:p>
            <a:fld id="{4906B58A-448F-4848-8A6E-ABB7A318975F}" type="datetimeFigureOut">
              <a:rPr lang="nl-NL" smtClean="0"/>
              <a:t>27-12-2024</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523F229B-56D1-45D6-85A6-893A2A3497E5}" type="slidenum">
              <a:rPr lang="nl-NL" smtClean="0"/>
              <a:t>‹#›</a:t>
            </a:fld>
            <a:endParaRPr lang="nl-NL"/>
          </a:p>
        </p:txBody>
      </p:sp>
    </p:spTree>
    <p:extLst>
      <p:ext uri="{BB962C8B-B14F-4D97-AF65-F5344CB8AC3E}">
        <p14:creationId xmlns:p14="http://schemas.microsoft.com/office/powerpoint/2010/main" val="713858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06B58A-448F-4848-8A6E-ABB7A318975F}" type="datetimeFigureOut">
              <a:rPr lang="nl-NL" smtClean="0"/>
              <a:t>27-12-2024</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523F229B-56D1-45D6-85A6-893A2A3497E5}" type="slidenum">
              <a:rPr lang="nl-NL" smtClean="0"/>
              <a:t>‹#›</a:t>
            </a:fld>
            <a:endParaRPr lang="nl-NL"/>
          </a:p>
        </p:txBody>
      </p:sp>
    </p:spTree>
    <p:extLst>
      <p:ext uri="{BB962C8B-B14F-4D97-AF65-F5344CB8AC3E}">
        <p14:creationId xmlns:p14="http://schemas.microsoft.com/office/powerpoint/2010/main" val="1547915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nl-N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906B58A-448F-4848-8A6E-ABB7A318975F}" type="datetimeFigureOut">
              <a:rPr lang="nl-NL" smtClean="0"/>
              <a:t>27-12-2024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23F229B-56D1-45D6-85A6-893A2A3497E5}" type="slidenum">
              <a:rPr lang="nl-NL" smtClean="0"/>
              <a:t>‹#›</a:t>
            </a:fld>
            <a:endParaRPr lang="nl-NL"/>
          </a:p>
        </p:txBody>
      </p:sp>
    </p:spTree>
    <p:extLst>
      <p:ext uri="{BB962C8B-B14F-4D97-AF65-F5344CB8AC3E}">
        <p14:creationId xmlns:p14="http://schemas.microsoft.com/office/powerpoint/2010/main" val="2386129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nl-N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906B58A-448F-4848-8A6E-ABB7A318975F}" type="datetimeFigureOut">
              <a:rPr lang="nl-NL" smtClean="0"/>
              <a:t>27-12-2024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23F229B-56D1-45D6-85A6-893A2A3497E5}" type="slidenum">
              <a:rPr lang="nl-NL" smtClean="0"/>
              <a:t>‹#›</a:t>
            </a:fld>
            <a:endParaRPr lang="nl-NL"/>
          </a:p>
        </p:txBody>
      </p:sp>
    </p:spTree>
    <p:extLst>
      <p:ext uri="{BB962C8B-B14F-4D97-AF65-F5344CB8AC3E}">
        <p14:creationId xmlns:p14="http://schemas.microsoft.com/office/powerpoint/2010/main" val="1993626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nl-N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06B58A-448F-4848-8A6E-ABB7A318975F}" type="datetimeFigureOut">
              <a:rPr lang="nl-NL" smtClean="0"/>
              <a:t>27-12-2024</a:t>
            </a:fld>
            <a:endParaRPr lang="nl-N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3F229B-56D1-45D6-85A6-893A2A3497E5}" type="slidenum">
              <a:rPr lang="nl-NL" smtClean="0"/>
              <a:t>‹#›</a:t>
            </a:fld>
            <a:endParaRPr lang="nl-NL"/>
          </a:p>
        </p:txBody>
      </p:sp>
    </p:spTree>
    <p:extLst>
      <p:ext uri="{BB962C8B-B14F-4D97-AF65-F5344CB8AC3E}">
        <p14:creationId xmlns:p14="http://schemas.microsoft.com/office/powerpoint/2010/main" val="10493112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3600" b="1" dirty="0"/>
              <a:t>FROM SOLID TO LIQUID MODERNITY AND THE CONDITION OF DEMOCRACY</a:t>
            </a:r>
            <a:endParaRPr lang="nl-NL" sz="3600" dirty="0"/>
          </a:p>
        </p:txBody>
      </p:sp>
      <p:sp>
        <p:nvSpPr>
          <p:cNvPr id="3" name="Subtitle 2"/>
          <p:cNvSpPr>
            <a:spLocks noGrp="1"/>
          </p:cNvSpPr>
          <p:nvPr>
            <p:ph type="subTitle" idx="1"/>
          </p:nvPr>
        </p:nvSpPr>
        <p:spPr/>
        <p:txBody>
          <a:bodyPr>
            <a:normAutofit/>
          </a:bodyPr>
          <a:lstStyle/>
          <a:p>
            <a:endParaRPr lang="nl-NL" dirty="0"/>
          </a:p>
          <a:p>
            <a:r>
              <a:rPr lang="nl-NL" dirty="0"/>
              <a:t>Harry Oosterhuis</a:t>
            </a:r>
          </a:p>
        </p:txBody>
      </p:sp>
    </p:spTree>
    <p:extLst>
      <p:ext uri="{BB962C8B-B14F-4D97-AF65-F5344CB8AC3E}">
        <p14:creationId xmlns:p14="http://schemas.microsoft.com/office/powerpoint/2010/main" val="21376964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a:t>Solid </a:t>
            </a:r>
            <a:r>
              <a:rPr lang="en-US" sz="4000" b="1" dirty="0" err="1"/>
              <a:t>modernity</a:t>
            </a:r>
            <a:r>
              <a:rPr lang="en-US" sz="4000" b="1" dirty="0" err="1">
                <a:sym typeface="Wingdings"/>
              </a:rPr>
              <a:t></a:t>
            </a:r>
            <a:r>
              <a:rPr lang="en-US" sz="4000" b="1" dirty="0" err="1"/>
              <a:t>Liquid</a:t>
            </a:r>
            <a:r>
              <a:rPr lang="en-US" sz="4000" b="1" dirty="0"/>
              <a:t> modernity</a:t>
            </a:r>
            <a:br>
              <a:rPr lang="en-US" sz="4000" b="1" dirty="0"/>
            </a:br>
            <a:endParaRPr lang="nl-NL" sz="4000" dirty="0"/>
          </a:p>
        </p:txBody>
      </p:sp>
      <p:sp>
        <p:nvSpPr>
          <p:cNvPr id="3" name="Content Placeholder 2"/>
          <p:cNvSpPr>
            <a:spLocks noGrp="1"/>
          </p:cNvSpPr>
          <p:nvPr>
            <p:ph idx="1"/>
          </p:nvPr>
        </p:nvSpPr>
        <p:spPr/>
        <p:txBody>
          <a:bodyPr>
            <a:normAutofit fontScale="62500" lnSpcReduction="20000"/>
          </a:bodyPr>
          <a:lstStyle/>
          <a:p>
            <a:pPr marL="0" indent="0">
              <a:buNone/>
            </a:pPr>
            <a:endParaRPr lang="nl-NL" b="1" dirty="0"/>
          </a:p>
          <a:p>
            <a:pPr marL="0" indent="0">
              <a:buNone/>
            </a:pPr>
            <a:r>
              <a:rPr lang="en-US" dirty="0"/>
              <a:t>Stability					Instability</a:t>
            </a:r>
            <a:endParaRPr lang="nl-NL" b="1" dirty="0"/>
          </a:p>
          <a:p>
            <a:pPr marL="0" indent="0">
              <a:buNone/>
            </a:pPr>
            <a:r>
              <a:rPr lang="en-US" dirty="0"/>
              <a:t>Coherence				Incoherence/fragmentation</a:t>
            </a:r>
            <a:endParaRPr lang="nl-NL" b="1" dirty="0"/>
          </a:p>
          <a:p>
            <a:pPr marL="0" indent="0">
              <a:buNone/>
            </a:pPr>
            <a:r>
              <a:rPr lang="en-US" dirty="0"/>
              <a:t>Certainty				Uncertainty		</a:t>
            </a:r>
            <a:endParaRPr lang="nl-NL" b="1" dirty="0"/>
          </a:p>
          <a:p>
            <a:pPr marL="0" indent="0">
              <a:buNone/>
            </a:pPr>
            <a:r>
              <a:rPr lang="en-US" dirty="0"/>
              <a:t>Rational control and social design		Contingency/ chance/risk</a:t>
            </a:r>
            <a:endParaRPr lang="nl-NL" b="1" dirty="0"/>
          </a:p>
          <a:p>
            <a:pPr marL="0" indent="0">
              <a:buNone/>
            </a:pPr>
            <a:r>
              <a:rPr lang="en-US" dirty="0"/>
              <a:t>Transparency				Opaqueness</a:t>
            </a:r>
            <a:endParaRPr lang="nl-NL" b="1" dirty="0"/>
          </a:p>
          <a:p>
            <a:pPr marL="0" indent="0">
              <a:buNone/>
            </a:pPr>
            <a:r>
              <a:rPr lang="en-US" dirty="0"/>
              <a:t>Uniformity				Multiplicity/hybridity</a:t>
            </a:r>
            <a:endParaRPr lang="nl-NL" b="1" dirty="0"/>
          </a:p>
          <a:p>
            <a:pPr marL="0" indent="0">
              <a:buNone/>
            </a:pPr>
            <a:r>
              <a:rPr lang="en-US" dirty="0"/>
              <a:t>Regularity				Inconsistency</a:t>
            </a:r>
            <a:endParaRPr lang="nl-NL" b="1" dirty="0"/>
          </a:p>
          <a:p>
            <a:pPr marL="0" indent="0">
              <a:buNone/>
            </a:pPr>
            <a:r>
              <a:rPr lang="en-US" dirty="0"/>
              <a:t>Belief in objective knowledge		Epistemological relativism</a:t>
            </a:r>
            <a:endParaRPr lang="nl-NL" b="1" dirty="0"/>
          </a:p>
          <a:p>
            <a:pPr marL="0" indent="0">
              <a:buNone/>
            </a:pPr>
            <a:r>
              <a:rPr lang="en-US" dirty="0"/>
              <a:t>Belief in progress				The future is unpredictable</a:t>
            </a:r>
            <a:endParaRPr lang="nl-NL" b="1" dirty="0"/>
          </a:p>
          <a:p>
            <a:pPr marL="0" indent="0">
              <a:buNone/>
            </a:pPr>
            <a:r>
              <a:rPr lang="en-US" dirty="0"/>
              <a:t>Belief in meta-narratives			Undermining of meta-narratives</a:t>
            </a:r>
          </a:p>
          <a:p>
            <a:pPr marL="0" indent="0">
              <a:buNone/>
            </a:pPr>
            <a:r>
              <a:rPr lang="en-US" dirty="0"/>
              <a:t>Individualism balanced by the social	The priority of the individual</a:t>
            </a:r>
            <a:endParaRPr lang="nl-NL" dirty="0"/>
          </a:p>
          <a:p>
            <a:pPr marL="0" indent="0">
              <a:buNone/>
            </a:pPr>
            <a:endParaRPr lang="nl-NL" dirty="0"/>
          </a:p>
        </p:txBody>
      </p:sp>
    </p:spTree>
    <p:extLst>
      <p:ext uri="{BB962C8B-B14F-4D97-AF65-F5344CB8AC3E}">
        <p14:creationId xmlns:p14="http://schemas.microsoft.com/office/powerpoint/2010/main" val="2484918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74638"/>
            <a:ext cx="8291264" cy="457199"/>
          </a:xfrm>
        </p:spPr>
        <p:txBody>
          <a:bodyPr>
            <a:normAutofit fontScale="90000"/>
          </a:bodyPr>
          <a:lstStyle/>
          <a:p>
            <a:pPr lvl="0"/>
            <a:br>
              <a:rPr lang="en-US" sz="8000" b="1" dirty="0"/>
            </a:br>
            <a:r>
              <a:rPr lang="en-US" sz="6000" b="1" dirty="0"/>
              <a:t>Global capitalism</a:t>
            </a:r>
            <a:br>
              <a:rPr lang="nl-NL" sz="6000" b="1" dirty="0"/>
            </a:br>
            <a:endParaRPr lang="nl-NL" sz="6000" dirty="0"/>
          </a:p>
        </p:txBody>
      </p:sp>
      <p:sp>
        <p:nvSpPr>
          <p:cNvPr id="3" name="Content Placeholder 2"/>
          <p:cNvSpPr>
            <a:spLocks noGrp="1"/>
          </p:cNvSpPr>
          <p:nvPr>
            <p:ph idx="1"/>
          </p:nvPr>
        </p:nvSpPr>
        <p:spPr>
          <a:xfrm>
            <a:off x="251520" y="1124744"/>
            <a:ext cx="8435280" cy="5001419"/>
          </a:xfrm>
        </p:spPr>
        <p:txBody>
          <a:bodyPr>
            <a:noAutofit/>
          </a:bodyPr>
          <a:lstStyle/>
          <a:p>
            <a:endParaRPr lang="en-GB" sz="2000" dirty="0"/>
          </a:p>
          <a:p>
            <a:r>
              <a:rPr lang="en-GB" sz="2000" dirty="0"/>
              <a:t>W</a:t>
            </a:r>
            <a:r>
              <a:rPr lang="en-US" sz="2000" dirty="0" err="1"/>
              <a:t>orld</a:t>
            </a:r>
            <a:r>
              <a:rPr lang="en-US" sz="2000" dirty="0"/>
              <a:t>-wide </a:t>
            </a:r>
            <a:r>
              <a:rPr lang="en-US" sz="2000" b="1" dirty="0"/>
              <a:t>liberalized and international market</a:t>
            </a:r>
            <a:r>
              <a:rPr lang="en-US" sz="2000" dirty="0"/>
              <a:t> of products, capital and labor </a:t>
            </a:r>
            <a:r>
              <a:rPr lang="en-US" sz="2000" dirty="0">
                <a:sym typeface="Wingdings" panose="05000000000000000000" pitchFamily="2" charset="2"/>
              </a:rPr>
              <a:t> </a:t>
            </a:r>
            <a:r>
              <a:rPr lang="en-US" sz="2000" dirty="0"/>
              <a:t>Production and labor subjected to flexibility, mobility, deregulation, free competition, and constant </a:t>
            </a:r>
            <a:r>
              <a:rPr lang="en-GB" sz="2000" dirty="0"/>
              <a:t>innovation </a:t>
            </a:r>
            <a:r>
              <a:rPr lang="en-GB" sz="2000" dirty="0">
                <a:sym typeface="Wingdings" panose="05000000000000000000" pitchFamily="2" charset="2"/>
              </a:rPr>
              <a:t> </a:t>
            </a:r>
            <a:r>
              <a:rPr lang="en-US" sz="2000" dirty="0"/>
              <a:t>Boosting large-scale distribution and consumption of cheap mass-produced goods</a:t>
            </a:r>
            <a:r>
              <a:rPr lang="en-GB" sz="2000" dirty="0"/>
              <a:t>.</a:t>
            </a:r>
          </a:p>
          <a:p>
            <a:r>
              <a:rPr lang="en-US" sz="2000" b="1" dirty="0"/>
              <a:t>Collapse of the alternative for capitalism</a:t>
            </a:r>
            <a:r>
              <a:rPr lang="en-US" sz="2000" dirty="0"/>
              <a:t>: the demise of the communist system (1989) </a:t>
            </a:r>
            <a:r>
              <a:rPr lang="en-US" sz="2000" dirty="0">
                <a:sym typeface="Wingdings" panose="05000000000000000000" pitchFamily="2" charset="2"/>
              </a:rPr>
              <a:t> </a:t>
            </a:r>
            <a:r>
              <a:rPr lang="en-GB" sz="2000" dirty="0"/>
              <a:t>N</a:t>
            </a:r>
            <a:r>
              <a:rPr lang="en-US" sz="2000" dirty="0" err="1"/>
              <a:t>eoliberal</a:t>
            </a:r>
            <a:r>
              <a:rPr lang="en-US" sz="2000" dirty="0"/>
              <a:t> policies: deregulation and privatization, pushing back the role of the (welfare) state. </a:t>
            </a:r>
          </a:p>
          <a:p>
            <a:r>
              <a:rPr lang="en-GB" sz="2000" b="1" dirty="0"/>
              <a:t>Capital moves unhampered</a:t>
            </a:r>
            <a:r>
              <a:rPr lang="en-GB" sz="2000" dirty="0"/>
              <a:t> to where returns on investments are high, taxation for companies and wages of labourers are low, rules are few, laws and governments are business-friendly, labour-markets are flexible, and consuming populations are docile.</a:t>
            </a:r>
          </a:p>
          <a:p>
            <a:r>
              <a:rPr lang="en-GB" sz="2000" dirty="0"/>
              <a:t>Economic power more and more in the hand of </a:t>
            </a:r>
            <a:r>
              <a:rPr lang="en-GB" sz="2000" b="1" dirty="0"/>
              <a:t>global players</a:t>
            </a:r>
            <a:r>
              <a:rPr lang="en-GB" sz="2000" dirty="0"/>
              <a:t>: multinationals, banks, investment and hedge funds, stock exchanges and business lobbies, a cosmopolitan entrepreneurial and financial elite of managers, </a:t>
            </a:r>
            <a:r>
              <a:rPr lang="en-US" sz="2000" dirty="0"/>
              <a:t>investors and shareholders from all over the world</a:t>
            </a:r>
            <a:r>
              <a:rPr lang="en-GB" sz="2000" dirty="0"/>
              <a:t>. </a:t>
            </a:r>
          </a:p>
          <a:p>
            <a:endParaRPr lang="en-US" sz="2000" dirty="0"/>
          </a:p>
          <a:p>
            <a:endParaRPr lang="nl-NL" dirty="0"/>
          </a:p>
        </p:txBody>
      </p:sp>
    </p:spTree>
    <p:extLst>
      <p:ext uri="{BB962C8B-B14F-4D97-AF65-F5344CB8AC3E}">
        <p14:creationId xmlns:p14="http://schemas.microsoft.com/office/powerpoint/2010/main" val="5930196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br>
              <a:rPr lang="en-US" sz="8000" b="1" dirty="0"/>
            </a:br>
            <a:r>
              <a:rPr lang="en-US" sz="5400" b="1" dirty="0"/>
              <a:t>Neoliberalism</a:t>
            </a:r>
            <a:br>
              <a:rPr lang="nl-NL" sz="8000" b="1" dirty="0"/>
            </a:br>
            <a:endParaRPr lang="nl-NL" sz="8000" dirty="0"/>
          </a:p>
        </p:txBody>
      </p:sp>
      <p:sp>
        <p:nvSpPr>
          <p:cNvPr id="3" name="Content Placeholder 2"/>
          <p:cNvSpPr>
            <a:spLocks noGrp="1"/>
          </p:cNvSpPr>
          <p:nvPr>
            <p:ph idx="1"/>
          </p:nvPr>
        </p:nvSpPr>
        <p:spPr/>
        <p:txBody>
          <a:bodyPr>
            <a:noAutofit/>
          </a:bodyPr>
          <a:lstStyle/>
          <a:p>
            <a:pPr marL="0" indent="0">
              <a:buNone/>
            </a:pPr>
            <a:endParaRPr lang="en-US" sz="1800" b="1" dirty="0"/>
          </a:p>
          <a:p>
            <a:pPr marL="0" indent="0">
              <a:buNone/>
            </a:pPr>
            <a:endParaRPr lang="en-US" sz="1800" b="1" dirty="0"/>
          </a:p>
          <a:p>
            <a:pPr marL="0" indent="0">
              <a:buNone/>
            </a:pPr>
            <a:r>
              <a:rPr lang="en-US" sz="1800" b="1" dirty="0"/>
              <a:t>			Historical background:</a:t>
            </a:r>
          </a:p>
          <a:p>
            <a:pPr marL="0" indent="0">
              <a:buNone/>
            </a:pPr>
            <a:r>
              <a:rPr lang="en-US" sz="1800" dirty="0"/>
              <a:t>1980s: attack on the welfare state in the name of economic enterprise, efficiency and growth (Margaret Thatcher and Ronald Reagan) </a:t>
            </a:r>
            <a:r>
              <a:rPr lang="en-US" sz="1800" dirty="0">
                <a:sym typeface="Wingdings" panose="05000000000000000000" pitchFamily="2" charset="2"/>
              </a:rPr>
              <a:t> the Social-Democratic model of social justice and egalitarianism pushed into the defensive:</a:t>
            </a:r>
          </a:p>
          <a:p>
            <a:r>
              <a:rPr lang="en-US" sz="1800" dirty="0"/>
              <a:t>Costs of the welfare state through heavy taxation cannot be sustained.  </a:t>
            </a:r>
          </a:p>
          <a:p>
            <a:r>
              <a:rPr lang="en-US" sz="1800" dirty="0"/>
              <a:t>Welfare state makes people passive, irresponsible and dependent if not lazy, and hampers economic initiative, innovation and growth. </a:t>
            </a:r>
            <a:endParaRPr lang="nl-NL" sz="1800" b="1" dirty="0"/>
          </a:p>
          <a:p>
            <a:r>
              <a:rPr lang="en-US" sz="1800" dirty="0"/>
              <a:t>Intrusive ‘nanny-state’ should withdraw from social life and not interfere with the liberties and self-reliance of citizens. </a:t>
            </a:r>
            <a:r>
              <a:rPr lang="en-US" sz="1800" dirty="0">
                <a:sym typeface="Wingdings" panose="05000000000000000000" pitchFamily="2" charset="2"/>
              </a:rPr>
              <a:t> G</a:t>
            </a:r>
            <a:r>
              <a:rPr lang="en-US" sz="1800" dirty="0"/>
              <a:t>overnment should not dictate to citizens what the common good is but facilitate the pursuit of their individual interests; individuals can and should fend for themselves. </a:t>
            </a:r>
          </a:p>
          <a:p>
            <a:r>
              <a:rPr lang="en-US" sz="1800" dirty="0"/>
              <a:t>Belief in the superior economic efficiency of the self-regulating ‘free’ market and free competition (Thatcher: “</a:t>
            </a:r>
            <a:r>
              <a:rPr lang="en-US" sz="1800" i="1" dirty="0"/>
              <a:t>Less state, more money in the pocket”</a:t>
            </a:r>
            <a:r>
              <a:rPr lang="en-US" sz="1800" dirty="0"/>
              <a:t>)</a:t>
            </a:r>
            <a:r>
              <a:rPr lang="en-US" sz="1800" dirty="0">
                <a:sym typeface="Wingdings" panose="05000000000000000000" pitchFamily="2" charset="2"/>
              </a:rPr>
              <a:t> and </a:t>
            </a:r>
            <a:r>
              <a:rPr lang="en-US" sz="1800" dirty="0"/>
              <a:t>that capitalism is fundamental for democracy liberties.</a:t>
            </a:r>
          </a:p>
          <a:p>
            <a:endParaRPr lang="nl-NL" sz="1800" b="1" dirty="0"/>
          </a:p>
          <a:p>
            <a:endParaRPr lang="nl-NL" sz="12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64288" y="89555"/>
            <a:ext cx="1800200" cy="2403359"/>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4" y="1196752"/>
            <a:ext cx="2314575" cy="1296162"/>
          </a:xfrm>
          <a:prstGeom prst="rect">
            <a:avLst/>
          </a:prstGeom>
        </p:spPr>
      </p:pic>
    </p:spTree>
    <p:extLst>
      <p:ext uri="{BB962C8B-B14F-4D97-AF65-F5344CB8AC3E}">
        <p14:creationId xmlns:p14="http://schemas.microsoft.com/office/powerpoint/2010/main" val="37019900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9392"/>
            <a:ext cx="8219256" cy="720080"/>
          </a:xfrm>
        </p:spPr>
        <p:txBody>
          <a:bodyPr>
            <a:normAutofit/>
          </a:bodyPr>
          <a:lstStyle/>
          <a:p>
            <a:r>
              <a:rPr lang="en-US" sz="4000" b="1" dirty="0"/>
              <a:t>The neoliberal worldview</a:t>
            </a:r>
            <a:endParaRPr lang="nl-NL" sz="4000" dirty="0"/>
          </a:p>
        </p:txBody>
      </p:sp>
      <p:sp>
        <p:nvSpPr>
          <p:cNvPr id="3" name="Content Placeholder 2"/>
          <p:cNvSpPr>
            <a:spLocks noGrp="1"/>
          </p:cNvSpPr>
          <p:nvPr>
            <p:ph idx="1"/>
          </p:nvPr>
        </p:nvSpPr>
        <p:spPr>
          <a:xfrm>
            <a:off x="107504" y="404664"/>
            <a:ext cx="8784976" cy="6696744"/>
          </a:xfrm>
        </p:spPr>
        <p:txBody>
          <a:bodyPr>
            <a:noAutofit/>
          </a:bodyPr>
          <a:lstStyle/>
          <a:p>
            <a:r>
              <a:rPr lang="en-US" sz="2400" b="1" dirty="0"/>
              <a:t>Priority of economic and utilitarian values</a:t>
            </a:r>
            <a:r>
              <a:rPr lang="en-US" sz="2400" dirty="0"/>
              <a:t>: efficiency, pragmatism, productivity, utility, calculation of costs and benefits, cost-effectiveness, perpetual innovation, not only in the economy itself but also in the administration of social institutions (privatization of public services) </a:t>
            </a:r>
            <a:r>
              <a:rPr lang="en-US" sz="2400" dirty="0">
                <a:sym typeface="Wingdings" panose="05000000000000000000" pitchFamily="2" charset="2"/>
              </a:rPr>
              <a:t> </a:t>
            </a:r>
            <a:r>
              <a:rPr lang="nl-NL" sz="2400" b="1" dirty="0">
                <a:sym typeface="Wingdings" panose="05000000000000000000" pitchFamily="2" charset="2"/>
              </a:rPr>
              <a:t>An </a:t>
            </a:r>
            <a:r>
              <a:rPr lang="nl-NL" sz="2400" b="1" dirty="0" err="1">
                <a:sym typeface="Wingdings" panose="05000000000000000000" pitchFamily="2" charset="2"/>
              </a:rPr>
              <a:t>ideology</a:t>
            </a:r>
            <a:r>
              <a:rPr lang="nl-NL" sz="2400" b="1" dirty="0">
                <a:sym typeface="Wingdings" panose="05000000000000000000" pitchFamily="2" charset="2"/>
              </a:rPr>
              <a:t> without </a:t>
            </a:r>
            <a:r>
              <a:rPr lang="nl-NL" sz="2400" b="1" dirty="0" err="1">
                <a:sym typeface="Wingdings" panose="05000000000000000000" pitchFamily="2" charset="2"/>
              </a:rPr>
              <a:t>ideals</a:t>
            </a:r>
            <a:r>
              <a:rPr lang="nl-NL" sz="2400" b="1" dirty="0">
                <a:sym typeface="Wingdings" panose="05000000000000000000" pitchFamily="2" charset="2"/>
              </a:rPr>
              <a:t> </a:t>
            </a:r>
            <a:r>
              <a:rPr lang="nl-NL" sz="2400" b="1" dirty="0" err="1">
                <a:sym typeface="Wingdings" panose="05000000000000000000" pitchFamily="2" charset="2"/>
              </a:rPr>
              <a:t>dominated</a:t>
            </a:r>
            <a:r>
              <a:rPr lang="nl-NL" sz="2400" b="1" dirty="0">
                <a:sym typeface="Wingdings" panose="05000000000000000000" pitchFamily="2" charset="2"/>
              </a:rPr>
              <a:t> </a:t>
            </a:r>
            <a:r>
              <a:rPr lang="nl-NL" sz="2400" b="1" dirty="0" err="1">
                <a:sym typeface="Wingdings" panose="05000000000000000000" pitchFamily="2" charset="2"/>
              </a:rPr>
              <a:t>by</a:t>
            </a:r>
            <a:r>
              <a:rPr lang="nl-NL" sz="2400" b="1" dirty="0">
                <a:sym typeface="Wingdings" panose="05000000000000000000" pitchFamily="2" charset="2"/>
              </a:rPr>
              <a:t> </a:t>
            </a:r>
            <a:r>
              <a:rPr lang="nl-NL" sz="2400" b="1" dirty="0" err="1">
                <a:sym typeface="Wingdings" panose="05000000000000000000" pitchFamily="2" charset="2"/>
              </a:rPr>
              <a:t>instrumental</a:t>
            </a:r>
            <a:r>
              <a:rPr lang="nl-NL" sz="2400" b="1" dirty="0">
                <a:sym typeface="Wingdings" panose="05000000000000000000" pitchFamily="2" charset="2"/>
              </a:rPr>
              <a:t> </a:t>
            </a:r>
            <a:r>
              <a:rPr lang="nl-NL" sz="2400" b="1" dirty="0" err="1">
                <a:sym typeface="Wingdings" panose="05000000000000000000" pitchFamily="2" charset="2"/>
              </a:rPr>
              <a:t>rationality</a:t>
            </a:r>
            <a:r>
              <a:rPr lang="nl-NL" sz="2400" dirty="0">
                <a:sym typeface="Wingdings" panose="05000000000000000000" pitchFamily="2" charset="2"/>
              </a:rPr>
              <a:t> as a </a:t>
            </a:r>
            <a:r>
              <a:rPr lang="nl-NL" sz="2400" dirty="0" err="1">
                <a:sym typeface="Wingdings" panose="05000000000000000000" pitchFamily="2" charset="2"/>
              </a:rPr>
              <a:t>purpose</a:t>
            </a:r>
            <a:r>
              <a:rPr lang="nl-NL" sz="2400" dirty="0">
                <a:sym typeface="Wingdings" panose="05000000000000000000" pitchFamily="2" charset="2"/>
              </a:rPr>
              <a:t> in </a:t>
            </a:r>
            <a:r>
              <a:rPr lang="nl-NL" sz="2400" dirty="0" err="1">
                <a:sym typeface="Wingdings" panose="05000000000000000000" pitchFamily="2" charset="2"/>
              </a:rPr>
              <a:t>itself</a:t>
            </a:r>
            <a:r>
              <a:rPr lang="nl-NL" sz="2400" dirty="0">
                <a:sym typeface="Wingdings" panose="05000000000000000000" pitchFamily="2" charset="2"/>
              </a:rPr>
              <a:t> </a:t>
            </a:r>
            <a:r>
              <a:rPr lang="nl-NL" sz="2400" dirty="0" err="1">
                <a:sym typeface="Wingdings" panose="05000000000000000000" pitchFamily="2" charset="2"/>
              </a:rPr>
              <a:t>and</a:t>
            </a:r>
            <a:r>
              <a:rPr lang="nl-NL" sz="2400" dirty="0">
                <a:sym typeface="Wingdings" panose="05000000000000000000" pitchFamily="2" charset="2"/>
              </a:rPr>
              <a:t> </a:t>
            </a:r>
            <a:r>
              <a:rPr lang="nl-NL" sz="2400" dirty="0" err="1">
                <a:sym typeface="Wingdings" panose="05000000000000000000" pitchFamily="2" charset="2"/>
              </a:rPr>
              <a:t>pretending</a:t>
            </a:r>
            <a:r>
              <a:rPr lang="nl-NL" sz="2400" dirty="0">
                <a:sym typeface="Wingdings" panose="05000000000000000000" pitchFamily="2" charset="2"/>
              </a:rPr>
              <a:t> </a:t>
            </a:r>
            <a:r>
              <a:rPr lang="nl-NL" sz="2400" dirty="0" err="1">
                <a:sym typeface="Wingdings" panose="05000000000000000000" pitchFamily="2" charset="2"/>
              </a:rPr>
              <a:t>to</a:t>
            </a:r>
            <a:r>
              <a:rPr lang="nl-NL" sz="2400" dirty="0">
                <a:sym typeface="Wingdings" panose="05000000000000000000" pitchFamily="2" charset="2"/>
              </a:rPr>
              <a:t> </a:t>
            </a:r>
            <a:r>
              <a:rPr lang="nl-NL" sz="2400" dirty="0" err="1">
                <a:sym typeface="Wingdings" panose="05000000000000000000" pitchFamily="2" charset="2"/>
              </a:rPr>
              <a:t>reflect</a:t>
            </a:r>
            <a:r>
              <a:rPr lang="nl-NL" sz="2400" dirty="0">
                <a:sym typeface="Wingdings" panose="05000000000000000000" pitchFamily="2" charset="2"/>
              </a:rPr>
              <a:t> </a:t>
            </a:r>
            <a:r>
              <a:rPr lang="nl-NL" sz="2400" dirty="0" err="1">
                <a:sym typeface="Wingdings" panose="05000000000000000000" pitchFamily="2" charset="2"/>
              </a:rPr>
              <a:t>the</a:t>
            </a:r>
            <a:r>
              <a:rPr lang="nl-NL" sz="2400" dirty="0">
                <a:sym typeface="Wingdings" panose="05000000000000000000" pitchFamily="2" charset="2"/>
              </a:rPr>
              <a:t> practical </a:t>
            </a:r>
            <a:r>
              <a:rPr lang="nl-NL" sz="2400" dirty="0" err="1">
                <a:sym typeface="Wingdings" panose="05000000000000000000" pitchFamily="2" charset="2"/>
              </a:rPr>
              <a:t>world</a:t>
            </a:r>
            <a:r>
              <a:rPr lang="nl-NL" sz="2400" dirty="0">
                <a:sym typeface="Wingdings" panose="05000000000000000000" pitchFamily="2" charset="2"/>
              </a:rPr>
              <a:t> as </a:t>
            </a:r>
            <a:r>
              <a:rPr lang="nl-NL" sz="2400" dirty="0" err="1">
                <a:sym typeface="Wingdings" panose="05000000000000000000" pitchFamily="2" charset="2"/>
              </a:rPr>
              <a:t>it</a:t>
            </a:r>
            <a:r>
              <a:rPr lang="nl-NL" sz="2400" dirty="0">
                <a:sym typeface="Wingdings" panose="05000000000000000000" pitchFamily="2" charset="2"/>
              </a:rPr>
              <a:t> is, </a:t>
            </a:r>
            <a:r>
              <a:rPr lang="nl-NL" sz="2400" dirty="0" err="1">
                <a:sym typeface="Wingdings" panose="05000000000000000000" pitchFamily="2" charset="2"/>
              </a:rPr>
              <a:t>excluding</a:t>
            </a:r>
            <a:r>
              <a:rPr lang="nl-NL" sz="2400" dirty="0">
                <a:sym typeface="Wingdings" panose="05000000000000000000" pitchFamily="2" charset="2"/>
              </a:rPr>
              <a:t> </a:t>
            </a:r>
            <a:r>
              <a:rPr lang="nl-NL" sz="2400" dirty="0" err="1">
                <a:sym typeface="Wingdings" panose="05000000000000000000" pitchFamily="2" charset="2"/>
              </a:rPr>
              <a:t>any</a:t>
            </a:r>
            <a:r>
              <a:rPr lang="nl-NL" sz="2400" dirty="0">
                <a:sym typeface="Wingdings" panose="05000000000000000000" pitchFamily="2" charset="2"/>
              </a:rPr>
              <a:t> </a:t>
            </a:r>
            <a:r>
              <a:rPr lang="nl-NL" sz="2400" dirty="0" err="1">
                <a:sym typeface="Wingdings" panose="05000000000000000000" pitchFamily="2" charset="2"/>
              </a:rPr>
              <a:t>other</a:t>
            </a:r>
            <a:r>
              <a:rPr lang="nl-NL" sz="2400" dirty="0">
                <a:sym typeface="Wingdings" panose="05000000000000000000" pitchFamily="2" charset="2"/>
              </a:rPr>
              <a:t> </a:t>
            </a:r>
            <a:r>
              <a:rPr lang="nl-NL" sz="2400" dirty="0" err="1">
                <a:sym typeface="Wingdings" panose="05000000000000000000" pitchFamily="2" charset="2"/>
              </a:rPr>
              <a:t>value-orientation</a:t>
            </a:r>
            <a:r>
              <a:rPr lang="nl-NL" sz="2400" dirty="0">
                <a:sym typeface="Wingdings" panose="05000000000000000000" pitchFamily="2" charset="2"/>
              </a:rPr>
              <a:t> or model </a:t>
            </a:r>
            <a:r>
              <a:rPr lang="nl-NL" sz="2400" dirty="0" err="1">
                <a:sym typeface="Wingdings" panose="05000000000000000000" pitchFamily="2" charset="2"/>
              </a:rPr>
              <a:t>for</a:t>
            </a:r>
            <a:r>
              <a:rPr lang="nl-NL" sz="2400" dirty="0">
                <a:sym typeface="Wingdings" panose="05000000000000000000" pitchFamily="2" charset="2"/>
              </a:rPr>
              <a:t> </a:t>
            </a:r>
            <a:r>
              <a:rPr lang="nl-NL" sz="2400" dirty="0" err="1">
                <a:sym typeface="Wingdings" panose="05000000000000000000" pitchFamily="2" charset="2"/>
              </a:rPr>
              <a:t>the</a:t>
            </a:r>
            <a:r>
              <a:rPr lang="nl-NL" sz="2400" dirty="0">
                <a:sym typeface="Wingdings" panose="05000000000000000000" pitchFamily="2" charset="2"/>
              </a:rPr>
              <a:t> </a:t>
            </a:r>
            <a:r>
              <a:rPr lang="nl-NL" sz="2400" dirty="0" err="1">
                <a:sym typeface="Wingdings" panose="05000000000000000000" pitchFamily="2" charset="2"/>
              </a:rPr>
              <a:t>good</a:t>
            </a:r>
            <a:r>
              <a:rPr lang="nl-NL" sz="2400" dirty="0">
                <a:sym typeface="Wingdings" panose="05000000000000000000" pitchFamily="2" charset="2"/>
              </a:rPr>
              <a:t> life or society:</a:t>
            </a:r>
            <a:r>
              <a:rPr lang="en-US" sz="2400" dirty="0">
                <a:sym typeface="Wingdings" panose="05000000000000000000" pitchFamily="2" charset="2"/>
              </a:rPr>
              <a:t> “TINA”</a:t>
            </a:r>
            <a:r>
              <a:rPr lang="en-US" sz="2400" dirty="0"/>
              <a:t>. </a:t>
            </a:r>
          </a:p>
          <a:p>
            <a:r>
              <a:rPr lang="en-US" sz="2400" b="1" dirty="0"/>
              <a:t>Return of classical</a:t>
            </a:r>
            <a:r>
              <a:rPr lang="en-GB" sz="2400" b="1" dirty="0"/>
              <a:t> liberalism</a:t>
            </a:r>
            <a:r>
              <a:rPr lang="en-GB" sz="2400" dirty="0"/>
              <a:t>:</a:t>
            </a:r>
            <a:r>
              <a:rPr lang="en-US" sz="2400" dirty="0">
                <a:sym typeface="Wingdings" panose="05000000000000000000" pitchFamily="2" charset="2"/>
              </a:rPr>
              <a:t> n</a:t>
            </a:r>
            <a:r>
              <a:rPr lang="en-US" sz="2400" dirty="0"/>
              <a:t>egative freedom </a:t>
            </a:r>
            <a:r>
              <a:rPr lang="en-US" sz="2400" dirty="0">
                <a:sym typeface="Wingdings" panose="05000000000000000000" pitchFamily="2" charset="2"/>
              </a:rPr>
              <a:t></a:t>
            </a:r>
            <a:r>
              <a:rPr lang="en-US" sz="2400" dirty="0"/>
              <a:t> pushing back t</a:t>
            </a:r>
            <a:r>
              <a:rPr lang="en-GB" sz="2400" dirty="0"/>
              <a:t>he state through </a:t>
            </a:r>
            <a:r>
              <a:rPr lang="en-US" sz="2400" dirty="0"/>
              <a:t>deregulation and privatization (undermining protective social arrangements of the welfare state).</a:t>
            </a:r>
          </a:p>
          <a:p>
            <a:r>
              <a:rPr lang="en-US" sz="2400" b="1" dirty="0"/>
              <a:t>Individualism</a:t>
            </a:r>
            <a:r>
              <a:rPr lang="en-US" sz="2400" dirty="0"/>
              <a:t>: idea that individuals are the masters of and fully responsible for their lives, supposedly free to shape their lives as they please, on the basis of self-interest, economic calculation, entrepreneurship</a:t>
            </a:r>
            <a:r>
              <a:rPr lang="en-US" sz="2400" i="1" dirty="0"/>
              <a:t> </a:t>
            </a:r>
            <a:r>
              <a:rPr lang="en-US" sz="2400" dirty="0"/>
              <a:t>and consumption with a minimum of social responsibility and solidarity. </a:t>
            </a:r>
          </a:p>
          <a:p>
            <a:pPr marL="0" indent="0">
              <a:buNone/>
            </a:pPr>
            <a:r>
              <a:rPr lang="en-US" sz="2000" dirty="0"/>
              <a:t>       </a:t>
            </a:r>
          </a:p>
          <a:p>
            <a:endParaRPr lang="en-US" sz="2000" dirty="0"/>
          </a:p>
          <a:p>
            <a:pPr marL="0" indent="0">
              <a:buNone/>
            </a:pPr>
            <a:endParaRPr lang="nl-NL" dirty="0"/>
          </a:p>
        </p:txBody>
      </p:sp>
    </p:spTree>
    <p:extLst>
      <p:ext uri="{BB962C8B-B14F-4D97-AF65-F5344CB8AC3E}">
        <p14:creationId xmlns:p14="http://schemas.microsoft.com/office/powerpoint/2010/main" val="20918488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2034"/>
          </a:xfrm>
        </p:spPr>
        <p:txBody>
          <a:bodyPr>
            <a:normAutofit fontScale="90000"/>
          </a:bodyPr>
          <a:lstStyle/>
          <a:p>
            <a:pPr lvl="0"/>
            <a:br>
              <a:rPr lang="en-US" b="1" dirty="0"/>
            </a:br>
            <a:r>
              <a:rPr lang="en-US" sz="3600" b="1" dirty="0"/>
              <a:t>De-socialized and de-politicized individualism</a:t>
            </a:r>
            <a:br>
              <a:rPr lang="nl-NL" sz="3600" b="1" dirty="0"/>
            </a:br>
            <a:endParaRPr lang="nl-NL" sz="3600" dirty="0"/>
          </a:p>
        </p:txBody>
      </p:sp>
      <p:sp>
        <p:nvSpPr>
          <p:cNvPr id="3" name="Content Placeholder 2"/>
          <p:cNvSpPr>
            <a:spLocks noGrp="1"/>
          </p:cNvSpPr>
          <p:nvPr>
            <p:ph idx="1"/>
          </p:nvPr>
        </p:nvSpPr>
        <p:spPr>
          <a:xfrm>
            <a:off x="323528" y="764704"/>
            <a:ext cx="8363272" cy="6192688"/>
          </a:xfrm>
        </p:spPr>
        <p:txBody>
          <a:bodyPr>
            <a:noAutofit/>
          </a:bodyPr>
          <a:lstStyle/>
          <a:p>
            <a:endParaRPr lang="en-US" sz="1800" dirty="0"/>
          </a:p>
          <a:p>
            <a:r>
              <a:rPr lang="en-US" sz="1800" dirty="0"/>
              <a:t>Individuals should be self-sufficient, self-motivated, self-supportive and self-reliant </a:t>
            </a:r>
            <a:r>
              <a:rPr lang="en-US" sz="1800" dirty="0">
                <a:sym typeface="Wingdings" panose="05000000000000000000" pitchFamily="2" charset="2"/>
              </a:rPr>
              <a:t> </a:t>
            </a:r>
            <a:r>
              <a:rPr lang="en-GB" sz="1800" dirty="0"/>
              <a:t>empowered individuals as </a:t>
            </a:r>
            <a:r>
              <a:rPr lang="en-GB" sz="1800" b="1" dirty="0"/>
              <a:t>calculating and self-interested entrepreneurs of their lives</a:t>
            </a:r>
            <a:r>
              <a:rPr lang="en-GB" sz="1800" dirty="0"/>
              <a:t>, who </a:t>
            </a:r>
            <a:r>
              <a:rPr lang="en-US" sz="1800" dirty="0"/>
              <a:t>should take responsibility for their own fate and organization of their lives, fend for themselves, </a:t>
            </a:r>
            <a:r>
              <a:rPr lang="en-GB" sz="1800" dirty="0"/>
              <a:t>go for optimal revenues and </a:t>
            </a:r>
            <a:r>
              <a:rPr lang="en-US" sz="1800" dirty="0"/>
              <a:t>get the best out their selves for the optimal develop their talents and abilities.</a:t>
            </a:r>
            <a:endParaRPr lang="en-GB" sz="1800" dirty="0"/>
          </a:p>
          <a:p>
            <a:r>
              <a:rPr lang="en-US" sz="1800" dirty="0"/>
              <a:t>Individual self-determination in economic life (work and consumption) and the private domain </a:t>
            </a:r>
            <a:r>
              <a:rPr lang="en-GB" sz="1800" dirty="0">
                <a:sym typeface="Wingdings" panose="05000000000000000000" pitchFamily="2" charset="2"/>
              </a:rPr>
              <a:t> </a:t>
            </a:r>
            <a:r>
              <a:rPr lang="en-GB" sz="1800" b="1" dirty="0"/>
              <a:t>egoistic individualism</a:t>
            </a:r>
            <a:r>
              <a:rPr lang="en-GB" sz="1800" dirty="0"/>
              <a:t>, which </a:t>
            </a:r>
            <a:r>
              <a:rPr lang="en-US" sz="1800" dirty="0"/>
              <a:t>downplays the need for collective effort and responsibility for the public good  </a:t>
            </a:r>
            <a:r>
              <a:rPr lang="en-US" sz="1800" dirty="0">
                <a:sym typeface="Wingdings" panose="05000000000000000000" pitchFamily="2" charset="2"/>
              </a:rPr>
              <a:t> </a:t>
            </a:r>
            <a:r>
              <a:rPr lang="en-US" sz="1800" dirty="0"/>
              <a:t>no salvation by society and politics. (Thatcher: “There is no such thing as society, there are only individuals.”)</a:t>
            </a:r>
          </a:p>
          <a:p>
            <a:r>
              <a:rPr lang="en-US" sz="1800" dirty="0"/>
              <a:t>Individual responsibility for success and failure: in case of success self-pleasing (‘I am excellent!’) but in case of failure </a:t>
            </a:r>
            <a:r>
              <a:rPr lang="en-US" sz="1800" dirty="0">
                <a:sym typeface="Wingdings" panose="05000000000000000000" pitchFamily="2" charset="2"/>
              </a:rPr>
              <a:t> </a:t>
            </a:r>
            <a:r>
              <a:rPr lang="en-US" sz="1800" dirty="0"/>
              <a:t>distressing feeling that you can only blame yourself, that there is something wrong with you </a:t>
            </a:r>
            <a:r>
              <a:rPr lang="en-US" sz="1800" dirty="0">
                <a:sym typeface="Wingdings" panose="05000000000000000000" pitchFamily="2" charset="2"/>
              </a:rPr>
              <a:t> </a:t>
            </a:r>
            <a:r>
              <a:rPr lang="en-US" sz="1800" dirty="0"/>
              <a:t>destructive effect on one’s self-esteem which may trigger downward spiral </a:t>
            </a:r>
            <a:r>
              <a:rPr lang="en-US" sz="1800" dirty="0">
                <a:sym typeface="Wingdings" panose="05000000000000000000" pitchFamily="2" charset="2"/>
              </a:rPr>
              <a:t> </a:t>
            </a:r>
            <a:r>
              <a:rPr lang="en-US" sz="1800" b="1" dirty="0">
                <a:sym typeface="Wingdings" panose="05000000000000000000" pitchFamily="2" charset="2"/>
              </a:rPr>
              <a:t>p</a:t>
            </a:r>
            <a:r>
              <a:rPr lang="en-US" sz="1800" b="1" dirty="0"/>
              <a:t>eople struggling with misfortunes, uncertainties, fears, and anxieties:</a:t>
            </a:r>
            <a:r>
              <a:rPr lang="en-US" sz="1800" dirty="0"/>
              <a:t> </a:t>
            </a:r>
            <a:r>
              <a:rPr lang="en-US" sz="1800" dirty="0">
                <a:sym typeface="Wingdings" panose="05000000000000000000" pitchFamily="2" charset="2"/>
              </a:rPr>
              <a:t>solutions </a:t>
            </a:r>
            <a:r>
              <a:rPr lang="en-US" sz="1800" dirty="0"/>
              <a:t>are looked for, not in a structural/collective/political remedy, but rather on the individual, psychological level of psychobabble, consciousness-raising, self-help methods and therapeutic treatment (social problems ‘medicalized’ and ‘psychologized’) or distraction through ‘bread and games’: commercial entertainment, consuming and sports. </a:t>
            </a:r>
            <a:endParaRPr lang="en-GB" sz="1800" dirty="0"/>
          </a:p>
          <a:p>
            <a:pPr marL="0" indent="0">
              <a:buNone/>
            </a:pPr>
            <a:endParaRPr lang="nl-NL" sz="2000" b="1" dirty="0"/>
          </a:p>
          <a:p>
            <a:endParaRPr lang="en-GB" sz="1800" dirty="0"/>
          </a:p>
          <a:p>
            <a:endParaRPr lang="en-GB" sz="1600" dirty="0"/>
          </a:p>
        </p:txBody>
      </p:sp>
    </p:spTree>
    <p:extLst>
      <p:ext uri="{BB962C8B-B14F-4D97-AF65-F5344CB8AC3E}">
        <p14:creationId xmlns:p14="http://schemas.microsoft.com/office/powerpoint/2010/main" val="32245819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0" indent="0"/>
            <a:br>
              <a:rPr lang="en-US" sz="1800" dirty="0"/>
            </a:br>
            <a:br>
              <a:rPr lang="en-US" sz="1800" dirty="0"/>
            </a:br>
            <a:br>
              <a:rPr lang="en-US" sz="1800" dirty="0"/>
            </a:br>
            <a:r>
              <a:rPr lang="en-US" sz="2000" b="1" dirty="0"/>
              <a:t>Solid modernity: the nation-state as the arena for democracy and organizing social solidarity and justice as protective counterbalance to capitalism.</a:t>
            </a:r>
            <a:br>
              <a:rPr lang="en-US" sz="2000" b="1" dirty="0"/>
            </a:br>
            <a:r>
              <a:rPr lang="en-US" sz="2800" b="1" dirty="0"/>
              <a:t>Liquid modernity </a:t>
            </a:r>
            <a:r>
              <a:rPr lang="en-US" sz="2800" b="1" dirty="0">
                <a:sym typeface="Wingdings" panose="05000000000000000000" pitchFamily="2" charset="2"/>
              </a:rPr>
              <a:t></a:t>
            </a:r>
            <a:r>
              <a:rPr lang="en-US" sz="2800" b="1" dirty="0"/>
              <a:t> undermining of nation-state</a:t>
            </a:r>
            <a:r>
              <a:rPr lang="en-US" sz="1800" dirty="0"/>
              <a:t> </a:t>
            </a:r>
            <a:r>
              <a:rPr lang="en-US" sz="4800" dirty="0"/>
              <a:t> </a:t>
            </a:r>
            <a:br>
              <a:rPr lang="nl-NL" sz="4800" b="1" dirty="0"/>
            </a:br>
            <a:endParaRPr lang="nl-NL" sz="4800" dirty="0"/>
          </a:p>
        </p:txBody>
      </p:sp>
      <p:sp>
        <p:nvSpPr>
          <p:cNvPr id="3" name="Content Placeholder 2"/>
          <p:cNvSpPr>
            <a:spLocks noGrp="1"/>
          </p:cNvSpPr>
          <p:nvPr>
            <p:ph idx="1"/>
          </p:nvPr>
        </p:nvSpPr>
        <p:spPr/>
        <p:txBody>
          <a:bodyPr>
            <a:noAutofit/>
          </a:bodyPr>
          <a:lstStyle/>
          <a:p>
            <a:r>
              <a:rPr lang="en-US" sz="2000" dirty="0"/>
              <a:t>Global capitalism and neoliberal policies have hollowed out of the welfare state as a regulator of social-economic life and counterbalance to free-market capitalism.  </a:t>
            </a:r>
            <a:endParaRPr lang="nl-NL" sz="2000" b="1" dirty="0"/>
          </a:p>
          <a:p>
            <a:r>
              <a:rPr lang="en-GB" sz="2000" dirty="0"/>
              <a:t>Separation of internationalized economic power and national political power </a:t>
            </a:r>
            <a:r>
              <a:rPr lang="en-GB" sz="2000" dirty="0">
                <a:sym typeface="Wingdings" panose="05000000000000000000" pitchFamily="2" charset="2"/>
              </a:rPr>
              <a:t> </a:t>
            </a:r>
            <a:r>
              <a:rPr lang="en-GB" sz="2000" dirty="0"/>
              <a:t>Shift of power </a:t>
            </a:r>
            <a:r>
              <a:rPr lang="en-US" sz="2000" dirty="0"/>
              <a:t>from national politics to international economic decision-makers beyond democratic control (governments depend on financial markets) </a:t>
            </a:r>
            <a:r>
              <a:rPr lang="en-US" sz="2000" dirty="0">
                <a:sym typeface="Wingdings" panose="05000000000000000000" pitchFamily="2" charset="2"/>
              </a:rPr>
              <a:t> </a:t>
            </a:r>
            <a:r>
              <a:rPr lang="en-US" sz="2000" dirty="0"/>
              <a:t>Loss of trust in national governments and in democracy </a:t>
            </a:r>
            <a:r>
              <a:rPr lang="en-US" sz="2000" dirty="0">
                <a:sym typeface="Wingdings" panose="05000000000000000000" pitchFamily="2" charset="2"/>
              </a:rPr>
              <a:t> Reaction: populist dissatisfaction.</a:t>
            </a:r>
          </a:p>
          <a:p>
            <a:r>
              <a:rPr lang="en-GB" sz="2000" dirty="0"/>
              <a:t>Mass immigration, mobility of labour as well as the internationalisation of higher education and information </a:t>
            </a:r>
            <a:r>
              <a:rPr lang="en-GB" sz="2000" dirty="0">
                <a:sym typeface="Wingdings" panose="05000000000000000000" pitchFamily="2" charset="2"/>
              </a:rPr>
              <a:t> Undermining of </a:t>
            </a:r>
            <a:r>
              <a:rPr lang="en-GB" sz="2000" dirty="0"/>
              <a:t>the national community as an ethnically, linguistically, culturally, and religiously  homogeneous unit</a:t>
            </a:r>
            <a:r>
              <a:rPr lang="en-US" sz="2000" dirty="0"/>
              <a:t>. </a:t>
            </a:r>
            <a:r>
              <a:rPr lang="en-US" sz="2000" dirty="0">
                <a:sym typeface="Wingdings" panose="05000000000000000000" pitchFamily="2" charset="2"/>
              </a:rPr>
              <a:t> National identity at stake  </a:t>
            </a:r>
            <a:r>
              <a:rPr lang="en-US" sz="2000" dirty="0"/>
              <a:t>Reaction: populism and revival of nationalism and xenophobia (undermining constitutional democracy). </a:t>
            </a:r>
            <a:endParaRPr lang="nl-NL" sz="2000" b="1" dirty="0"/>
          </a:p>
          <a:p>
            <a:endParaRPr lang="nl-NL" sz="2000" b="1" dirty="0"/>
          </a:p>
        </p:txBody>
      </p:sp>
    </p:spTree>
    <p:extLst>
      <p:ext uri="{BB962C8B-B14F-4D97-AF65-F5344CB8AC3E}">
        <p14:creationId xmlns:p14="http://schemas.microsoft.com/office/powerpoint/2010/main" val="38996533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Democracy under pressure</a:t>
            </a:r>
            <a:endParaRPr lang="nl-NL" dirty="0"/>
          </a:p>
        </p:txBody>
      </p:sp>
      <p:sp>
        <p:nvSpPr>
          <p:cNvPr id="3" name="Content Placeholder 2"/>
          <p:cNvSpPr>
            <a:spLocks noGrp="1"/>
          </p:cNvSpPr>
          <p:nvPr>
            <p:ph idx="1"/>
          </p:nvPr>
        </p:nvSpPr>
        <p:spPr/>
        <p:txBody>
          <a:bodyPr>
            <a:noAutofit/>
          </a:bodyPr>
          <a:lstStyle/>
          <a:p>
            <a:r>
              <a:rPr lang="en-GB" sz="2000" dirty="0"/>
              <a:t>The priority of (globalized) economic interests over other social and political values, but the fruits of economic growth and material affluence not fairly distributed </a:t>
            </a:r>
            <a:r>
              <a:rPr lang="en-GB" sz="2000" dirty="0">
                <a:sym typeface="Wingdings" panose="05000000000000000000" pitchFamily="2" charset="2"/>
              </a:rPr>
              <a:t> g</a:t>
            </a:r>
            <a:r>
              <a:rPr lang="en-GB" sz="2000" dirty="0"/>
              <a:t>rowing socio-economic and other inequalities (and destructive consequences: pollution and climate change).  </a:t>
            </a:r>
            <a:endParaRPr lang="nl-NL" sz="2000" b="1" dirty="0"/>
          </a:p>
          <a:p>
            <a:r>
              <a:rPr lang="en-GB" sz="2000" dirty="0"/>
              <a:t>Increased personal independence and (life-style and consumer) choice but based on de-socialized and de-politicized individualism, and individual freedom is far from equally accessible for all.</a:t>
            </a:r>
          </a:p>
          <a:p>
            <a:r>
              <a:rPr lang="en-GB" sz="2000" dirty="0">
                <a:sym typeface="Wingdings" panose="05000000000000000000" pitchFamily="2" charset="2"/>
              </a:rPr>
              <a:t>Imbalance between individual autonomy and democratic responsibilities and social solidarity  </a:t>
            </a:r>
            <a:r>
              <a:rPr lang="en-GB" sz="2000" dirty="0"/>
              <a:t>Many of the more or less self-evident </a:t>
            </a:r>
            <a:r>
              <a:rPr lang="en-US" sz="2000" dirty="0"/>
              <a:t>safety-nets of solid modernity have been weakened </a:t>
            </a:r>
            <a:r>
              <a:rPr lang="en-US" sz="2000" dirty="0">
                <a:sym typeface="Wingdings" panose="05000000000000000000" pitchFamily="2" charset="2"/>
              </a:rPr>
              <a:t> </a:t>
            </a:r>
            <a:r>
              <a:rPr lang="en-GB" sz="2000" dirty="0"/>
              <a:t>The experience of existential uncertainty and social-economic insecurity.</a:t>
            </a:r>
          </a:p>
          <a:p>
            <a:pPr marL="0" indent="0">
              <a:buNone/>
            </a:pPr>
            <a:endParaRPr lang="en-GB" sz="2000" b="1" dirty="0">
              <a:sym typeface="Wingdings" panose="05000000000000000000" pitchFamily="2" charset="2"/>
            </a:endParaRPr>
          </a:p>
          <a:p>
            <a:pPr marL="0" indent="0">
              <a:buNone/>
            </a:pPr>
            <a:endParaRPr lang="en-GB" sz="2000" b="1" dirty="0">
              <a:sym typeface="Wingdings" panose="05000000000000000000" pitchFamily="2" charset="2"/>
            </a:endParaRPr>
          </a:p>
          <a:p>
            <a:pPr marL="0" indent="0">
              <a:buNone/>
            </a:pPr>
            <a:r>
              <a:rPr lang="en-GB" sz="2000" b="1" dirty="0">
                <a:sym typeface="Wingdings" panose="05000000000000000000" pitchFamily="2" charset="2"/>
              </a:rPr>
              <a:t>Liquid modernity fundamentally characterized by precariousness </a:t>
            </a:r>
            <a:r>
              <a:rPr lang="en-GB" sz="2000" dirty="0">
                <a:sym typeface="Wingdings" panose="05000000000000000000" pitchFamily="2" charset="2"/>
              </a:rPr>
              <a:t>(which may feed </a:t>
            </a:r>
            <a:r>
              <a:rPr lang="en-GB" sz="2000" dirty="0"/>
              <a:t>frustration, disorientation</a:t>
            </a:r>
            <a:r>
              <a:rPr lang="en-GB" sz="2000" dirty="0">
                <a:sym typeface="Wingdings" panose="05000000000000000000" pitchFamily="2" charset="2"/>
              </a:rPr>
              <a:t>, </a:t>
            </a:r>
            <a:r>
              <a:rPr lang="en-GB" sz="2000" dirty="0"/>
              <a:t>disillusionment and cynicism).</a:t>
            </a:r>
            <a:endParaRPr lang="nl-NL" sz="2000" dirty="0"/>
          </a:p>
        </p:txBody>
      </p:sp>
      <p:sp>
        <p:nvSpPr>
          <p:cNvPr id="4" name="Down Arrow 3"/>
          <p:cNvSpPr/>
          <p:nvPr/>
        </p:nvSpPr>
        <p:spPr>
          <a:xfrm>
            <a:off x="5292080" y="4913581"/>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3921558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br>
              <a:rPr lang="en-GB" sz="2400" b="1" dirty="0"/>
            </a:br>
            <a:br>
              <a:rPr lang="en-GB" sz="2400" b="1" dirty="0"/>
            </a:br>
            <a:r>
              <a:rPr lang="en-GB" sz="2000" b="1" dirty="0"/>
              <a:t>Increased existential precariousness: </a:t>
            </a:r>
            <a:r>
              <a:rPr lang="en-US" sz="2000" b="1" dirty="0"/>
              <a:t>the complex interdependences in global capitalism entail uncontrollable </a:t>
            </a:r>
            <a:r>
              <a:rPr lang="en-GB" sz="2000" b="1" dirty="0"/>
              <a:t>instabilities and risks which may have consequences for individual lives</a:t>
            </a:r>
            <a:br>
              <a:rPr lang="en-GB" sz="2000" b="1" dirty="0"/>
            </a:br>
            <a:r>
              <a:rPr lang="en-GB" sz="2800" dirty="0"/>
              <a:t> </a:t>
            </a:r>
            <a:br>
              <a:rPr lang="en-GB" sz="2800" dirty="0"/>
            </a:br>
            <a:r>
              <a:rPr lang="en-GB" sz="3200" b="1" dirty="0"/>
              <a:t>  </a:t>
            </a:r>
            <a:endParaRPr lang="nl-NL" sz="3200" dirty="0"/>
          </a:p>
        </p:txBody>
      </p:sp>
      <p:sp>
        <p:nvSpPr>
          <p:cNvPr id="3" name="Content Placeholder 2"/>
          <p:cNvSpPr>
            <a:spLocks noGrp="1"/>
          </p:cNvSpPr>
          <p:nvPr>
            <p:ph idx="1"/>
          </p:nvPr>
        </p:nvSpPr>
        <p:spPr/>
        <p:txBody>
          <a:bodyPr>
            <a:noAutofit/>
          </a:bodyPr>
          <a:lstStyle/>
          <a:p>
            <a:pPr lvl="0"/>
            <a:r>
              <a:rPr lang="en-US" sz="2000" b="1" dirty="0"/>
              <a:t>Decent income not self-evident anymore</a:t>
            </a:r>
            <a:r>
              <a:rPr lang="en-US" sz="2000" dirty="0"/>
              <a:t>:</a:t>
            </a:r>
          </a:p>
          <a:p>
            <a:pPr marL="400050" lvl="1" indent="0">
              <a:buNone/>
            </a:pPr>
            <a:r>
              <a:rPr lang="en-US" sz="1600" dirty="0">
                <a:sym typeface="Wingdings" panose="05000000000000000000" pitchFamily="2" charset="2"/>
              </a:rPr>
              <a:t> </a:t>
            </a:r>
            <a:r>
              <a:rPr lang="en-US" sz="1600" dirty="0"/>
              <a:t>Education and occupation do not guarantee a fixed and secure job and a predicable career.</a:t>
            </a:r>
            <a:endParaRPr lang="nl-NL" sz="1600" b="1" dirty="0"/>
          </a:p>
          <a:p>
            <a:pPr marL="400050" lvl="1" indent="0">
              <a:buNone/>
            </a:pPr>
            <a:r>
              <a:rPr lang="en-US" sz="1600" dirty="0">
                <a:sym typeface="Wingdings" panose="05000000000000000000" pitchFamily="2" charset="2"/>
              </a:rPr>
              <a:t> </a:t>
            </a:r>
            <a:r>
              <a:rPr lang="en-US" sz="1600" dirty="0"/>
              <a:t>Retreat of the welfare state and its social benefits in case of unemployment, disablement, sickness or old age.</a:t>
            </a:r>
            <a:endParaRPr lang="nl-NL" sz="2000" b="1" dirty="0"/>
          </a:p>
          <a:p>
            <a:pPr lvl="0"/>
            <a:r>
              <a:rPr lang="en-US" sz="2000" b="1" dirty="0"/>
              <a:t>Sociopolitical solidarity and involvement not self-evident anymore: </a:t>
            </a:r>
          </a:p>
          <a:p>
            <a:pPr marL="400050" lvl="1" indent="0">
              <a:buNone/>
            </a:pPr>
            <a:r>
              <a:rPr lang="en-US" sz="1600" dirty="0">
                <a:sym typeface="Wingdings" panose="05000000000000000000" pitchFamily="2" charset="2"/>
              </a:rPr>
              <a:t> D</a:t>
            </a:r>
            <a:r>
              <a:rPr lang="en-US" sz="1600" dirty="0"/>
              <a:t>ecreasing membership of civil associations such as labor unions, professional corporations, and political parties. </a:t>
            </a:r>
          </a:p>
          <a:p>
            <a:pPr marL="400050" lvl="1" indent="0">
              <a:buNone/>
            </a:pPr>
            <a:r>
              <a:rPr lang="en-GB" sz="1600" dirty="0">
                <a:sym typeface="Wingdings" panose="05000000000000000000" pitchFamily="2" charset="2"/>
              </a:rPr>
              <a:t> L</a:t>
            </a:r>
            <a:r>
              <a:rPr lang="en-GB" sz="1600" dirty="0"/>
              <a:t>oss of confidence in ‘grand narratives’/ideologies as guidance for the design of our society </a:t>
            </a:r>
            <a:r>
              <a:rPr lang="en-GB" sz="1600" dirty="0">
                <a:sym typeface="Wingdings"/>
              </a:rPr>
              <a:t></a:t>
            </a:r>
            <a:r>
              <a:rPr lang="en-GB" sz="1600" dirty="0"/>
              <a:t> T</a:t>
            </a:r>
            <a:r>
              <a:rPr lang="en-US" sz="1600" dirty="0"/>
              <a:t>he future no longer seen in terms of progress and improvement. </a:t>
            </a:r>
            <a:endParaRPr lang="nl-NL" sz="1600" b="1" dirty="0"/>
          </a:p>
          <a:p>
            <a:pPr lvl="0"/>
            <a:r>
              <a:rPr lang="en-GB" sz="2000" b="1" dirty="0"/>
              <a:t>Continuous and rapid technological and socioeconomic change</a:t>
            </a:r>
            <a:r>
              <a:rPr lang="en-GB" sz="2000" dirty="0"/>
              <a:t> </a:t>
            </a:r>
            <a:r>
              <a:rPr lang="en-GB" sz="2000" dirty="0">
                <a:sym typeface="Wingdings"/>
              </a:rPr>
              <a:t></a:t>
            </a:r>
            <a:r>
              <a:rPr lang="en-GB" sz="2000" dirty="0"/>
              <a:t> the need for endless flexibility, </a:t>
            </a:r>
            <a:r>
              <a:rPr lang="en-US" sz="2000" dirty="0"/>
              <a:t>adaptability and m</a:t>
            </a:r>
            <a:r>
              <a:rPr lang="en-GB" sz="2000" dirty="0" err="1"/>
              <a:t>obility</a:t>
            </a:r>
            <a:r>
              <a:rPr lang="en-GB" sz="2000" dirty="0"/>
              <a:t> </a:t>
            </a:r>
            <a:r>
              <a:rPr lang="en-US" sz="2000" dirty="0">
                <a:sym typeface="Wingdings"/>
              </a:rPr>
              <a:t></a:t>
            </a:r>
            <a:r>
              <a:rPr lang="en-US" sz="2000" dirty="0"/>
              <a:t> s</a:t>
            </a:r>
            <a:r>
              <a:rPr lang="en-GB" sz="2000" dirty="0" err="1"/>
              <a:t>ocial</a:t>
            </a:r>
            <a:r>
              <a:rPr lang="en-GB" sz="2000" dirty="0"/>
              <a:t> relations increasingly instrumental, short-lived, passing, fleeting and fragmented.</a:t>
            </a:r>
          </a:p>
          <a:p>
            <a:r>
              <a:rPr lang="en-GB" sz="2000" b="1" dirty="0"/>
              <a:t>Abundance of choices</a:t>
            </a:r>
            <a:r>
              <a:rPr lang="en-GB" sz="2000" dirty="0"/>
              <a:t>, which have consequences and </a:t>
            </a:r>
            <a:r>
              <a:rPr lang="en-US" sz="2000" dirty="0"/>
              <a:t>for which we are made personally responsible </a:t>
            </a:r>
            <a:r>
              <a:rPr lang="en-US" sz="2000" dirty="0">
                <a:sym typeface="Wingdings" panose="05000000000000000000" pitchFamily="2" charset="2"/>
              </a:rPr>
              <a:t> Freedom? Or </a:t>
            </a:r>
            <a:r>
              <a:rPr lang="en-US" sz="2000" dirty="0"/>
              <a:t>stress, </a:t>
            </a:r>
            <a:r>
              <a:rPr lang="en-GB" sz="2000" dirty="0"/>
              <a:t>unrest, doubt and anxiety?</a:t>
            </a:r>
            <a:endParaRPr lang="nl-NL" sz="2000" b="1" dirty="0"/>
          </a:p>
          <a:p>
            <a:pPr lvl="0"/>
            <a:endParaRPr lang="en-GB" sz="2000" dirty="0"/>
          </a:p>
          <a:p>
            <a:pPr lvl="0"/>
            <a:endParaRPr lang="nl-NL" sz="2000" b="1" dirty="0"/>
          </a:p>
          <a:p>
            <a:endParaRPr lang="nl-NL" sz="2000" dirty="0"/>
          </a:p>
        </p:txBody>
      </p:sp>
    </p:spTree>
    <p:extLst>
      <p:ext uri="{BB962C8B-B14F-4D97-AF65-F5344CB8AC3E}">
        <p14:creationId xmlns:p14="http://schemas.microsoft.com/office/powerpoint/2010/main" val="26443832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 y="274638"/>
            <a:ext cx="8321040" cy="572615"/>
          </a:xfrm>
        </p:spPr>
        <p:txBody>
          <a:bodyPr>
            <a:noAutofit/>
          </a:bodyPr>
          <a:lstStyle/>
          <a:p>
            <a:r>
              <a:rPr lang="en-GB" sz="3200" b="1" dirty="0">
                <a:sym typeface="Wingdings" panose="05000000000000000000" pitchFamily="2" charset="2"/>
              </a:rPr>
              <a:t>Global capitalism  G</a:t>
            </a:r>
            <a:r>
              <a:rPr lang="en-GB" sz="3200" b="1" dirty="0"/>
              <a:t>rowing socio-economic and cultural inequalities </a:t>
            </a:r>
            <a:endParaRPr lang="nl-NL" sz="3200" dirty="0"/>
          </a:p>
        </p:txBody>
      </p:sp>
      <p:sp>
        <p:nvSpPr>
          <p:cNvPr id="3" name="Content Placeholder 2"/>
          <p:cNvSpPr>
            <a:spLocks noGrp="1"/>
          </p:cNvSpPr>
          <p:nvPr>
            <p:ph idx="1"/>
          </p:nvPr>
        </p:nvSpPr>
        <p:spPr>
          <a:xfrm>
            <a:off x="539552" y="1196752"/>
            <a:ext cx="8157592" cy="4813995"/>
          </a:xfrm>
        </p:spPr>
        <p:txBody>
          <a:bodyPr>
            <a:noAutofit/>
          </a:bodyPr>
          <a:lstStyle/>
          <a:p>
            <a:pPr marL="0" lvl="0" indent="0">
              <a:buNone/>
            </a:pPr>
            <a:r>
              <a:rPr lang="en-GB" sz="1800" dirty="0"/>
              <a:t>Since mid-1980s all over the Western world levelling of incomes, wealth, education and opportunities has stagnated or even reversed. </a:t>
            </a:r>
            <a:r>
              <a:rPr lang="en-GB" sz="1800" dirty="0">
                <a:sym typeface="Wingdings" panose="05000000000000000000" pitchFamily="2" charset="2"/>
              </a:rPr>
              <a:t> </a:t>
            </a:r>
            <a:r>
              <a:rPr lang="en-GB" sz="1800" dirty="0"/>
              <a:t>See </a:t>
            </a:r>
            <a:r>
              <a:rPr lang="en-US" sz="1800" dirty="0"/>
              <a:t>Thomas Piketty, </a:t>
            </a:r>
            <a:r>
              <a:rPr lang="en-US" sz="1800" i="1" dirty="0"/>
              <a:t>Capital in the 21</a:t>
            </a:r>
            <a:r>
              <a:rPr lang="en-US" sz="1800" i="1" baseline="30000" dirty="0"/>
              <a:t>st</a:t>
            </a:r>
            <a:r>
              <a:rPr lang="en-US" sz="1800" i="1" dirty="0"/>
              <a:t> Century:</a:t>
            </a:r>
            <a:r>
              <a:rPr lang="en-US" sz="1800" dirty="0"/>
              <a:t> global capitalism has increased the inequalities in income and wealth in the Western world.</a:t>
            </a:r>
          </a:p>
          <a:p>
            <a:pPr marL="0" lvl="0" indent="0">
              <a:buNone/>
            </a:pPr>
            <a:endParaRPr lang="en-US" sz="1800" dirty="0"/>
          </a:p>
          <a:p>
            <a:pPr marL="0" lvl="0" indent="0">
              <a:buNone/>
            </a:pPr>
            <a:r>
              <a:rPr lang="en-US" sz="1800" dirty="0"/>
              <a:t>De-regulation and globalization of the economy, intensified competition, and raised standards of performance, education and flexibility have </a:t>
            </a:r>
            <a:r>
              <a:rPr lang="en-US" sz="1800" b="1" dirty="0"/>
              <a:t>increased inequalities, not only of income and wealth, but also of education, mobility and cultural or local versus international orientation, and therefore of opportunity</a:t>
            </a:r>
            <a:r>
              <a:rPr lang="en-US" sz="1800" dirty="0"/>
              <a:t> </a:t>
            </a:r>
            <a:r>
              <a:rPr lang="en-US" sz="1800" dirty="0">
                <a:sym typeface="Wingdings" panose="05000000000000000000" pitchFamily="2" charset="2"/>
              </a:rPr>
              <a:t> G</a:t>
            </a:r>
            <a:r>
              <a:rPr lang="en-US" sz="1800" dirty="0"/>
              <a:t>rowing gap between people whose qualifications are in line with the requirements of the globalized economic order and who have benefited (winners of modernity), and those whose social situation and qualifications do not meet the challenges of liquid modernity (losers of modernity: the ‘precariat’).</a:t>
            </a:r>
          </a:p>
          <a:p>
            <a:pPr marL="0" lvl="0" indent="0">
              <a:buNone/>
            </a:pPr>
            <a:endParaRPr lang="en-US" sz="1800" dirty="0"/>
          </a:p>
          <a:p>
            <a:pPr marL="0" indent="0">
              <a:buNone/>
            </a:pPr>
            <a:r>
              <a:rPr lang="en-US" sz="1800" dirty="0"/>
              <a:t>Reflected in </a:t>
            </a:r>
            <a:r>
              <a:rPr lang="en-US" sz="1800" b="1" dirty="0"/>
              <a:t>opposite voting patterns</a:t>
            </a:r>
            <a:r>
              <a:rPr lang="en-US" sz="1800" dirty="0"/>
              <a:t>: liberal, progressive and greenish, internationally oriented voters versus voters for (leftist or rightist) populist parties which are culturally conservative and often nationalist. </a:t>
            </a:r>
            <a:r>
              <a:rPr lang="en-US" sz="1800" dirty="0">
                <a:sym typeface="Wingdings" panose="05000000000000000000" pitchFamily="2" charset="2"/>
              </a:rPr>
              <a:t> </a:t>
            </a:r>
            <a:r>
              <a:rPr lang="en-US" sz="1800" dirty="0"/>
              <a:t>Polarization: making democratic compromise and consensus more and more difficult.     </a:t>
            </a:r>
            <a:endParaRPr lang="nl-NL" sz="1800" b="1" dirty="0"/>
          </a:p>
          <a:p>
            <a:pPr marL="0" lvl="0" indent="0">
              <a:buNone/>
            </a:pPr>
            <a:endParaRPr lang="en-US" dirty="0"/>
          </a:p>
          <a:p>
            <a:pPr marL="0" lvl="0" indent="0">
              <a:buNone/>
            </a:pPr>
            <a:endParaRPr lang="en-US" b="1" dirty="0"/>
          </a:p>
          <a:p>
            <a:endParaRPr lang="en-US" dirty="0"/>
          </a:p>
          <a:p>
            <a:endParaRPr lang="nl-NL" b="1" dirty="0"/>
          </a:p>
          <a:p>
            <a:endParaRPr lang="en-US" dirty="0"/>
          </a:p>
          <a:p>
            <a:endParaRPr lang="nl-NL" dirty="0"/>
          </a:p>
        </p:txBody>
      </p:sp>
    </p:spTree>
    <p:extLst>
      <p:ext uri="{BB962C8B-B14F-4D97-AF65-F5344CB8AC3E}">
        <p14:creationId xmlns:p14="http://schemas.microsoft.com/office/powerpoint/2010/main" val="41784238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00"/>
            <a:ext cx="8229600" cy="1589038"/>
          </a:xfrm>
        </p:spPr>
        <p:txBody>
          <a:bodyPr>
            <a:noAutofit/>
          </a:bodyPr>
          <a:lstStyle/>
          <a:p>
            <a:r>
              <a:rPr lang="nl-NL" sz="3600" b="1" dirty="0" err="1"/>
              <a:t>Increasing</a:t>
            </a:r>
            <a:r>
              <a:rPr lang="nl-NL" sz="3600" b="1" dirty="0"/>
              <a:t> </a:t>
            </a:r>
            <a:r>
              <a:rPr lang="nl-NL" sz="3600" b="1" dirty="0" err="1"/>
              <a:t>pressure</a:t>
            </a:r>
            <a:r>
              <a:rPr lang="nl-NL" sz="3600" b="1" dirty="0"/>
              <a:t> </a:t>
            </a:r>
            <a:br>
              <a:rPr lang="nl-NL" sz="3600" b="1" dirty="0"/>
            </a:br>
            <a:r>
              <a:rPr lang="nl-NL" sz="3600" b="1" dirty="0"/>
              <a:t>on </a:t>
            </a:r>
            <a:r>
              <a:rPr lang="nl-NL" sz="3600" b="1" dirty="0" err="1"/>
              <a:t>labour</a:t>
            </a:r>
            <a:r>
              <a:rPr lang="nl-NL" sz="3600" b="1" dirty="0"/>
              <a:t> and </a:t>
            </a:r>
            <a:r>
              <a:rPr lang="nl-NL" sz="3600" b="1" dirty="0" err="1"/>
              <a:t>middle</a:t>
            </a:r>
            <a:r>
              <a:rPr lang="nl-NL" sz="3600" b="1" dirty="0"/>
              <a:t> class</a:t>
            </a:r>
          </a:p>
        </p:txBody>
      </p:sp>
      <p:sp>
        <p:nvSpPr>
          <p:cNvPr id="3" name="Content Placeholder 2"/>
          <p:cNvSpPr>
            <a:spLocks noGrp="1"/>
          </p:cNvSpPr>
          <p:nvPr>
            <p:ph idx="1"/>
          </p:nvPr>
        </p:nvSpPr>
        <p:spPr>
          <a:xfrm>
            <a:off x="323528" y="1417638"/>
            <a:ext cx="8363272" cy="5440362"/>
          </a:xfrm>
        </p:spPr>
        <p:txBody>
          <a:bodyPr>
            <a:normAutofit fontScale="70000" lnSpcReduction="20000"/>
          </a:bodyPr>
          <a:lstStyle/>
          <a:p>
            <a:r>
              <a:rPr lang="en-US" dirty="0"/>
              <a:t>Globalization + deregulation </a:t>
            </a:r>
            <a:r>
              <a:rPr lang="en-US" dirty="0">
                <a:sym typeface="Wingdings" panose="05000000000000000000" pitchFamily="2" charset="2"/>
              </a:rPr>
              <a:t> </a:t>
            </a:r>
            <a:r>
              <a:rPr lang="en-US" dirty="0"/>
              <a:t>minimizing rules for economic activities, free competition, international transfer of capital and profit-making </a:t>
            </a:r>
            <a:r>
              <a:rPr lang="en-US" dirty="0">
                <a:sym typeface="Wingdings"/>
              </a:rPr>
              <a:t></a:t>
            </a:r>
            <a:r>
              <a:rPr lang="en-US" dirty="0"/>
              <a:t> </a:t>
            </a:r>
            <a:r>
              <a:rPr lang="en-US" b="1" dirty="0">
                <a:sym typeface="Wingdings" panose="05000000000000000000" pitchFamily="2" charset="2"/>
              </a:rPr>
              <a:t>growing power of capital</a:t>
            </a:r>
            <a:r>
              <a:rPr lang="en-US" dirty="0">
                <a:sym typeface="Wingdings" panose="05000000000000000000" pitchFamily="2" charset="2"/>
              </a:rPr>
              <a:t> (investors, shareholders, bankers, entrepreneurs, managers).</a:t>
            </a:r>
            <a:endParaRPr lang="en-US" dirty="0"/>
          </a:p>
          <a:p>
            <a:r>
              <a:rPr lang="en-US" dirty="0"/>
              <a:t>Labor submitted to international competition (downward pressure on wages), increasing efficiency, mobility, robotization </a:t>
            </a:r>
            <a:r>
              <a:rPr lang="en-US" dirty="0">
                <a:sym typeface="Wingdings" panose="05000000000000000000" pitchFamily="2" charset="2"/>
              </a:rPr>
              <a:t> </a:t>
            </a:r>
            <a:r>
              <a:rPr lang="en-US" b="1" dirty="0">
                <a:sym typeface="Wingdings" panose="05000000000000000000" pitchFamily="2" charset="2"/>
              </a:rPr>
              <a:t>more </a:t>
            </a:r>
            <a:r>
              <a:rPr lang="en-US" b="1" dirty="0"/>
              <a:t>vulnerable position of workers</a:t>
            </a:r>
            <a:r>
              <a:rPr lang="en-US" dirty="0"/>
              <a:t>: </a:t>
            </a:r>
            <a:r>
              <a:rPr lang="en-US" dirty="0">
                <a:sym typeface="Wingdings" panose="05000000000000000000" pitchFamily="2" charset="2"/>
              </a:rPr>
              <a:t>loss and transfer of blue-collar jobs + </a:t>
            </a:r>
            <a:r>
              <a:rPr lang="en-GB" dirty="0"/>
              <a:t>influx of cheap labour + </a:t>
            </a:r>
            <a:r>
              <a:rPr lang="en-US" dirty="0"/>
              <a:t>‘flexibility’ without fixed contracts and associated social benefits, cuts on social security arrangements </a:t>
            </a:r>
            <a:r>
              <a:rPr lang="en-US" dirty="0">
                <a:sym typeface="Wingdings" panose="05000000000000000000" pitchFamily="2" charset="2"/>
              </a:rPr>
              <a:t> </a:t>
            </a:r>
            <a:r>
              <a:rPr lang="en-US" dirty="0"/>
              <a:t>emergence of </a:t>
            </a:r>
            <a:r>
              <a:rPr lang="en-US" b="1" dirty="0"/>
              <a:t>a new proletariat: the ‘precariat’</a:t>
            </a:r>
            <a:r>
              <a:rPr lang="en-US" dirty="0"/>
              <a:t> characterized by endemic existential uncertainty and loss of trust in the liberal-democratic order and its elites.</a:t>
            </a:r>
          </a:p>
          <a:p>
            <a:pPr lvl="0"/>
            <a:r>
              <a:rPr lang="en-US" dirty="0"/>
              <a:t>Middle-class jobs threatened by digitalization, new information technologies and outsourcing of administrative and service sector </a:t>
            </a:r>
            <a:r>
              <a:rPr lang="en-US" dirty="0">
                <a:sym typeface="Wingdings"/>
              </a:rPr>
              <a:t></a:t>
            </a:r>
            <a:r>
              <a:rPr lang="en-US" dirty="0"/>
              <a:t> </a:t>
            </a:r>
            <a:r>
              <a:rPr lang="en-US" b="1" dirty="0"/>
              <a:t>middle class undermined </a:t>
            </a:r>
            <a:r>
              <a:rPr lang="en-US" dirty="0">
                <a:sym typeface="Wingdings"/>
              </a:rPr>
              <a:t></a:t>
            </a:r>
            <a:r>
              <a:rPr lang="en-US" dirty="0"/>
              <a:t> fear for a downward trend in their standard of living. Middle class, used to vote for centrist parties and backbone of stable democracies, losing trust in the liberal-democratic order. </a:t>
            </a:r>
            <a:endParaRPr lang="nl-NL" b="1" dirty="0"/>
          </a:p>
          <a:p>
            <a:endParaRPr lang="nl-NL" dirty="0"/>
          </a:p>
        </p:txBody>
      </p:sp>
    </p:spTree>
    <p:extLst>
      <p:ext uri="{BB962C8B-B14F-4D97-AF65-F5344CB8AC3E}">
        <p14:creationId xmlns:p14="http://schemas.microsoft.com/office/powerpoint/2010/main" val="1921559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en-GB" b="1" dirty="0"/>
            </a:br>
            <a:r>
              <a:rPr lang="en-GB" b="1" dirty="0"/>
              <a:t>Historical phases in ongoing process of modernisation</a:t>
            </a:r>
            <a:br>
              <a:rPr lang="nl-NL" b="1" dirty="0"/>
            </a:br>
            <a:endParaRPr lang="nl-NL" dirty="0"/>
          </a:p>
        </p:txBody>
      </p:sp>
      <p:sp>
        <p:nvSpPr>
          <p:cNvPr id="3" name="Content Placeholder 2"/>
          <p:cNvSpPr>
            <a:spLocks noGrp="1"/>
          </p:cNvSpPr>
          <p:nvPr>
            <p:ph idx="1"/>
          </p:nvPr>
        </p:nvSpPr>
        <p:spPr/>
        <p:txBody>
          <a:bodyPr>
            <a:normAutofit fontScale="70000" lnSpcReduction="20000"/>
          </a:bodyPr>
          <a:lstStyle/>
          <a:p>
            <a:pPr marL="0" indent="0">
              <a:buNone/>
            </a:pPr>
            <a:endParaRPr lang="en-GB" dirty="0"/>
          </a:p>
          <a:p>
            <a:pPr marL="0" indent="0">
              <a:buNone/>
            </a:pPr>
            <a:r>
              <a:rPr lang="en-GB" dirty="0"/>
              <a:t>Until late 18</a:t>
            </a:r>
            <a:r>
              <a:rPr lang="en-GB" baseline="30000" dirty="0"/>
              <a:t>th</a:t>
            </a:r>
            <a:r>
              <a:rPr lang="en-GB" dirty="0"/>
              <a:t> century:		Traditional/Pre-modern society</a:t>
            </a:r>
            <a:endParaRPr lang="nl-NL" b="1" dirty="0"/>
          </a:p>
          <a:p>
            <a:pPr marL="0" indent="0">
              <a:buNone/>
            </a:pPr>
            <a:endParaRPr lang="en-GB" dirty="0"/>
          </a:p>
          <a:p>
            <a:pPr marL="0" indent="0">
              <a:buNone/>
            </a:pPr>
            <a:r>
              <a:rPr lang="en-GB" dirty="0"/>
              <a:t>Late 18</a:t>
            </a:r>
            <a:r>
              <a:rPr lang="en-GB" baseline="30000" dirty="0"/>
              <a:t>th</a:t>
            </a:r>
            <a:r>
              <a:rPr lang="en-GB" dirty="0"/>
              <a:t> century – 1870s:	</a:t>
            </a:r>
            <a:r>
              <a:rPr lang="en-GB" b="1" dirty="0"/>
              <a:t>Transition</a:t>
            </a:r>
            <a:r>
              <a:rPr lang="en-GB" dirty="0"/>
              <a:t> from traditional to modern 				society (instability, uncertainty)</a:t>
            </a:r>
            <a:endParaRPr lang="nl-NL" b="1" dirty="0"/>
          </a:p>
          <a:p>
            <a:pPr marL="0" indent="0">
              <a:buNone/>
            </a:pPr>
            <a:endParaRPr lang="en-GB" dirty="0"/>
          </a:p>
          <a:p>
            <a:pPr marL="0" indent="0">
              <a:buNone/>
            </a:pPr>
            <a:r>
              <a:rPr lang="en-GB" dirty="0"/>
              <a:t>1870s – 1940s:			</a:t>
            </a:r>
            <a:r>
              <a:rPr lang="en-GB" b="1" dirty="0"/>
              <a:t>Shaping of solid modernity</a:t>
            </a:r>
            <a:r>
              <a:rPr lang="en-GB" dirty="0"/>
              <a:t> </a:t>
            </a:r>
          </a:p>
          <a:p>
            <a:pPr marL="0" indent="0">
              <a:buNone/>
            </a:pPr>
            <a:r>
              <a:rPr lang="en-GB" dirty="0"/>
              <a:t>				(and its derailments)</a:t>
            </a:r>
            <a:endParaRPr lang="nl-NL" b="1" dirty="0"/>
          </a:p>
          <a:p>
            <a:pPr marL="0" indent="0">
              <a:buNone/>
            </a:pPr>
            <a:r>
              <a:rPr lang="en-GB" dirty="0"/>
              <a:t>							                       ?</a:t>
            </a:r>
          </a:p>
          <a:p>
            <a:pPr marL="0" indent="0">
              <a:buNone/>
            </a:pPr>
            <a:r>
              <a:rPr lang="en-GB" dirty="0"/>
              <a:t>1940s – 1980s:  			</a:t>
            </a:r>
            <a:r>
              <a:rPr lang="en-GB" b="1" dirty="0"/>
              <a:t>Consolidated solid modernity</a:t>
            </a:r>
            <a:endParaRPr lang="nl-NL" b="1" dirty="0"/>
          </a:p>
          <a:p>
            <a:pPr marL="0" indent="0">
              <a:buNone/>
            </a:pPr>
            <a:endParaRPr lang="en-GB" dirty="0"/>
          </a:p>
          <a:p>
            <a:pPr marL="0" indent="0">
              <a:buNone/>
            </a:pPr>
            <a:r>
              <a:rPr lang="en-GB" dirty="0"/>
              <a:t>1980s – present: 		</a:t>
            </a:r>
            <a:r>
              <a:rPr lang="en-GB" b="1" dirty="0"/>
              <a:t>Liquid modernity</a:t>
            </a:r>
            <a:r>
              <a:rPr lang="en-GB" dirty="0"/>
              <a:t>: transitional period?</a:t>
            </a:r>
            <a:r>
              <a:rPr lang="en-GB" b="1" dirty="0"/>
              <a:t> 				</a:t>
            </a:r>
            <a:r>
              <a:rPr lang="en-GB" dirty="0"/>
              <a:t>(instability, uncertainty)</a:t>
            </a:r>
            <a:endParaRPr lang="nl-NL" b="1" dirty="0"/>
          </a:p>
          <a:p>
            <a:endParaRPr lang="nl-NL" dirty="0"/>
          </a:p>
        </p:txBody>
      </p:sp>
    </p:spTree>
    <p:extLst>
      <p:ext uri="{BB962C8B-B14F-4D97-AF65-F5344CB8AC3E}">
        <p14:creationId xmlns:p14="http://schemas.microsoft.com/office/powerpoint/2010/main" val="1336695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3600" b="1" dirty="0" err="1"/>
              <a:t>Growing</a:t>
            </a:r>
            <a:r>
              <a:rPr lang="nl-NL" sz="3600" b="1" dirty="0"/>
              <a:t> </a:t>
            </a:r>
            <a:r>
              <a:rPr lang="nl-NL" sz="3600" b="1" dirty="0" err="1"/>
              <a:t>sociocultural</a:t>
            </a:r>
            <a:r>
              <a:rPr lang="nl-NL" sz="3600" b="1" dirty="0"/>
              <a:t> </a:t>
            </a:r>
            <a:r>
              <a:rPr lang="nl-NL" sz="3600" b="1" dirty="0" err="1"/>
              <a:t>fragmentation</a:t>
            </a:r>
            <a:endParaRPr lang="nl-NL" sz="3600" b="1" dirty="0"/>
          </a:p>
        </p:txBody>
      </p:sp>
      <p:sp>
        <p:nvSpPr>
          <p:cNvPr id="3" name="Content Placeholder 2"/>
          <p:cNvSpPr>
            <a:spLocks noGrp="1"/>
          </p:cNvSpPr>
          <p:nvPr>
            <p:ph idx="1"/>
          </p:nvPr>
        </p:nvSpPr>
        <p:spPr>
          <a:xfrm>
            <a:off x="323528" y="1417638"/>
            <a:ext cx="8363272" cy="5323730"/>
          </a:xfrm>
        </p:spPr>
        <p:txBody>
          <a:bodyPr>
            <a:normAutofit fontScale="85000" lnSpcReduction="20000"/>
          </a:bodyPr>
          <a:lstStyle/>
          <a:p>
            <a:pPr marL="0" indent="0">
              <a:buNone/>
            </a:pPr>
            <a:r>
              <a:rPr lang="en-US" dirty="0"/>
              <a:t>Undermining of the nation-state as arena for social cohesion/solidarity and cultural identity as a consequence of growing cultural, religious and ethnic diversity.</a:t>
            </a:r>
            <a:endParaRPr lang="nl-NL" dirty="0"/>
          </a:p>
          <a:p>
            <a:r>
              <a:rPr lang="en-US" dirty="0"/>
              <a:t>The more diverse the population, their lifestyles, their beliefs, values and convictions, their collective past, the more difficult it is to find consensus about the public good and socioeconomic solidarity. </a:t>
            </a:r>
          </a:p>
          <a:p>
            <a:r>
              <a:rPr lang="en-US" dirty="0"/>
              <a:t>Political controversies have partly moved from socioeconomic issues to cultural, ethnic and religious identities and moral issues (</a:t>
            </a:r>
            <a:r>
              <a:rPr lang="en-US" b="1" dirty="0"/>
              <a:t>identity-politics</a:t>
            </a:r>
            <a:r>
              <a:rPr lang="en-US" dirty="0"/>
              <a:t>). The feeling of native populations that national identity and social cohesion on the basis of shared traditions and attachments, habits and customs is threatened </a:t>
            </a:r>
            <a:r>
              <a:rPr lang="en-US" dirty="0">
                <a:sym typeface="Wingdings" panose="05000000000000000000" pitchFamily="2" charset="2"/>
              </a:rPr>
              <a:t> populism.</a:t>
            </a:r>
            <a:r>
              <a:rPr lang="en-US" dirty="0"/>
              <a:t> </a:t>
            </a:r>
            <a:endParaRPr lang="nl-NL" b="1" dirty="0"/>
          </a:p>
          <a:p>
            <a:endParaRPr lang="nl-NL" dirty="0"/>
          </a:p>
        </p:txBody>
      </p:sp>
    </p:spTree>
    <p:extLst>
      <p:ext uri="{BB962C8B-B14F-4D97-AF65-F5344CB8AC3E}">
        <p14:creationId xmlns:p14="http://schemas.microsoft.com/office/powerpoint/2010/main" val="114487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3600" b="1" dirty="0" err="1"/>
              <a:t>Populism</a:t>
            </a:r>
            <a:r>
              <a:rPr lang="nl-NL" sz="3600" b="1" dirty="0"/>
              <a:t>: </a:t>
            </a:r>
            <a:r>
              <a:rPr lang="nl-NL" sz="3600" b="1" dirty="0" err="1"/>
              <a:t>how</a:t>
            </a:r>
            <a:r>
              <a:rPr lang="nl-NL" sz="3600" b="1" dirty="0"/>
              <a:t> </a:t>
            </a:r>
            <a:r>
              <a:rPr lang="nl-NL" sz="3600" b="1" dirty="0" err="1"/>
              <a:t>did</a:t>
            </a:r>
            <a:r>
              <a:rPr lang="nl-NL" sz="3600" b="1" dirty="0"/>
              <a:t> </a:t>
            </a:r>
            <a:r>
              <a:rPr lang="nl-NL" sz="3600" b="1" dirty="0" err="1"/>
              <a:t>it</a:t>
            </a:r>
            <a:r>
              <a:rPr lang="nl-NL" sz="3600" b="1" dirty="0"/>
              <a:t> </a:t>
            </a:r>
            <a:r>
              <a:rPr lang="nl-NL" sz="3600" b="1" dirty="0" err="1"/>
              <a:t>come</a:t>
            </a:r>
            <a:r>
              <a:rPr lang="nl-NL" sz="3600" b="1" dirty="0"/>
              <a:t> </a:t>
            </a:r>
            <a:r>
              <a:rPr lang="nl-NL" sz="3600" b="1" dirty="0" err="1"/>
              <a:t>into</a:t>
            </a:r>
            <a:r>
              <a:rPr lang="nl-NL" sz="3600" b="1" dirty="0"/>
              <a:t> </a:t>
            </a:r>
            <a:r>
              <a:rPr lang="nl-NL" sz="3600" b="1" dirty="0" err="1"/>
              <a:t>being</a:t>
            </a:r>
            <a:r>
              <a:rPr lang="nl-NL" sz="3600" b="1" dirty="0"/>
              <a:t>?</a:t>
            </a:r>
          </a:p>
        </p:txBody>
      </p:sp>
      <p:sp>
        <p:nvSpPr>
          <p:cNvPr id="3" name="Content Placeholder 2"/>
          <p:cNvSpPr>
            <a:spLocks noGrp="1"/>
          </p:cNvSpPr>
          <p:nvPr>
            <p:ph idx="1"/>
          </p:nvPr>
        </p:nvSpPr>
        <p:spPr>
          <a:xfrm>
            <a:off x="467544" y="1590082"/>
            <a:ext cx="8229600" cy="4525963"/>
          </a:xfrm>
        </p:spPr>
        <p:txBody>
          <a:bodyPr>
            <a:noAutofit/>
          </a:bodyPr>
          <a:lstStyle/>
          <a:p>
            <a:r>
              <a:rPr lang="en-US" sz="2400" dirty="0"/>
              <a:t>Widespread discontent about growing socioeconomic insecurity and inequalities as a consequence of global capitalism and curtailing of the welfare state. </a:t>
            </a:r>
          </a:p>
          <a:p>
            <a:r>
              <a:rPr lang="en-US" sz="2400" dirty="0"/>
              <a:t>Fears about mass-immigration and terrorism, growing ethnic, religious and cultural diversity, cultural globalization, European unification, loss of national identity. </a:t>
            </a:r>
          </a:p>
          <a:p>
            <a:pPr marL="0" indent="0">
              <a:buNone/>
            </a:pPr>
            <a:endParaRPr lang="en-US" sz="2400" dirty="0"/>
          </a:p>
          <a:p>
            <a:pPr marL="0" indent="0">
              <a:buNone/>
            </a:pPr>
            <a:r>
              <a:rPr lang="en-US" sz="2400" dirty="0"/>
              <a:t>Exploitation of such discontent and fears by populist politicians and their argument that the established ‘elites’ in the liberal-democratic and global capitalist order are responsible for these problems and tensions; and that these elites are out of touch with needs and feelings of ‘the people’ and have even betrayed it.  </a:t>
            </a:r>
          </a:p>
          <a:p>
            <a:endParaRPr lang="nl-NL" dirty="0"/>
          </a:p>
        </p:txBody>
      </p:sp>
      <p:sp>
        <p:nvSpPr>
          <p:cNvPr id="4" name="Curved Right Arrow 3"/>
          <p:cNvSpPr/>
          <p:nvPr/>
        </p:nvSpPr>
        <p:spPr>
          <a:xfrm>
            <a:off x="0" y="2276872"/>
            <a:ext cx="539552" cy="2488268"/>
          </a:xfrm>
          <a:prstGeom prst="curvedRightArrow">
            <a:avLst>
              <a:gd name="adj1" fmla="val 25000"/>
              <a:gd name="adj2" fmla="val 50000"/>
              <a:gd name="adj3" fmla="val 3452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
        <p:nvSpPr>
          <p:cNvPr id="5" name="Curved Left Arrow 4"/>
          <p:cNvSpPr/>
          <p:nvPr/>
        </p:nvSpPr>
        <p:spPr>
          <a:xfrm>
            <a:off x="8432607" y="3284984"/>
            <a:ext cx="529074" cy="198293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Tree>
    <p:extLst>
      <p:ext uri="{BB962C8B-B14F-4D97-AF65-F5344CB8AC3E}">
        <p14:creationId xmlns:p14="http://schemas.microsoft.com/office/powerpoint/2010/main" val="38414649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531440"/>
            <a:ext cx="8363272" cy="1584176"/>
          </a:xfrm>
        </p:spPr>
        <p:txBody>
          <a:bodyPr>
            <a:normAutofit/>
          </a:bodyPr>
          <a:lstStyle/>
          <a:p>
            <a:r>
              <a:rPr lang="nl-NL" sz="4000" b="1" dirty="0" err="1"/>
              <a:t>Populism</a:t>
            </a:r>
            <a:endParaRPr lang="nl-NL" sz="4000" b="1" dirty="0"/>
          </a:p>
        </p:txBody>
      </p:sp>
      <p:sp>
        <p:nvSpPr>
          <p:cNvPr id="3" name="Content Placeholder 2"/>
          <p:cNvSpPr>
            <a:spLocks noGrp="1"/>
          </p:cNvSpPr>
          <p:nvPr>
            <p:ph idx="1"/>
          </p:nvPr>
        </p:nvSpPr>
        <p:spPr>
          <a:xfrm>
            <a:off x="107504" y="764704"/>
            <a:ext cx="8856984" cy="5805264"/>
          </a:xfrm>
        </p:spPr>
        <p:txBody>
          <a:bodyPr>
            <a:noAutofit/>
          </a:bodyPr>
          <a:lstStyle/>
          <a:p>
            <a:r>
              <a:rPr lang="en-US" sz="2400" dirty="0"/>
              <a:t>The claim of populist politicians that they directly </a:t>
            </a:r>
            <a:r>
              <a:rPr lang="en-US" sz="2400" b="1" dirty="0"/>
              <a:t>represent and express the will of ‘the people’</a:t>
            </a:r>
            <a:r>
              <a:rPr lang="en-US" sz="2400" dirty="0"/>
              <a:t>, thereby suggesting that they are at the forefront of true democracy. </a:t>
            </a:r>
          </a:p>
          <a:p>
            <a:r>
              <a:rPr lang="en-US" sz="2400" dirty="0"/>
              <a:t>One-sided view of democracy: the rule of the (assumed) majority whose will is voiced by a strong leader, and which should have priority over constitutional rights protecting minorities. </a:t>
            </a:r>
          </a:p>
          <a:p>
            <a:r>
              <a:rPr lang="en-US" sz="2400" dirty="0"/>
              <a:t>Promise of </a:t>
            </a:r>
            <a:r>
              <a:rPr lang="en-US" sz="2400" b="1" dirty="0"/>
              <a:t>simple, firm and radical solutions</a:t>
            </a:r>
            <a:r>
              <a:rPr lang="en-US" sz="2400" dirty="0"/>
              <a:t> which appeal to many voters:  close the borders, repress Islam, expel those that do not conform to our norms, make an end to multiculturalism, restore national values and law-and-order, economic protectionism bringing back jobs, repair the loss of social security etc. </a:t>
            </a:r>
          </a:p>
          <a:p>
            <a:r>
              <a:rPr lang="en-US" sz="2400" dirty="0"/>
              <a:t>Politics on the basis of </a:t>
            </a:r>
            <a:r>
              <a:rPr lang="en-US" sz="2400" b="1" dirty="0"/>
              <a:t>emotions and rhetoric</a:t>
            </a:r>
            <a:r>
              <a:rPr lang="en-US" sz="2400" dirty="0"/>
              <a:t> rather than policies on the basis of well-informed and rational arguments and what is wise and prudent with respect to the longer-term public interest</a:t>
            </a:r>
            <a:endParaRPr lang="nl-NL" sz="2400" dirty="0"/>
          </a:p>
          <a:p>
            <a:endParaRPr lang="nl-NL" dirty="0"/>
          </a:p>
        </p:txBody>
      </p:sp>
    </p:spTree>
    <p:extLst>
      <p:ext uri="{BB962C8B-B14F-4D97-AF65-F5344CB8AC3E}">
        <p14:creationId xmlns:p14="http://schemas.microsoft.com/office/powerpoint/2010/main" val="812481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Putting populism in perspective</a:t>
            </a:r>
            <a:br>
              <a:rPr lang="nl-NL" b="1" dirty="0"/>
            </a:br>
            <a:endParaRPr lang="nl-NL" dirty="0"/>
          </a:p>
        </p:txBody>
      </p:sp>
      <p:sp>
        <p:nvSpPr>
          <p:cNvPr id="3" name="Content Placeholder 2"/>
          <p:cNvSpPr>
            <a:spLocks noGrp="1"/>
          </p:cNvSpPr>
          <p:nvPr>
            <p:ph idx="1"/>
          </p:nvPr>
        </p:nvSpPr>
        <p:spPr>
          <a:xfrm>
            <a:off x="611560" y="980728"/>
            <a:ext cx="8291264" cy="5877272"/>
          </a:xfrm>
        </p:spPr>
        <p:txBody>
          <a:bodyPr>
            <a:normAutofit fontScale="92500" lnSpcReduction="10000"/>
          </a:bodyPr>
          <a:lstStyle/>
          <a:p>
            <a:pPr marL="0" indent="0">
              <a:buNone/>
            </a:pPr>
            <a:r>
              <a:rPr lang="en-US" dirty="0"/>
              <a:t>Populism in itself not new, as old as democracy. </a:t>
            </a:r>
            <a:endParaRPr lang="nl-NL" b="1" dirty="0"/>
          </a:p>
          <a:p>
            <a:r>
              <a:rPr lang="en-US" b="1" dirty="0"/>
              <a:t>Plato</a:t>
            </a:r>
            <a:r>
              <a:rPr lang="en-US" dirty="0"/>
              <a:t>: democracy’s inherent weakness </a:t>
            </a:r>
            <a:r>
              <a:rPr lang="en-US" dirty="0">
                <a:sym typeface="Wingdings"/>
              </a:rPr>
              <a:t></a:t>
            </a:r>
            <a:r>
              <a:rPr lang="en-US" dirty="0"/>
              <a:t> rulers who please the wishes of the mob, regardless how unreasonable, impulsive and senseless these are. </a:t>
            </a:r>
            <a:endParaRPr lang="nl-NL" b="1" dirty="0"/>
          </a:p>
          <a:p>
            <a:r>
              <a:rPr lang="en-US" b="1" dirty="0"/>
              <a:t>Tocqueville’s warning</a:t>
            </a:r>
            <a:r>
              <a:rPr lang="en-US" dirty="0"/>
              <a:t> against a form of democracy on the basis of a crude sort of majority rule and a simplistic and emotional public opinion, which is not well-informed, lacks proper reflection and which can easily be manipulated by demagogues </a:t>
            </a:r>
            <a:r>
              <a:rPr lang="en-US" dirty="0">
                <a:sym typeface="Wingdings"/>
              </a:rPr>
              <a:t></a:t>
            </a:r>
            <a:r>
              <a:rPr lang="en-US" dirty="0"/>
              <a:t> democracy can degenerate in the ‘tyranny of the majority’ and popular despotism.</a:t>
            </a:r>
            <a:endParaRPr lang="nl-NL" b="1" dirty="0"/>
          </a:p>
          <a:p>
            <a:endParaRPr lang="nl-NL" dirty="0"/>
          </a:p>
        </p:txBody>
      </p:sp>
    </p:spTree>
    <p:extLst>
      <p:ext uri="{BB962C8B-B14F-4D97-AF65-F5344CB8AC3E}">
        <p14:creationId xmlns:p14="http://schemas.microsoft.com/office/powerpoint/2010/main" val="2860221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99392"/>
            <a:ext cx="8435280" cy="1152128"/>
          </a:xfrm>
        </p:spPr>
        <p:txBody>
          <a:bodyPr>
            <a:normAutofit fontScale="90000"/>
          </a:bodyPr>
          <a:lstStyle/>
          <a:p>
            <a:br>
              <a:rPr lang="en-US" b="1" dirty="0"/>
            </a:br>
            <a:r>
              <a:rPr lang="en-US" sz="3600" b="1" dirty="0"/>
              <a:t>Populism as inevitable consequence of mass-democracy?</a:t>
            </a:r>
            <a:br>
              <a:rPr lang="nl-NL" sz="3600" b="1" dirty="0"/>
            </a:br>
            <a:endParaRPr lang="nl-NL" sz="3600" dirty="0"/>
          </a:p>
        </p:txBody>
      </p:sp>
      <p:sp>
        <p:nvSpPr>
          <p:cNvPr id="3" name="Content Placeholder 2"/>
          <p:cNvSpPr>
            <a:spLocks noGrp="1"/>
          </p:cNvSpPr>
          <p:nvPr>
            <p:ph idx="1"/>
          </p:nvPr>
        </p:nvSpPr>
        <p:spPr>
          <a:xfrm>
            <a:off x="251520" y="1268760"/>
            <a:ext cx="8712968" cy="5589240"/>
          </a:xfrm>
        </p:spPr>
        <p:txBody>
          <a:bodyPr>
            <a:noAutofit/>
          </a:bodyPr>
          <a:lstStyle/>
          <a:p>
            <a:r>
              <a:rPr lang="en-US" sz="2000" dirty="0"/>
              <a:t>Universal suffrage inevitable implies populist element in democracy, whether we like it or not </a:t>
            </a:r>
            <a:r>
              <a:rPr lang="en-US" sz="2000" dirty="0">
                <a:sym typeface="Wingdings" panose="05000000000000000000" pitchFamily="2" charset="2"/>
              </a:rPr>
              <a:t> </a:t>
            </a:r>
            <a:r>
              <a:rPr lang="en-US" sz="2000" dirty="0"/>
              <a:t>Those who are dissatisfied, be it for the ‘wrong’ or ‘incorrect’ reason, have a right to be heard. </a:t>
            </a:r>
            <a:endParaRPr lang="nl-NL" sz="2000" b="1" dirty="0"/>
          </a:p>
          <a:p>
            <a:endParaRPr lang="en-US" sz="2000" dirty="0"/>
          </a:p>
          <a:p>
            <a:r>
              <a:rPr lang="en-US" sz="2000" dirty="0"/>
              <a:t>Accepting and dealing with populism as a reality, as an inevitable part of mass-democracy, while at the same time defending democracy against the possible undemocratic tendencies in populism: securing the basic institutions and arrangements which prevent direct and possibly arbitrary rule by the will of ‘the people’: </a:t>
            </a:r>
          </a:p>
          <a:p>
            <a:pPr lvl="1">
              <a:buFontTx/>
              <a:buChar char="-"/>
            </a:pPr>
            <a:r>
              <a:rPr lang="en-US" sz="2000" dirty="0"/>
              <a:t>rule of law;</a:t>
            </a:r>
          </a:p>
          <a:p>
            <a:pPr lvl="1">
              <a:buFontTx/>
              <a:buChar char="-"/>
            </a:pPr>
            <a:r>
              <a:rPr lang="en-US" sz="2000" dirty="0"/>
              <a:t>basic constitutional rights protecting individuals and minorities;</a:t>
            </a:r>
          </a:p>
          <a:p>
            <a:pPr lvl="1">
              <a:buFontTx/>
              <a:buChar char="-"/>
            </a:pPr>
            <a:r>
              <a:rPr lang="en-US" sz="2000" dirty="0"/>
              <a:t>indirect parliamentary representation (</a:t>
            </a:r>
            <a:r>
              <a:rPr lang="en-US" sz="2000" dirty="0">
                <a:sym typeface="Wingdings" panose="05000000000000000000" pitchFamily="2" charset="2"/>
              </a:rPr>
              <a:t> referenda)</a:t>
            </a:r>
            <a:r>
              <a:rPr lang="en-US" sz="2000" dirty="0"/>
              <a:t>;</a:t>
            </a:r>
          </a:p>
          <a:p>
            <a:pPr lvl="1">
              <a:buFontTx/>
              <a:buChar char="-"/>
            </a:pPr>
            <a:r>
              <a:rPr lang="en-US" sz="2000" dirty="0"/>
              <a:t>professional bureaucracy and expertise for orderly implementation of political decisions. </a:t>
            </a:r>
            <a:endParaRPr lang="nl-NL" sz="2000" b="1" dirty="0"/>
          </a:p>
          <a:p>
            <a:endParaRPr lang="nl-NL" dirty="0"/>
          </a:p>
        </p:txBody>
      </p:sp>
    </p:spTree>
    <p:extLst>
      <p:ext uri="{BB962C8B-B14F-4D97-AF65-F5344CB8AC3E}">
        <p14:creationId xmlns:p14="http://schemas.microsoft.com/office/powerpoint/2010/main" val="35435265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sz="2000" b="1" dirty="0"/>
            </a:br>
            <a:br>
              <a:rPr lang="en-US" sz="2000" b="1" dirty="0"/>
            </a:br>
            <a:br>
              <a:rPr lang="en-US" sz="2000" b="1" dirty="0"/>
            </a:br>
            <a:br>
              <a:rPr lang="en-US" sz="2000" b="1" dirty="0"/>
            </a:br>
            <a:r>
              <a:rPr lang="en-US" sz="3100" b="1" dirty="0"/>
              <a:t>Populism a symptom of a more general tension in mass-democracy </a:t>
            </a:r>
            <a:r>
              <a:rPr lang="en-US" sz="2000" b="1" dirty="0"/>
              <a:t>(see Tocqueville, Max Weber and Joseph Schumpeter)</a:t>
            </a:r>
            <a:r>
              <a:rPr lang="en-US" dirty="0"/>
              <a:t> </a:t>
            </a:r>
            <a:br>
              <a:rPr lang="nl-NL" b="1" dirty="0"/>
            </a:br>
            <a:br>
              <a:rPr lang="nl-NL" b="1" dirty="0"/>
            </a:br>
            <a:endParaRPr lang="nl-NL" dirty="0"/>
          </a:p>
        </p:txBody>
      </p:sp>
      <p:sp>
        <p:nvSpPr>
          <p:cNvPr id="3" name="Content Placeholder 2"/>
          <p:cNvSpPr>
            <a:spLocks noGrp="1"/>
          </p:cNvSpPr>
          <p:nvPr>
            <p:ph idx="1"/>
          </p:nvPr>
        </p:nvSpPr>
        <p:spPr>
          <a:xfrm>
            <a:off x="457200" y="1556792"/>
            <a:ext cx="8363272" cy="4569371"/>
          </a:xfrm>
        </p:spPr>
        <p:txBody>
          <a:bodyPr>
            <a:noAutofit/>
          </a:bodyPr>
          <a:lstStyle/>
          <a:p>
            <a:pPr marL="0" indent="0">
              <a:spcBef>
                <a:spcPts val="0"/>
              </a:spcBef>
              <a:buNone/>
            </a:pPr>
            <a:r>
              <a:rPr lang="en-US" sz="1800" dirty="0"/>
              <a:t>What the erratic masses think, believe and feel.</a:t>
            </a:r>
          </a:p>
          <a:p>
            <a:pPr marL="0" indent="0">
              <a:spcBef>
                <a:spcPts val="0"/>
              </a:spcBef>
              <a:buNone/>
            </a:pPr>
            <a:endParaRPr lang="en-US" sz="1800" dirty="0"/>
          </a:p>
          <a:p>
            <a:pPr marL="0" indent="0">
              <a:spcBef>
                <a:spcPts val="0"/>
              </a:spcBef>
              <a:buNone/>
            </a:pPr>
            <a:endParaRPr lang="en-US" sz="1800" dirty="0"/>
          </a:p>
          <a:p>
            <a:pPr marL="0" indent="0">
              <a:spcBef>
                <a:spcPts val="0"/>
              </a:spcBef>
              <a:buNone/>
            </a:pPr>
            <a:endParaRPr lang="en-US" sz="1800" dirty="0"/>
          </a:p>
          <a:p>
            <a:pPr marL="0" indent="0">
              <a:spcBef>
                <a:spcPts val="0"/>
              </a:spcBef>
              <a:buNone/>
            </a:pPr>
            <a:r>
              <a:rPr lang="en-US" sz="1800" dirty="0"/>
              <a:t>Need for responsible decision-making and reasonable, realistic and stable policies for the longer term on the basis of solid information, knowledge and expertise. </a:t>
            </a:r>
            <a:endParaRPr lang="nl-NL" sz="1800" b="1" dirty="0"/>
          </a:p>
          <a:p>
            <a:pPr marL="0" indent="0">
              <a:spcBef>
                <a:spcPts val="0"/>
              </a:spcBef>
              <a:buNone/>
            </a:pPr>
            <a:endParaRPr lang="en-US" sz="1800" dirty="0"/>
          </a:p>
          <a:p>
            <a:pPr marL="0" indent="0">
              <a:spcBef>
                <a:spcPts val="0"/>
              </a:spcBef>
              <a:buNone/>
            </a:pPr>
            <a:r>
              <a:rPr lang="en-US" sz="1800" dirty="0"/>
              <a:t>Democratic governments facing huge and complex problems (major financial and economic crisis, global warming, mass migration).  </a:t>
            </a:r>
          </a:p>
          <a:p>
            <a:pPr marL="0" indent="0">
              <a:spcBef>
                <a:spcPts val="0"/>
              </a:spcBef>
              <a:buNone/>
            </a:pPr>
            <a:endParaRPr lang="en-US" sz="1800" dirty="0"/>
          </a:p>
          <a:p>
            <a:pPr marL="0" indent="0">
              <a:spcBef>
                <a:spcPts val="0"/>
              </a:spcBef>
              <a:buNone/>
            </a:pPr>
            <a:endParaRPr lang="en-US" sz="1800" dirty="0"/>
          </a:p>
          <a:p>
            <a:pPr marL="0" indent="0">
              <a:spcBef>
                <a:spcPts val="0"/>
              </a:spcBef>
              <a:buNone/>
            </a:pPr>
            <a:endParaRPr lang="en-US" sz="1800" dirty="0"/>
          </a:p>
          <a:p>
            <a:pPr marL="0" indent="0">
              <a:spcBef>
                <a:spcPts val="0"/>
              </a:spcBef>
              <a:buNone/>
            </a:pPr>
            <a:r>
              <a:rPr lang="en-US" sz="1800" dirty="0"/>
              <a:t>Difficulty in popular democracy for democratic leaders to communicate realistic, but unwelcome messages to their voters and to present long-term visions. </a:t>
            </a:r>
          </a:p>
          <a:p>
            <a:pPr marL="0" indent="0">
              <a:spcBef>
                <a:spcPts val="0"/>
              </a:spcBef>
              <a:buNone/>
            </a:pPr>
            <a:r>
              <a:rPr lang="en-US" sz="1800" dirty="0"/>
              <a:t>Politicians acting and speaking with an eye to next elections </a:t>
            </a:r>
            <a:r>
              <a:rPr lang="en-US" sz="1800" dirty="0">
                <a:sym typeface="Wingdings" panose="05000000000000000000" pitchFamily="2" charset="2"/>
              </a:rPr>
              <a:t> p</a:t>
            </a:r>
            <a:r>
              <a:rPr lang="en-US" sz="1800" dirty="0"/>
              <a:t>reoccupation with the short-term, with the media and public relations, and with pleasing citizens instead of presenting realistic choices in an open and honest way and telling what they really think about what can and should be done.</a:t>
            </a:r>
            <a:endParaRPr lang="nl-NL" sz="1800" b="1" dirty="0"/>
          </a:p>
          <a:p>
            <a:endParaRPr lang="nl-NL" dirty="0"/>
          </a:p>
        </p:txBody>
      </p:sp>
      <p:sp>
        <p:nvSpPr>
          <p:cNvPr id="4" name="Up-Down Arrow 3"/>
          <p:cNvSpPr/>
          <p:nvPr/>
        </p:nvSpPr>
        <p:spPr>
          <a:xfrm>
            <a:off x="3491880" y="2004846"/>
            <a:ext cx="242316" cy="608076"/>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Up-Down Arrow 4"/>
          <p:cNvSpPr/>
          <p:nvPr/>
        </p:nvSpPr>
        <p:spPr>
          <a:xfrm>
            <a:off x="3494227" y="4221088"/>
            <a:ext cx="242316" cy="608076"/>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7078866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dirty="0" err="1"/>
              <a:t>Role</a:t>
            </a:r>
            <a:r>
              <a:rPr lang="nl-NL" b="1" dirty="0"/>
              <a:t> of </a:t>
            </a:r>
            <a:r>
              <a:rPr lang="nl-NL" b="1" dirty="0" err="1"/>
              <a:t>the</a:t>
            </a:r>
            <a:r>
              <a:rPr lang="nl-NL" b="1" dirty="0"/>
              <a:t> media</a:t>
            </a:r>
          </a:p>
        </p:txBody>
      </p:sp>
      <p:sp>
        <p:nvSpPr>
          <p:cNvPr id="3" name="Content Placeholder 2"/>
          <p:cNvSpPr>
            <a:spLocks noGrp="1"/>
          </p:cNvSpPr>
          <p:nvPr>
            <p:ph idx="1"/>
          </p:nvPr>
        </p:nvSpPr>
        <p:spPr>
          <a:xfrm>
            <a:off x="539552" y="1417638"/>
            <a:ext cx="8147248" cy="5440362"/>
          </a:xfrm>
        </p:spPr>
        <p:txBody>
          <a:bodyPr>
            <a:normAutofit fontScale="85000" lnSpcReduction="10000"/>
          </a:bodyPr>
          <a:lstStyle/>
          <a:p>
            <a:r>
              <a:rPr lang="en-US" dirty="0"/>
              <a:t>Crucial for the transparency of democracy, but the problem is that their style and the tone are not always conductive to a well-informed and nuanced understanding of issues </a:t>
            </a:r>
            <a:r>
              <a:rPr lang="en-US" dirty="0">
                <a:sym typeface="Wingdings" panose="05000000000000000000" pitchFamily="2" charset="2"/>
              </a:rPr>
              <a:t> </a:t>
            </a:r>
            <a:r>
              <a:rPr lang="en-US" dirty="0"/>
              <a:t>Enhancing the tension between popular opinion and sensible policy-making </a:t>
            </a:r>
          </a:p>
          <a:p>
            <a:endParaRPr lang="en-US" dirty="0"/>
          </a:p>
          <a:p>
            <a:r>
              <a:rPr lang="en-US" dirty="0"/>
              <a:t>The tendency in the mass-media and social media to reflect the popular culture of emotions and sensations, to focus on radical, but superficial opinions, on polarized debate, on hypes, and politicians’ personality and image, on politics as show and drama, instead of clarifying their ideas and convictions, and the compromises they have to make. </a:t>
            </a:r>
            <a:endParaRPr lang="nl-NL" b="1" dirty="0"/>
          </a:p>
          <a:p>
            <a:endParaRPr lang="nl-NL" dirty="0"/>
          </a:p>
        </p:txBody>
      </p:sp>
    </p:spTree>
    <p:extLst>
      <p:ext uri="{BB962C8B-B14F-4D97-AF65-F5344CB8AC3E}">
        <p14:creationId xmlns:p14="http://schemas.microsoft.com/office/powerpoint/2010/main" val="10316831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43408"/>
            <a:ext cx="8507288" cy="1661046"/>
          </a:xfrm>
        </p:spPr>
        <p:txBody>
          <a:bodyPr>
            <a:normAutofit/>
          </a:bodyPr>
          <a:lstStyle/>
          <a:p>
            <a:r>
              <a:rPr lang="nl-NL" sz="3600" b="1" dirty="0"/>
              <a:t>Disinformation, ‘</a:t>
            </a:r>
            <a:r>
              <a:rPr lang="nl-NL" sz="3600" b="1" dirty="0" err="1"/>
              <a:t>alternative</a:t>
            </a:r>
            <a:r>
              <a:rPr lang="nl-NL" sz="3600" b="1" dirty="0"/>
              <a:t>’ </a:t>
            </a:r>
            <a:r>
              <a:rPr lang="nl-NL" sz="3600" b="1" dirty="0" err="1"/>
              <a:t>truths</a:t>
            </a:r>
            <a:r>
              <a:rPr lang="nl-NL" sz="3600" b="1" dirty="0"/>
              <a:t> </a:t>
            </a:r>
            <a:br>
              <a:rPr lang="nl-NL" sz="3600" b="1" dirty="0"/>
            </a:br>
            <a:r>
              <a:rPr lang="nl-NL" sz="3600" b="1" dirty="0"/>
              <a:t>and </a:t>
            </a:r>
            <a:r>
              <a:rPr lang="nl-NL" sz="3600" b="1" dirty="0" err="1"/>
              <a:t>confirmation</a:t>
            </a:r>
            <a:r>
              <a:rPr lang="nl-NL" sz="3600" b="1" dirty="0"/>
              <a:t> bias </a:t>
            </a:r>
          </a:p>
        </p:txBody>
      </p:sp>
      <p:sp>
        <p:nvSpPr>
          <p:cNvPr id="3" name="Content Placeholder 2"/>
          <p:cNvSpPr>
            <a:spLocks noGrp="1"/>
          </p:cNvSpPr>
          <p:nvPr>
            <p:ph idx="1"/>
          </p:nvPr>
        </p:nvSpPr>
        <p:spPr>
          <a:xfrm>
            <a:off x="457200" y="1417638"/>
            <a:ext cx="8229600" cy="5440362"/>
          </a:xfrm>
        </p:spPr>
        <p:txBody>
          <a:bodyPr>
            <a:normAutofit fontScale="62500" lnSpcReduction="20000"/>
          </a:bodyPr>
          <a:lstStyle/>
          <a:p>
            <a:pPr marL="0" indent="0">
              <a:buNone/>
            </a:pPr>
            <a:r>
              <a:rPr lang="en-US" sz="3800" b="1" dirty="0"/>
              <a:t>The internet has been hailed as the gateway to democracy, but there are reasons for doubt: </a:t>
            </a:r>
          </a:p>
          <a:p>
            <a:r>
              <a:rPr lang="en-US" sz="3800" dirty="0"/>
              <a:t>Information- and communication-technologies can be and are used for the purpose of </a:t>
            </a:r>
            <a:r>
              <a:rPr lang="en-US" sz="3800" b="1" dirty="0"/>
              <a:t>control and surveillance</a:t>
            </a:r>
            <a:r>
              <a:rPr lang="en-US" sz="3800" dirty="0"/>
              <a:t>.</a:t>
            </a:r>
          </a:p>
          <a:p>
            <a:r>
              <a:rPr lang="en-US" sz="3800" dirty="0"/>
              <a:t>The internet as the gateway to a plethora of </a:t>
            </a:r>
            <a:r>
              <a:rPr lang="en-US" sz="3800" b="1" dirty="0"/>
              <a:t>disinformation</a:t>
            </a:r>
            <a:r>
              <a:rPr lang="en-US" sz="3800" dirty="0"/>
              <a:t>, lies and sheer stupidity, of ill-founded opinions based on superficial impressions, intuitions and hear-say. </a:t>
            </a:r>
          </a:p>
          <a:p>
            <a:r>
              <a:rPr lang="en-US" sz="3800" dirty="0"/>
              <a:t>More and more people don’t read (good-quality) newspapers anymore and rely on internet-sites and social forums which rather confirm than question what they already believe </a:t>
            </a:r>
            <a:r>
              <a:rPr lang="en-US" sz="3800" dirty="0">
                <a:sym typeface="Wingdings" panose="05000000000000000000" pitchFamily="2" charset="2"/>
              </a:rPr>
              <a:t> </a:t>
            </a:r>
            <a:r>
              <a:rPr lang="en-US" sz="3800" b="1" dirty="0">
                <a:sym typeface="Wingdings" panose="05000000000000000000" pitchFamily="2" charset="2"/>
              </a:rPr>
              <a:t>C</a:t>
            </a:r>
            <a:r>
              <a:rPr lang="en-US" sz="3800" b="1" dirty="0"/>
              <a:t>onfirmation bias</a:t>
            </a:r>
            <a:r>
              <a:rPr lang="en-US" sz="3800" dirty="0"/>
              <a:t>: when one’s view is repeatedly affirmed and never challenged, one’s opinions tend to become more entrenched and more extreme. </a:t>
            </a:r>
          </a:p>
          <a:p>
            <a:r>
              <a:rPr lang="en-US" sz="3800" dirty="0"/>
              <a:t>Is this in line with the democratic principle of freedom of opinion? What about the democratic duty of being informed, of making a serious effort to understand the issues about which one ventilates one’s views? </a:t>
            </a:r>
            <a:endParaRPr lang="nl-NL" sz="3800" b="1" dirty="0"/>
          </a:p>
          <a:p>
            <a:pPr marL="0" indent="0">
              <a:buNone/>
            </a:pPr>
            <a:endParaRPr lang="nl-NL" dirty="0"/>
          </a:p>
        </p:txBody>
      </p:sp>
    </p:spTree>
    <p:extLst>
      <p:ext uri="{BB962C8B-B14F-4D97-AF65-F5344CB8AC3E}">
        <p14:creationId xmlns:p14="http://schemas.microsoft.com/office/powerpoint/2010/main" val="1846653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Disclaimer: </a:t>
            </a:r>
            <a:r>
              <a:rPr lang="nl-NL" b="1" dirty="0" err="1"/>
              <a:t>my</a:t>
            </a:r>
            <a:r>
              <a:rPr lang="nl-NL" b="1" dirty="0"/>
              <a:t> view of </a:t>
            </a:r>
            <a:r>
              <a:rPr lang="nl-NL" b="1" dirty="0" err="1"/>
              <a:t>solid</a:t>
            </a:r>
            <a:r>
              <a:rPr lang="nl-NL" b="1" dirty="0"/>
              <a:t> </a:t>
            </a:r>
            <a:r>
              <a:rPr lang="nl-NL" b="1" dirty="0" err="1"/>
              <a:t>and</a:t>
            </a:r>
            <a:r>
              <a:rPr lang="nl-NL" b="1" dirty="0"/>
              <a:t> liquid </a:t>
            </a:r>
            <a:r>
              <a:rPr lang="nl-NL" b="1" dirty="0" err="1"/>
              <a:t>modernity</a:t>
            </a:r>
            <a:r>
              <a:rPr lang="nl-NL" b="1" dirty="0"/>
              <a:t> </a:t>
            </a:r>
            <a:r>
              <a:rPr lang="nl-NL" b="1" dirty="0" err="1"/>
              <a:t>may</a:t>
            </a:r>
            <a:r>
              <a:rPr lang="nl-NL" b="1" dirty="0"/>
              <a:t> </a:t>
            </a:r>
            <a:r>
              <a:rPr lang="nl-NL" b="1" dirty="0" err="1"/>
              <a:t>be</a:t>
            </a:r>
            <a:r>
              <a:rPr lang="nl-NL" b="1" dirty="0"/>
              <a:t> </a:t>
            </a:r>
            <a:r>
              <a:rPr lang="nl-NL" b="1" dirty="0" err="1"/>
              <a:t>subjective</a:t>
            </a:r>
            <a:r>
              <a:rPr lang="nl-NL" dirty="0"/>
              <a:t> </a:t>
            </a:r>
          </a:p>
        </p:txBody>
      </p:sp>
      <p:sp>
        <p:nvSpPr>
          <p:cNvPr id="3" name="Content Placeholder 2"/>
          <p:cNvSpPr>
            <a:spLocks noGrp="1"/>
          </p:cNvSpPr>
          <p:nvPr>
            <p:ph idx="1"/>
          </p:nvPr>
        </p:nvSpPr>
        <p:spPr/>
        <p:txBody>
          <a:bodyPr>
            <a:normAutofit fontScale="92500"/>
          </a:bodyPr>
          <a:lstStyle/>
          <a:p>
            <a:endParaRPr lang="nl-NL" dirty="0"/>
          </a:p>
          <a:p>
            <a:r>
              <a:rPr lang="nl-NL" dirty="0"/>
              <a:t>My </a:t>
            </a:r>
            <a:r>
              <a:rPr lang="nl-NL" dirty="0" err="1"/>
              <a:t>interpretation</a:t>
            </a:r>
            <a:r>
              <a:rPr lang="nl-NL" dirty="0"/>
              <a:t> </a:t>
            </a:r>
            <a:r>
              <a:rPr lang="nl-NL" dirty="0" err="1"/>
              <a:t>may</a:t>
            </a:r>
            <a:r>
              <a:rPr lang="nl-NL" dirty="0"/>
              <a:t> </a:t>
            </a:r>
            <a:r>
              <a:rPr lang="nl-NL" dirty="0" err="1"/>
              <a:t>be</a:t>
            </a:r>
            <a:r>
              <a:rPr lang="nl-NL" dirty="0"/>
              <a:t> </a:t>
            </a:r>
            <a:r>
              <a:rPr lang="nl-NL" dirty="0" err="1"/>
              <a:t>coloured</a:t>
            </a:r>
            <a:r>
              <a:rPr lang="nl-NL" dirty="0"/>
              <a:t> </a:t>
            </a:r>
            <a:r>
              <a:rPr lang="nl-NL" dirty="0" err="1"/>
              <a:t>by</a:t>
            </a:r>
            <a:r>
              <a:rPr lang="nl-NL" dirty="0"/>
              <a:t> </a:t>
            </a:r>
            <a:r>
              <a:rPr lang="nl-NL" dirty="0" err="1"/>
              <a:t>the</a:t>
            </a:r>
            <a:r>
              <a:rPr lang="nl-NL" dirty="0"/>
              <a:t> time in </a:t>
            </a:r>
            <a:r>
              <a:rPr lang="nl-NL" dirty="0" err="1"/>
              <a:t>which</a:t>
            </a:r>
            <a:r>
              <a:rPr lang="nl-NL" dirty="0"/>
              <a:t> I </a:t>
            </a:r>
            <a:r>
              <a:rPr lang="nl-NL" dirty="0" err="1"/>
              <a:t>grew</a:t>
            </a:r>
            <a:r>
              <a:rPr lang="nl-NL" dirty="0"/>
              <a:t> up (1960s) and </a:t>
            </a:r>
            <a:r>
              <a:rPr lang="nl-NL" dirty="0" err="1"/>
              <a:t>my</a:t>
            </a:r>
            <a:r>
              <a:rPr lang="nl-NL" dirty="0"/>
              <a:t> </a:t>
            </a:r>
            <a:r>
              <a:rPr lang="nl-NL" dirty="0" err="1"/>
              <a:t>world</a:t>
            </a:r>
            <a:r>
              <a:rPr lang="nl-NL" dirty="0"/>
              <a:t>-view was </a:t>
            </a:r>
            <a:r>
              <a:rPr lang="nl-NL" dirty="0" err="1"/>
              <a:t>basically</a:t>
            </a:r>
            <a:r>
              <a:rPr lang="nl-NL" dirty="0"/>
              <a:t> </a:t>
            </a:r>
            <a:r>
              <a:rPr lang="nl-NL" dirty="0" err="1"/>
              <a:t>shaped</a:t>
            </a:r>
            <a:r>
              <a:rPr lang="nl-NL" dirty="0"/>
              <a:t> (1970s-early 1980s) </a:t>
            </a:r>
            <a:r>
              <a:rPr lang="nl-NL" dirty="0">
                <a:sym typeface="Wingdings" panose="05000000000000000000" pitchFamily="2" charset="2"/>
              </a:rPr>
              <a:t> </a:t>
            </a:r>
            <a:r>
              <a:rPr lang="nl-NL" dirty="0" err="1">
                <a:sym typeface="Wingdings" panose="05000000000000000000" pitchFamily="2" charset="2"/>
              </a:rPr>
              <a:t>solid</a:t>
            </a:r>
            <a:r>
              <a:rPr lang="nl-NL" dirty="0">
                <a:sym typeface="Wingdings" panose="05000000000000000000" pitchFamily="2" charset="2"/>
              </a:rPr>
              <a:t> </a:t>
            </a:r>
            <a:r>
              <a:rPr lang="nl-NL" dirty="0" err="1">
                <a:sym typeface="Wingdings" panose="05000000000000000000" pitchFamily="2" charset="2"/>
              </a:rPr>
              <a:t>modernity</a:t>
            </a:r>
            <a:r>
              <a:rPr lang="nl-NL" dirty="0">
                <a:sym typeface="Wingdings" panose="05000000000000000000" pitchFamily="2" charset="2"/>
              </a:rPr>
              <a:t> as </a:t>
            </a:r>
            <a:r>
              <a:rPr lang="nl-NL" dirty="0" err="1">
                <a:sym typeface="Wingdings" panose="05000000000000000000" pitchFamily="2" charset="2"/>
              </a:rPr>
              <a:t>the</a:t>
            </a:r>
            <a:r>
              <a:rPr lang="nl-NL" dirty="0">
                <a:sym typeface="Wingdings" panose="05000000000000000000" pitchFamily="2" charset="2"/>
              </a:rPr>
              <a:t> standard/’</a:t>
            </a:r>
            <a:r>
              <a:rPr lang="nl-NL" dirty="0" err="1">
                <a:sym typeface="Wingdings" panose="05000000000000000000" pitchFamily="2" charset="2"/>
              </a:rPr>
              <a:t>normal</a:t>
            </a:r>
            <a:r>
              <a:rPr lang="nl-NL" dirty="0">
                <a:sym typeface="Wingdings" panose="05000000000000000000" pitchFamily="2" charset="2"/>
              </a:rPr>
              <a:t>’  </a:t>
            </a:r>
            <a:r>
              <a:rPr lang="nl-NL" dirty="0" err="1">
                <a:sym typeface="Wingdings" panose="05000000000000000000" pitchFamily="2" charset="2"/>
              </a:rPr>
              <a:t>critical</a:t>
            </a:r>
            <a:r>
              <a:rPr lang="nl-NL" dirty="0">
                <a:sym typeface="Wingdings" panose="05000000000000000000" pitchFamily="2" charset="2"/>
              </a:rPr>
              <a:t> view of liquid </a:t>
            </a:r>
            <a:r>
              <a:rPr lang="nl-NL" dirty="0" err="1">
                <a:sym typeface="Wingdings" panose="05000000000000000000" pitchFamily="2" charset="2"/>
              </a:rPr>
              <a:t>modernity</a:t>
            </a:r>
            <a:r>
              <a:rPr lang="nl-NL" dirty="0">
                <a:sym typeface="Wingdings" panose="05000000000000000000" pitchFamily="2" charset="2"/>
              </a:rPr>
              <a:t> (‘</a:t>
            </a:r>
            <a:r>
              <a:rPr lang="nl-NL" dirty="0" err="1">
                <a:sym typeface="Wingdings" panose="05000000000000000000" pitchFamily="2" charset="2"/>
              </a:rPr>
              <a:t>abnormal</a:t>
            </a:r>
            <a:r>
              <a:rPr lang="nl-NL" dirty="0">
                <a:sym typeface="Wingdings" panose="05000000000000000000" pitchFamily="2" charset="2"/>
              </a:rPr>
              <a:t>’)</a:t>
            </a:r>
            <a:r>
              <a:rPr lang="nl-NL" dirty="0"/>
              <a:t>.</a:t>
            </a:r>
          </a:p>
          <a:p>
            <a:r>
              <a:rPr lang="nl-NL" dirty="0"/>
              <a:t>For </a:t>
            </a:r>
            <a:r>
              <a:rPr lang="nl-NL" dirty="0" err="1"/>
              <a:t>your</a:t>
            </a:r>
            <a:r>
              <a:rPr lang="nl-NL" dirty="0"/>
              <a:t> </a:t>
            </a:r>
            <a:r>
              <a:rPr lang="nl-NL" dirty="0" err="1"/>
              <a:t>generation</a:t>
            </a:r>
            <a:r>
              <a:rPr lang="nl-NL" dirty="0"/>
              <a:t>, </a:t>
            </a:r>
            <a:r>
              <a:rPr lang="nl-NL" dirty="0" err="1"/>
              <a:t>the</a:t>
            </a:r>
            <a:r>
              <a:rPr lang="nl-NL" dirty="0"/>
              <a:t> </a:t>
            </a:r>
            <a:r>
              <a:rPr lang="nl-NL" dirty="0" err="1"/>
              <a:t>conditions</a:t>
            </a:r>
            <a:r>
              <a:rPr lang="nl-NL" dirty="0"/>
              <a:t> of liquid </a:t>
            </a:r>
            <a:r>
              <a:rPr lang="nl-NL" dirty="0" err="1"/>
              <a:t>modernity</a:t>
            </a:r>
            <a:r>
              <a:rPr lang="nl-NL" dirty="0"/>
              <a:t> </a:t>
            </a:r>
            <a:r>
              <a:rPr lang="nl-NL" dirty="0" err="1"/>
              <a:t>may</a:t>
            </a:r>
            <a:r>
              <a:rPr lang="nl-NL" dirty="0"/>
              <a:t> </a:t>
            </a:r>
            <a:r>
              <a:rPr lang="nl-NL" dirty="0" err="1"/>
              <a:t>be</a:t>
            </a:r>
            <a:r>
              <a:rPr lang="nl-NL" dirty="0"/>
              <a:t> </a:t>
            </a:r>
            <a:r>
              <a:rPr lang="nl-NL" dirty="0" err="1"/>
              <a:t>self</a:t>
            </a:r>
            <a:r>
              <a:rPr lang="nl-NL" dirty="0"/>
              <a:t>-evident </a:t>
            </a:r>
            <a:r>
              <a:rPr lang="nl-NL" dirty="0" err="1"/>
              <a:t>and</a:t>
            </a:r>
            <a:r>
              <a:rPr lang="nl-NL" dirty="0"/>
              <a:t> </a:t>
            </a:r>
            <a:r>
              <a:rPr lang="nl-NL" dirty="0" err="1"/>
              <a:t>the</a:t>
            </a:r>
            <a:r>
              <a:rPr lang="nl-NL" dirty="0"/>
              <a:t> </a:t>
            </a:r>
            <a:r>
              <a:rPr lang="nl-NL" dirty="0" err="1"/>
              <a:t>normal</a:t>
            </a:r>
            <a:r>
              <a:rPr lang="nl-NL" dirty="0"/>
              <a:t> standard.</a:t>
            </a:r>
          </a:p>
          <a:p>
            <a:endParaRPr lang="nl-NL" dirty="0"/>
          </a:p>
        </p:txBody>
      </p:sp>
    </p:spTree>
    <p:extLst>
      <p:ext uri="{BB962C8B-B14F-4D97-AF65-F5344CB8AC3E}">
        <p14:creationId xmlns:p14="http://schemas.microsoft.com/office/powerpoint/2010/main" val="411494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a:t>Transition</a:t>
            </a:r>
            <a:r>
              <a:rPr lang="en-GB" sz="3200" dirty="0"/>
              <a:t> </a:t>
            </a:r>
            <a:r>
              <a:rPr lang="en-GB" sz="3200" b="1" dirty="0"/>
              <a:t>from traditional to modern society (late 18</a:t>
            </a:r>
            <a:r>
              <a:rPr lang="en-GB" sz="3200" b="1" baseline="30000" dirty="0"/>
              <a:t>th</a:t>
            </a:r>
            <a:r>
              <a:rPr lang="en-GB" sz="3200" b="1" dirty="0"/>
              <a:t> century – 1870s)</a:t>
            </a:r>
            <a:endParaRPr lang="nl-NL" sz="3200" b="1" dirty="0"/>
          </a:p>
        </p:txBody>
      </p:sp>
      <p:sp>
        <p:nvSpPr>
          <p:cNvPr id="3" name="Content Placeholder 2"/>
          <p:cNvSpPr>
            <a:spLocks noGrp="1"/>
          </p:cNvSpPr>
          <p:nvPr>
            <p:ph idx="1"/>
          </p:nvPr>
        </p:nvSpPr>
        <p:spPr>
          <a:xfrm>
            <a:off x="457200" y="1417638"/>
            <a:ext cx="8229600" cy="4708525"/>
          </a:xfrm>
        </p:spPr>
        <p:txBody>
          <a:bodyPr>
            <a:noAutofit/>
          </a:bodyPr>
          <a:lstStyle/>
          <a:p>
            <a:r>
              <a:rPr lang="en-GB" sz="2000" dirty="0"/>
              <a:t>French Revolution and Industrial Revolution </a:t>
            </a:r>
            <a:r>
              <a:rPr lang="en-GB" sz="2000" dirty="0">
                <a:sym typeface="Wingdings" panose="05000000000000000000" pitchFamily="2" charset="2"/>
              </a:rPr>
              <a:t> destabilisation, disruption and uprooting  </a:t>
            </a:r>
            <a:r>
              <a:rPr lang="en-GB" sz="2000" b="1" dirty="0">
                <a:sym typeface="Wingdings" panose="05000000000000000000" pitchFamily="2" charset="2"/>
              </a:rPr>
              <a:t>mixed feelings about modernisation and defensive responses</a:t>
            </a:r>
            <a:r>
              <a:rPr lang="en-GB" sz="2000" dirty="0">
                <a:sym typeface="Wingdings" panose="05000000000000000000" pitchFamily="2" charset="2"/>
              </a:rPr>
              <a:t>: </a:t>
            </a:r>
            <a:r>
              <a:rPr lang="en-GB" sz="2000" i="1" dirty="0">
                <a:sym typeface="Wingdings" panose="05000000000000000000" pitchFamily="2" charset="2"/>
              </a:rPr>
              <a:t>All that is solid melts into air, all that is holy is profaned</a:t>
            </a:r>
            <a:r>
              <a:rPr lang="en-GB" sz="2000" dirty="0">
                <a:sym typeface="Wingdings" panose="05000000000000000000" pitchFamily="2" charset="2"/>
              </a:rPr>
              <a:t> (Marx and Engels)</a:t>
            </a:r>
            <a:r>
              <a:rPr lang="en-GB" sz="2000" i="1" dirty="0">
                <a:sym typeface="Wingdings" panose="05000000000000000000" pitchFamily="2" charset="2"/>
              </a:rPr>
              <a:t>.</a:t>
            </a:r>
          </a:p>
          <a:p>
            <a:r>
              <a:rPr lang="en-GB" sz="2000" b="1" dirty="0"/>
              <a:t>Uncertainty and imbalance</a:t>
            </a:r>
            <a:r>
              <a:rPr lang="en-GB" sz="2000" dirty="0"/>
              <a:t>: old familiar social structures and ways of thinking had crumbled and new ones had not yet crystallized.</a:t>
            </a:r>
          </a:p>
          <a:p>
            <a:r>
              <a:rPr lang="en-GB" sz="2000" dirty="0"/>
              <a:t>Wide gap between promises of modernity and harsh political and socioeconomic realities of modern society in the making:</a:t>
            </a:r>
            <a:endParaRPr lang="nl-NL" sz="2000" b="1" dirty="0"/>
          </a:p>
          <a:p>
            <a:pPr lvl="1">
              <a:buFont typeface="Wingdings"/>
              <a:buChar char="à"/>
            </a:pPr>
            <a:r>
              <a:rPr lang="en-GB" sz="2000" dirty="0">
                <a:sym typeface="Wingdings" panose="05000000000000000000" pitchFamily="2" charset="2"/>
              </a:rPr>
              <a:t>Liberal-bourgeois democracy elitist and exclusive; parliamentary democracy and universal suffrage still contested.</a:t>
            </a:r>
          </a:p>
          <a:p>
            <a:pPr lvl="1">
              <a:buFont typeface="Wingdings"/>
              <a:buChar char="à"/>
            </a:pPr>
            <a:r>
              <a:rPr lang="en-GB" sz="2000" dirty="0"/>
              <a:t>Laissez-faire free market capitalism leaving the growing industrial working-class without social security and causing social misery. </a:t>
            </a:r>
          </a:p>
          <a:p>
            <a:pPr marL="0" indent="0">
              <a:buNone/>
            </a:pPr>
            <a:endParaRPr lang="en-GB" sz="2000" b="1" dirty="0"/>
          </a:p>
          <a:p>
            <a:pPr marL="0" indent="0">
              <a:buNone/>
            </a:pPr>
            <a:r>
              <a:rPr lang="en-GB" sz="2000" b="1" dirty="0"/>
              <a:t>How to deal with the disruptive social and political consequences of industrialisation and democratisation and how to organize a stable society under modern conditions? </a:t>
            </a:r>
            <a:endParaRPr lang="nl-NL" sz="2000" b="1" dirty="0"/>
          </a:p>
        </p:txBody>
      </p:sp>
    </p:spTree>
    <p:extLst>
      <p:ext uri="{BB962C8B-B14F-4D97-AF65-F5344CB8AC3E}">
        <p14:creationId xmlns:p14="http://schemas.microsoft.com/office/powerpoint/2010/main" val="2097459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GB" sz="3200" b="1" dirty="0"/>
              <a:t>Shaping of ‘solid modernity’</a:t>
            </a:r>
            <a:r>
              <a:rPr lang="en-GB" sz="3200" dirty="0"/>
              <a:t> </a:t>
            </a:r>
            <a:r>
              <a:rPr lang="en-GB" sz="3200" b="1" dirty="0"/>
              <a:t>(1870s – 1940s)</a:t>
            </a:r>
            <a:endParaRPr lang="nl-NL" sz="3200" dirty="0"/>
          </a:p>
        </p:txBody>
      </p:sp>
      <p:sp>
        <p:nvSpPr>
          <p:cNvPr id="3" name="Content Placeholder 2"/>
          <p:cNvSpPr>
            <a:spLocks noGrp="1"/>
          </p:cNvSpPr>
          <p:nvPr>
            <p:ph idx="1"/>
          </p:nvPr>
        </p:nvSpPr>
        <p:spPr>
          <a:xfrm>
            <a:off x="457200" y="1340768"/>
            <a:ext cx="8229600" cy="4785395"/>
          </a:xfrm>
        </p:spPr>
        <p:txBody>
          <a:bodyPr>
            <a:noAutofit/>
          </a:bodyPr>
          <a:lstStyle/>
          <a:p>
            <a:pPr marL="0" indent="0">
              <a:buNone/>
            </a:pPr>
            <a:r>
              <a:rPr lang="en-GB" sz="2400" b="1" dirty="0"/>
              <a:t>Formation of new social organisations and structures providing some security:</a:t>
            </a:r>
            <a:endParaRPr lang="en-GB" sz="2400" dirty="0"/>
          </a:p>
          <a:p>
            <a:r>
              <a:rPr lang="en-GB" sz="2400" dirty="0"/>
              <a:t>Nation-building: modern (intervention) state and mass democracy and its institutions (parliament, bureaucracy, political parties, professionalism/expertise and technocratic arrangements, conscription armies) </a:t>
            </a:r>
            <a:r>
              <a:rPr lang="en-GB" sz="2400" dirty="0">
                <a:sym typeface="Wingdings" panose="05000000000000000000" pitchFamily="2" charset="2"/>
              </a:rPr>
              <a:t> identification of citizens with </a:t>
            </a:r>
            <a:r>
              <a:rPr lang="en-GB" sz="2400" b="1" dirty="0">
                <a:sym typeface="Wingdings" panose="05000000000000000000" pitchFamily="2" charset="2"/>
              </a:rPr>
              <a:t>nation-state </a:t>
            </a:r>
            <a:r>
              <a:rPr lang="en-GB" sz="2400" dirty="0">
                <a:sym typeface="Wingdings" panose="05000000000000000000" pitchFamily="2" charset="2"/>
              </a:rPr>
              <a:t>and political ideologies.</a:t>
            </a:r>
            <a:r>
              <a:rPr lang="en-GB" sz="2400" dirty="0"/>
              <a:t> </a:t>
            </a:r>
          </a:p>
          <a:p>
            <a:r>
              <a:rPr lang="en-GB" sz="2400" dirty="0"/>
              <a:t>Individuals embedded in modern organisational networks of </a:t>
            </a:r>
            <a:r>
              <a:rPr lang="en-GB" sz="2400" b="1" dirty="0"/>
              <a:t>civil society</a:t>
            </a:r>
            <a:r>
              <a:rPr lang="en-GB" sz="2400" dirty="0"/>
              <a:t>: labour unions, schools, professional societies, voluntary associations and insurance companies, charitable and welfare associations, corporations in the field of health, housing and schooling, clubs for leisure and sports, broadcasting companies, churches, and newspapers.</a:t>
            </a:r>
            <a:endParaRPr lang="nl-NL" sz="2400" b="1" dirty="0"/>
          </a:p>
          <a:p>
            <a:pPr marL="0" indent="0">
              <a:buNone/>
            </a:pPr>
            <a:r>
              <a:rPr lang="en-GB" sz="1800" dirty="0"/>
              <a:t> </a:t>
            </a:r>
            <a:endParaRPr lang="nl-NL" sz="1800" b="1" dirty="0"/>
          </a:p>
          <a:p>
            <a:pPr marL="0" indent="0">
              <a:buNone/>
            </a:pPr>
            <a:endParaRPr lang="en-GB" sz="1800" dirty="0"/>
          </a:p>
          <a:p>
            <a:endParaRPr lang="nl-NL" sz="1200" dirty="0"/>
          </a:p>
        </p:txBody>
      </p:sp>
    </p:spTree>
    <p:extLst>
      <p:ext uri="{BB962C8B-B14F-4D97-AF65-F5344CB8AC3E}">
        <p14:creationId xmlns:p14="http://schemas.microsoft.com/office/powerpoint/2010/main" val="1409460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b="1" dirty="0"/>
              <a:t>Shaping of ‘solid modernity’ (1870s – 1940s)</a:t>
            </a:r>
            <a:endParaRPr lang="nl-NL" sz="3200" dirty="0"/>
          </a:p>
        </p:txBody>
      </p:sp>
      <p:sp>
        <p:nvSpPr>
          <p:cNvPr id="3" name="Content Placeholder 2"/>
          <p:cNvSpPr>
            <a:spLocks noGrp="1"/>
          </p:cNvSpPr>
          <p:nvPr>
            <p:ph idx="1"/>
          </p:nvPr>
        </p:nvSpPr>
        <p:spPr>
          <a:xfrm>
            <a:off x="539552" y="1268760"/>
            <a:ext cx="8085584" cy="5589240"/>
          </a:xfrm>
        </p:spPr>
        <p:txBody>
          <a:bodyPr>
            <a:normAutofit fontScale="85000" lnSpcReduction="20000"/>
          </a:bodyPr>
          <a:lstStyle/>
          <a:p>
            <a:pPr marL="0" indent="0">
              <a:buNone/>
            </a:pPr>
            <a:r>
              <a:rPr lang="en-GB" b="1" dirty="0"/>
              <a:t>Narrowing gap between promises and social realities of modernity</a:t>
            </a:r>
            <a:r>
              <a:rPr lang="en-GB" dirty="0"/>
              <a:t>:</a:t>
            </a:r>
          </a:p>
          <a:p>
            <a:pPr marL="0" indent="0">
              <a:buNone/>
            </a:pPr>
            <a:endParaRPr lang="en-GB" dirty="0"/>
          </a:p>
          <a:p>
            <a:r>
              <a:rPr lang="en-GB" dirty="0"/>
              <a:t>Rising wages and mass-production of consumer goods.</a:t>
            </a:r>
          </a:p>
          <a:p>
            <a:r>
              <a:rPr lang="en-GB" dirty="0"/>
              <a:t>Social insurance and security arrangements and redistribution of income </a:t>
            </a:r>
            <a:r>
              <a:rPr lang="en-GB" dirty="0">
                <a:sym typeface="Wingdings" panose="05000000000000000000" pitchFamily="2" charset="2"/>
              </a:rPr>
              <a:t> welfare state</a:t>
            </a:r>
            <a:r>
              <a:rPr lang="en-GB" dirty="0"/>
              <a:t>.</a:t>
            </a:r>
          </a:p>
          <a:p>
            <a:pPr marL="0" indent="0">
              <a:buNone/>
            </a:pPr>
            <a:r>
              <a:rPr lang="en-GB" dirty="0"/>
              <a:t>Some improvement in the living-conditions of the masses. </a:t>
            </a:r>
          </a:p>
          <a:p>
            <a:pPr marL="0" indent="0">
              <a:buNone/>
            </a:pPr>
            <a:endParaRPr lang="en-GB" dirty="0"/>
          </a:p>
          <a:p>
            <a:r>
              <a:rPr lang="en-US" dirty="0"/>
              <a:t>Universal suffrage + welfare state </a:t>
            </a:r>
            <a:r>
              <a:rPr lang="en-US" dirty="0">
                <a:sym typeface="Wingdings" panose="05000000000000000000" pitchFamily="2" charset="2"/>
              </a:rPr>
              <a:t> i</a:t>
            </a:r>
            <a:r>
              <a:rPr lang="en-US" dirty="0"/>
              <a:t>ntegration of the working-class in society; </a:t>
            </a:r>
            <a:r>
              <a:rPr lang="en-US" dirty="0">
                <a:sym typeface="Wingdings" panose="05000000000000000000" pitchFamily="2" charset="2"/>
              </a:rPr>
              <a:t>social-democracy (revisionism) as alternative for revolutionary Marxism/communism.</a:t>
            </a:r>
            <a:endParaRPr lang="en-US" dirty="0"/>
          </a:p>
          <a:p>
            <a:pPr marL="0" indent="0">
              <a:buNone/>
            </a:pPr>
            <a:endParaRPr lang="nl-NL" dirty="0"/>
          </a:p>
        </p:txBody>
      </p:sp>
      <p:sp>
        <p:nvSpPr>
          <p:cNvPr id="4" name="Curved Left Arrow 3"/>
          <p:cNvSpPr/>
          <p:nvPr/>
        </p:nvSpPr>
        <p:spPr>
          <a:xfrm>
            <a:off x="8460432" y="2852936"/>
            <a:ext cx="626619" cy="165618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
        <p:nvSpPr>
          <p:cNvPr id="5" name="Curved Right Arrow 4"/>
          <p:cNvSpPr/>
          <p:nvPr/>
        </p:nvSpPr>
        <p:spPr>
          <a:xfrm>
            <a:off x="0" y="3537012"/>
            <a:ext cx="395536" cy="108012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Tree>
    <p:extLst>
      <p:ext uri="{BB962C8B-B14F-4D97-AF65-F5344CB8AC3E}">
        <p14:creationId xmlns:p14="http://schemas.microsoft.com/office/powerpoint/2010/main" val="1258623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sz="3200" b="1" dirty="0"/>
            </a:br>
            <a:r>
              <a:rPr lang="en-GB" sz="3200" b="1" dirty="0"/>
              <a:t>But also derailments of modernisation in the first half of the 20</a:t>
            </a:r>
            <a:r>
              <a:rPr lang="en-GB" sz="3200" b="1" baseline="30000" dirty="0"/>
              <a:t>th</a:t>
            </a:r>
            <a:r>
              <a:rPr lang="en-GB" sz="3200" b="1" dirty="0"/>
              <a:t> century:</a:t>
            </a:r>
            <a:br>
              <a:rPr lang="en-GB" sz="3200" b="1" dirty="0"/>
            </a:br>
            <a:endParaRPr lang="nl-NL" sz="3200" b="1" dirty="0"/>
          </a:p>
        </p:txBody>
      </p:sp>
      <p:sp>
        <p:nvSpPr>
          <p:cNvPr id="3" name="Content Placeholder 2"/>
          <p:cNvSpPr>
            <a:spLocks noGrp="1"/>
          </p:cNvSpPr>
          <p:nvPr>
            <p:ph idx="1"/>
          </p:nvPr>
        </p:nvSpPr>
        <p:spPr/>
        <p:txBody>
          <a:bodyPr>
            <a:noAutofit/>
          </a:bodyPr>
          <a:lstStyle/>
          <a:p>
            <a:r>
              <a:rPr lang="en-GB" sz="2800" dirty="0"/>
              <a:t>Nation-state as warfare-state </a:t>
            </a:r>
            <a:r>
              <a:rPr lang="en-GB" sz="2800" dirty="0">
                <a:sym typeface="Wingdings" panose="05000000000000000000" pitchFamily="2" charset="2"/>
              </a:rPr>
              <a:t> colonial exploitation and t</a:t>
            </a:r>
            <a:r>
              <a:rPr lang="en-GB" sz="2800" dirty="0"/>
              <a:t>wo destructive world wars.  </a:t>
            </a:r>
          </a:p>
          <a:p>
            <a:r>
              <a:rPr lang="en-GB" sz="2800" dirty="0"/>
              <a:t>Modern state as a surveillance state supported by scientific-professional regimes of normalization. </a:t>
            </a:r>
          </a:p>
          <a:p>
            <a:r>
              <a:rPr lang="en-GB" sz="2800" dirty="0"/>
              <a:t>Ruthless ‘gardening state’ </a:t>
            </a:r>
            <a:r>
              <a:rPr lang="en-GB" sz="2800" dirty="0">
                <a:sym typeface="Wingdings" panose="05000000000000000000" pitchFamily="2" charset="2"/>
              </a:rPr>
              <a:t> t</a:t>
            </a:r>
            <a:r>
              <a:rPr lang="en-GB" sz="2800" dirty="0"/>
              <a:t>otalitarianism (Fascism, Nazism, Stalinism): terror, racism, ethnic cleansing, genocide. </a:t>
            </a:r>
          </a:p>
          <a:p>
            <a:r>
              <a:rPr lang="en-GB" sz="2800" dirty="0"/>
              <a:t>Capitalism derailed </a:t>
            </a:r>
            <a:r>
              <a:rPr lang="en-GB" sz="2800" dirty="0">
                <a:sym typeface="Wingdings" panose="05000000000000000000" pitchFamily="2" charset="2"/>
              </a:rPr>
              <a:t> </a:t>
            </a:r>
            <a:r>
              <a:rPr lang="en-GB" sz="2800" dirty="0"/>
              <a:t>Great Depression of 1930s.</a:t>
            </a:r>
          </a:p>
          <a:p>
            <a:pPr marL="0" indent="0">
              <a:buNone/>
            </a:pPr>
            <a:r>
              <a:rPr lang="en-GB" sz="2800" dirty="0"/>
              <a:t> </a:t>
            </a:r>
          </a:p>
          <a:p>
            <a:pPr marL="0" indent="0">
              <a:buNone/>
            </a:pPr>
            <a:r>
              <a:rPr lang="en-GB" sz="2800" b="1" dirty="0">
                <a:sym typeface="Wingdings" panose="05000000000000000000" pitchFamily="2" charset="2"/>
              </a:rPr>
              <a:t>After the World War II  strong feeling that these disasters should never happen again.</a:t>
            </a:r>
            <a:endParaRPr lang="nl-NL" sz="2800" b="1" dirty="0"/>
          </a:p>
          <a:p>
            <a:endParaRPr lang="nl-NL" dirty="0"/>
          </a:p>
        </p:txBody>
      </p:sp>
    </p:spTree>
    <p:extLst>
      <p:ext uri="{BB962C8B-B14F-4D97-AF65-F5344CB8AC3E}">
        <p14:creationId xmlns:p14="http://schemas.microsoft.com/office/powerpoint/2010/main" val="2871453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2906"/>
            <a:ext cx="8229600" cy="1972816"/>
          </a:xfrm>
        </p:spPr>
        <p:txBody>
          <a:bodyPr>
            <a:noAutofit/>
          </a:bodyPr>
          <a:lstStyle/>
          <a:p>
            <a:r>
              <a:rPr lang="en-GB" sz="3200" b="1" dirty="0"/>
              <a:t>Heydays of solid modernity</a:t>
            </a:r>
            <a:r>
              <a:rPr lang="en-GB" sz="3200" dirty="0"/>
              <a:t> </a:t>
            </a:r>
            <a:r>
              <a:rPr lang="nl-NL" sz="3200" b="1" dirty="0"/>
              <a:t>(</a:t>
            </a:r>
            <a:r>
              <a:rPr lang="en-GB" sz="3200" b="1" dirty="0"/>
              <a:t>1940s-1980s)</a:t>
            </a:r>
            <a:endParaRPr lang="nl-NL" sz="3200" dirty="0"/>
          </a:p>
        </p:txBody>
      </p:sp>
      <p:sp>
        <p:nvSpPr>
          <p:cNvPr id="3" name="Content Placeholder 2"/>
          <p:cNvSpPr>
            <a:spLocks noGrp="1"/>
          </p:cNvSpPr>
          <p:nvPr>
            <p:ph idx="1"/>
          </p:nvPr>
        </p:nvSpPr>
        <p:spPr>
          <a:xfrm>
            <a:off x="251520" y="836712"/>
            <a:ext cx="8373635" cy="5145435"/>
          </a:xfrm>
        </p:spPr>
        <p:txBody>
          <a:bodyPr>
            <a:noAutofit/>
          </a:bodyPr>
          <a:lstStyle/>
          <a:p>
            <a:r>
              <a:rPr lang="en-GB" sz="2000" dirty="0"/>
              <a:t>Steady </a:t>
            </a:r>
            <a:r>
              <a:rPr lang="en-GB" sz="2000" b="1" dirty="0"/>
              <a:t>economic growth</a:t>
            </a:r>
            <a:r>
              <a:rPr lang="en-GB" sz="2000" dirty="0"/>
              <a:t> and increasing prosperity for the masses </a:t>
            </a:r>
            <a:r>
              <a:rPr lang="en-GB" sz="2000" dirty="0">
                <a:sym typeface="Wingdings" panose="05000000000000000000" pitchFamily="2" charset="2"/>
              </a:rPr>
              <a:t> </a:t>
            </a:r>
            <a:r>
              <a:rPr lang="en-GB" sz="2000" dirty="0"/>
              <a:t>Fading of class antagonisms: </a:t>
            </a:r>
            <a:r>
              <a:rPr lang="en-GB" sz="2000" b="1" dirty="0"/>
              <a:t>growing middle class</a:t>
            </a:r>
            <a:r>
              <a:rPr lang="en-GB" sz="2000" dirty="0"/>
              <a:t>.</a:t>
            </a:r>
            <a:endParaRPr lang="nl-NL" sz="2000" b="1" dirty="0"/>
          </a:p>
          <a:p>
            <a:pPr lvl="0"/>
            <a:r>
              <a:rPr lang="en-GB" sz="2000" dirty="0"/>
              <a:t>Full employment, </a:t>
            </a:r>
            <a:r>
              <a:rPr lang="en-US" sz="2000" dirty="0"/>
              <a:t>fixed contracts and predictable professional careers.</a:t>
            </a:r>
            <a:endParaRPr lang="nl-NL" sz="2000" b="1" dirty="0"/>
          </a:p>
          <a:p>
            <a:r>
              <a:rPr lang="en-GB" sz="2000" dirty="0"/>
              <a:t>Social-democratic approach to social and political tensions: regulation of the capitalist free market, expansion of the </a:t>
            </a:r>
            <a:r>
              <a:rPr lang="en-GB" sz="2000" b="1" dirty="0"/>
              <a:t>welfare state</a:t>
            </a:r>
            <a:r>
              <a:rPr lang="en-GB" sz="2000" dirty="0"/>
              <a:t>, health care and education.</a:t>
            </a:r>
            <a:endParaRPr lang="nl-NL" sz="2000" b="1" dirty="0"/>
          </a:p>
          <a:p>
            <a:pPr lvl="0"/>
            <a:r>
              <a:rPr lang="en-GB" sz="2000" dirty="0"/>
              <a:t>Levelling of socioeconomic and educational inequalities and further </a:t>
            </a:r>
            <a:r>
              <a:rPr lang="en-GB" sz="2000" b="1" dirty="0"/>
              <a:t>emancipation</a:t>
            </a:r>
            <a:r>
              <a:rPr lang="en-GB" sz="2000" dirty="0"/>
              <a:t> of the lower classes, women, youngsters, and other minorities. </a:t>
            </a:r>
          </a:p>
          <a:p>
            <a:pPr lvl="0"/>
            <a:r>
              <a:rPr lang="en-GB" sz="2000" dirty="0"/>
              <a:t>Belief in social progress through </a:t>
            </a:r>
            <a:r>
              <a:rPr lang="en-US" sz="2000" dirty="0"/>
              <a:t>prudent social engineering and orderly planning on the basis of a carefully channeled democratic consensus, scientific and technocratic expertise, and welfare bureaucracies.</a:t>
            </a:r>
            <a:r>
              <a:rPr lang="en-GB" sz="2000" dirty="0"/>
              <a:t>  </a:t>
            </a:r>
            <a:endParaRPr lang="nl-NL" sz="2000" b="1" dirty="0"/>
          </a:p>
          <a:p>
            <a:pPr lvl="0"/>
            <a:r>
              <a:rPr lang="en-US" sz="2000" dirty="0"/>
              <a:t>Rather stable democratic constellation under leading politicians of well-organized mass parties with steady and largely passive electorates in the context of homogeneous national cultures (Weber’s model of democracy).</a:t>
            </a:r>
          </a:p>
          <a:p>
            <a:pPr lvl="0"/>
            <a:endParaRPr lang="en-US" sz="2000" dirty="0"/>
          </a:p>
          <a:p>
            <a:pPr marL="0" lvl="0" indent="0">
              <a:buNone/>
            </a:pPr>
            <a:r>
              <a:rPr lang="en-US" sz="2000" b="1" dirty="0">
                <a:sym typeface="Wingdings" panose="05000000000000000000" pitchFamily="2" charset="2"/>
              </a:rPr>
              <a:t>Overall (despite the threat of the Cold War): greater equality, existential security and confidence in future progress than ever before and after.</a:t>
            </a:r>
            <a:endParaRPr lang="nl-NL" sz="2000" b="1" dirty="0"/>
          </a:p>
          <a:p>
            <a:pPr marL="0" indent="0">
              <a:buNone/>
            </a:pPr>
            <a:endParaRPr lang="nl-NL" dirty="0"/>
          </a:p>
        </p:txBody>
      </p:sp>
    </p:spTree>
    <p:extLst>
      <p:ext uri="{BB962C8B-B14F-4D97-AF65-F5344CB8AC3E}">
        <p14:creationId xmlns:p14="http://schemas.microsoft.com/office/powerpoint/2010/main" val="1677527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en-US" sz="3600" b="1" dirty="0"/>
            </a:br>
            <a:r>
              <a:rPr lang="en-US" sz="3600" b="1" dirty="0"/>
              <a:t>Since the 1980s </a:t>
            </a:r>
            <a:br>
              <a:rPr lang="en-US" sz="3600" b="1" dirty="0"/>
            </a:br>
            <a:r>
              <a:rPr lang="en-US" sz="3600" b="1" dirty="0"/>
              <a:t>Solid modernity </a:t>
            </a:r>
            <a:r>
              <a:rPr lang="en-US" sz="3600" b="1" dirty="0">
                <a:sym typeface="Wingdings" panose="05000000000000000000" pitchFamily="2" charset="2"/>
              </a:rPr>
              <a:t> </a:t>
            </a:r>
            <a:r>
              <a:rPr lang="en-US" sz="3600" b="1" dirty="0"/>
              <a:t>liquid modernity</a:t>
            </a:r>
            <a:br>
              <a:rPr lang="nl-NL" b="1" dirty="0"/>
            </a:br>
            <a:endParaRPr lang="nl-NL" dirty="0"/>
          </a:p>
        </p:txBody>
      </p:sp>
      <p:sp>
        <p:nvSpPr>
          <p:cNvPr id="3" name="Content Placeholder 2"/>
          <p:cNvSpPr>
            <a:spLocks noGrp="1"/>
          </p:cNvSpPr>
          <p:nvPr>
            <p:ph idx="1"/>
          </p:nvPr>
        </p:nvSpPr>
        <p:spPr/>
        <p:txBody>
          <a:bodyPr>
            <a:normAutofit/>
          </a:bodyPr>
          <a:lstStyle/>
          <a:p>
            <a:pPr marL="514350" indent="-514350">
              <a:buAutoNum type="arabicPeriod"/>
            </a:pPr>
            <a:r>
              <a:rPr lang="en-US" dirty="0"/>
              <a:t>Economic </a:t>
            </a:r>
            <a:r>
              <a:rPr lang="en-US" dirty="0">
                <a:sym typeface="Wingdings" panose="05000000000000000000" pitchFamily="2" charset="2"/>
              </a:rPr>
              <a:t> </a:t>
            </a:r>
            <a:r>
              <a:rPr lang="en-US" dirty="0"/>
              <a:t>Global free-market capitalism </a:t>
            </a:r>
          </a:p>
          <a:p>
            <a:pPr marL="514350" indent="-514350">
              <a:buAutoNum type="arabicPeriod"/>
            </a:pPr>
            <a:r>
              <a:rPr lang="en-US" dirty="0"/>
              <a:t>Ideological </a:t>
            </a:r>
            <a:r>
              <a:rPr lang="en-US" dirty="0">
                <a:sym typeface="Wingdings" panose="05000000000000000000" pitchFamily="2" charset="2"/>
              </a:rPr>
              <a:t> </a:t>
            </a:r>
            <a:r>
              <a:rPr lang="en-US" dirty="0"/>
              <a:t>Neoliberalism</a:t>
            </a:r>
          </a:p>
          <a:p>
            <a:pPr marL="514350" indent="-514350">
              <a:buAutoNum type="arabicPeriod"/>
            </a:pPr>
            <a:r>
              <a:rPr lang="en-US" dirty="0"/>
              <a:t>Political: undermining of the nation-state as the arena of democratic decision-making and populist response</a:t>
            </a:r>
          </a:p>
          <a:p>
            <a:pPr marL="514350" indent="-514350">
              <a:buAutoNum type="arabicPeriod"/>
            </a:pPr>
            <a:endParaRPr lang="en-US" dirty="0"/>
          </a:p>
          <a:p>
            <a:pPr marL="0" indent="0">
              <a:buNone/>
            </a:pPr>
            <a:r>
              <a:rPr lang="en-US" dirty="0"/>
              <a:t>  	Undermining of welfare democracy:</a:t>
            </a:r>
          </a:p>
          <a:p>
            <a:pPr marL="0" indent="0">
              <a:buNone/>
            </a:pPr>
            <a:r>
              <a:rPr lang="en-US" dirty="0"/>
              <a:t>     Increasing precariousness and inequalities</a:t>
            </a:r>
            <a:endParaRPr lang="nl-NL" dirty="0"/>
          </a:p>
        </p:txBody>
      </p:sp>
      <p:sp>
        <p:nvSpPr>
          <p:cNvPr id="4" name="Curved Right Arrow 3"/>
          <p:cNvSpPr/>
          <p:nvPr/>
        </p:nvSpPr>
        <p:spPr>
          <a:xfrm>
            <a:off x="86896" y="2420888"/>
            <a:ext cx="452656" cy="316835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
        <p:nvSpPr>
          <p:cNvPr id="5" name="Curved Left Arrow 4"/>
          <p:cNvSpPr/>
          <p:nvPr/>
        </p:nvSpPr>
        <p:spPr>
          <a:xfrm>
            <a:off x="7765504" y="3861048"/>
            <a:ext cx="509776" cy="172819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
        <p:nvSpPr>
          <p:cNvPr id="6" name="Curved Left Arrow 5"/>
          <p:cNvSpPr/>
          <p:nvPr/>
        </p:nvSpPr>
        <p:spPr>
          <a:xfrm>
            <a:off x="8460432" y="1712606"/>
            <a:ext cx="576064" cy="373261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Tree>
    <p:extLst>
      <p:ext uri="{BB962C8B-B14F-4D97-AF65-F5344CB8AC3E}">
        <p14:creationId xmlns:p14="http://schemas.microsoft.com/office/powerpoint/2010/main" val="23303143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3045</TotalTime>
  <Words>3567</Words>
  <Application>Microsoft Office PowerPoint</Application>
  <PresentationFormat>On-screen Show (4:3)</PresentationFormat>
  <Paragraphs>186</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Wingdings</vt:lpstr>
      <vt:lpstr>Office Theme</vt:lpstr>
      <vt:lpstr>FROM SOLID TO LIQUID MODERNITY AND THE CONDITION OF DEMOCRACY</vt:lpstr>
      <vt:lpstr> Historical phases in ongoing process of modernisation </vt:lpstr>
      <vt:lpstr>Disclaimer: my view of solid and liquid modernity may be subjective </vt:lpstr>
      <vt:lpstr>Transition from traditional to modern society (late 18th century – 1870s)</vt:lpstr>
      <vt:lpstr>Shaping of ‘solid modernity’ (1870s – 1940s)</vt:lpstr>
      <vt:lpstr>Shaping of ‘solid modernity’ (1870s – 1940s)</vt:lpstr>
      <vt:lpstr> But also derailments of modernisation in the first half of the 20th century: </vt:lpstr>
      <vt:lpstr>Heydays of solid modernity (1940s-1980s)</vt:lpstr>
      <vt:lpstr> Since the 1980s  Solid modernity  liquid modernity </vt:lpstr>
      <vt:lpstr>Solid modernityLiquid modernity </vt:lpstr>
      <vt:lpstr> Global capitalism </vt:lpstr>
      <vt:lpstr> Neoliberalism </vt:lpstr>
      <vt:lpstr>The neoliberal worldview</vt:lpstr>
      <vt:lpstr> De-socialized and de-politicized individualism </vt:lpstr>
      <vt:lpstr>   Solid modernity: the nation-state as the arena for democracy and organizing social solidarity and justice as protective counterbalance to capitalism. Liquid modernity  undermining of nation-state   </vt:lpstr>
      <vt:lpstr>Democracy under pressure</vt:lpstr>
      <vt:lpstr>  Increased existential precariousness: the complex interdependences in global capitalism entail uncontrollable instabilities and risks which may have consequences for individual lives     </vt:lpstr>
      <vt:lpstr>Global capitalism  Growing socio-economic and cultural inequalities </vt:lpstr>
      <vt:lpstr>Increasing pressure  on labour and middle class</vt:lpstr>
      <vt:lpstr>Growing sociocultural fragmentation</vt:lpstr>
      <vt:lpstr>Populism: how did it come into being?</vt:lpstr>
      <vt:lpstr>Populism</vt:lpstr>
      <vt:lpstr>Putting populism in perspective </vt:lpstr>
      <vt:lpstr> Populism as inevitable consequence of mass-democracy? </vt:lpstr>
      <vt:lpstr>    Populism a symptom of a more general tension in mass-democracy (see Tocqueville, Max Weber and Joseph Schumpeter)   </vt:lpstr>
      <vt:lpstr>Role of the media</vt:lpstr>
      <vt:lpstr>Disinformation, ‘alternative’ truths  and confirmation bias </vt:lpstr>
    </vt:vector>
  </TitlesOfParts>
  <Company>Universiteit Maastricht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FROM SOLID TO LIQUID MODERNITY</dc:title>
  <dc:creator>Oosterhuis Harry (HISTORY)</dc:creator>
  <cp:lastModifiedBy>Oosterhuis, Harry (HISTORY)</cp:lastModifiedBy>
  <cp:revision>155</cp:revision>
  <cp:lastPrinted>2017-03-15T11:22:43Z</cp:lastPrinted>
  <dcterms:created xsi:type="dcterms:W3CDTF">2015-12-05T10:40:55Z</dcterms:created>
  <dcterms:modified xsi:type="dcterms:W3CDTF">2024-12-27T20:30:52Z</dcterms:modified>
</cp:coreProperties>
</file>