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84" r:id="rId4"/>
    <p:sldId id="261" r:id="rId5"/>
    <p:sldId id="285" r:id="rId6"/>
    <p:sldId id="286" r:id="rId7"/>
    <p:sldId id="263" r:id="rId8"/>
    <p:sldId id="287" r:id="rId9"/>
    <p:sldId id="288" r:id="rId10"/>
    <p:sldId id="271" r:id="rId11"/>
    <p:sldId id="289" r:id="rId12"/>
    <p:sldId id="290" r:id="rId13"/>
    <p:sldId id="278" r:id="rId14"/>
    <p:sldId id="291" r:id="rId15"/>
    <p:sldId id="279" r:id="rId16"/>
    <p:sldId id="292" r:id="rId17"/>
    <p:sldId id="280" r:id="rId18"/>
    <p:sldId id="293" r:id="rId19"/>
    <p:sldId id="281" r:id="rId20"/>
    <p:sldId id="272" r:id="rId21"/>
    <p:sldId id="273" r:id="rId22"/>
    <p:sldId id="294" r:id="rId23"/>
    <p:sldId id="295" r:id="rId24"/>
    <p:sldId id="296" r:id="rId25"/>
    <p:sldId id="274" r:id="rId26"/>
    <p:sldId id="277" r:id="rId27"/>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92"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7C6575F0-FACD-46FE-993C-C82D4AEE7391}" type="datetimeFigureOut">
              <a:rPr lang="nl-NL" smtClean="0"/>
              <a:t>30-12-2024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874FBF-C917-4231-8BB7-A98E8BCE097A}" type="slidenum">
              <a:rPr lang="nl-NL" smtClean="0"/>
              <a:t>‹#›</a:t>
            </a:fld>
            <a:endParaRPr lang="nl-NL"/>
          </a:p>
        </p:txBody>
      </p:sp>
    </p:spTree>
    <p:extLst>
      <p:ext uri="{BB962C8B-B14F-4D97-AF65-F5344CB8AC3E}">
        <p14:creationId xmlns:p14="http://schemas.microsoft.com/office/powerpoint/2010/main" val="338318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7C6575F0-FACD-46FE-993C-C82D4AEE7391}" type="datetimeFigureOut">
              <a:rPr lang="nl-NL" smtClean="0"/>
              <a:t>30-12-2024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874FBF-C917-4231-8BB7-A98E8BCE097A}" type="slidenum">
              <a:rPr lang="nl-NL" smtClean="0"/>
              <a:t>‹#›</a:t>
            </a:fld>
            <a:endParaRPr lang="nl-NL"/>
          </a:p>
        </p:txBody>
      </p:sp>
    </p:spTree>
    <p:extLst>
      <p:ext uri="{BB962C8B-B14F-4D97-AF65-F5344CB8AC3E}">
        <p14:creationId xmlns:p14="http://schemas.microsoft.com/office/powerpoint/2010/main" val="322943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7C6575F0-FACD-46FE-993C-C82D4AEE7391}" type="datetimeFigureOut">
              <a:rPr lang="nl-NL" smtClean="0"/>
              <a:t>30-12-2024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874FBF-C917-4231-8BB7-A98E8BCE097A}" type="slidenum">
              <a:rPr lang="nl-NL" smtClean="0"/>
              <a:t>‹#›</a:t>
            </a:fld>
            <a:endParaRPr lang="nl-NL"/>
          </a:p>
        </p:txBody>
      </p:sp>
    </p:spTree>
    <p:extLst>
      <p:ext uri="{BB962C8B-B14F-4D97-AF65-F5344CB8AC3E}">
        <p14:creationId xmlns:p14="http://schemas.microsoft.com/office/powerpoint/2010/main" val="17089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7C6575F0-FACD-46FE-993C-C82D4AEE7391}" type="datetimeFigureOut">
              <a:rPr lang="nl-NL" smtClean="0"/>
              <a:t>30-12-2024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874FBF-C917-4231-8BB7-A98E8BCE097A}" type="slidenum">
              <a:rPr lang="nl-NL" smtClean="0"/>
              <a:t>‹#›</a:t>
            </a:fld>
            <a:endParaRPr lang="nl-NL"/>
          </a:p>
        </p:txBody>
      </p:sp>
    </p:spTree>
    <p:extLst>
      <p:ext uri="{BB962C8B-B14F-4D97-AF65-F5344CB8AC3E}">
        <p14:creationId xmlns:p14="http://schemas.microsoft.com/office/powerpoint/2010/main" val="297002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6575F0-FACD-46FE-993C-C82D4AEE7391}" type="datetimeFigureOut">
              <a:rPr lang="nl-NL" smtClean="0"/>
              <a:t>30-12-2024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874FBF-C917-4231-8BB7-A98E8BCE097A}" type="slidenum">
              <a:rPr lang="nl-NL" smtClean="0"/>
              <a:t>‹#›</a:t>
            </a:fld>
            <a:endParaRPr lang="nl-NL"/>
          </a:p>
        </p:txBody>
      </p:sp>
    </p:spTree>
    <p:extLst>
      <p:ext uri="{BB962C8B-B14F-4D97-AF65-F5344CB8AC3E}">
        <p14:creationId xmlns:p14="http://schemas.microsoft.com/office/powerpoint/2010/main" val="415441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7C6575F0-FACD-46FE-993C-C82D4AEE7391}" type="datetimeFigureOut">
              <a:rPr lang="nl-NL" smtClean="0"/>
              <a:t>30-12-2024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8874FBF-C917-4231-8BB7-A98E8BCE097A}" type="slidenum">
              <a:rPr lang="nl-NL" smtClean="0"/>
              <a:t>‹#›</a:t>
            </a:fld>
            <a:endParaRPr lang="nl-NL"/>
          </a:p>
        </p:txBody>
      </p:sp>
    </p:spTree>
    <p:extLst>
      <p:ext uri="{BB962C8B-B14F-4D97-AF65-F5344CB8AC3E}">
        <p14:creationId xmlns:p14="http://schemas.microsoft.com/office/powerpoint/2010/main" val="39388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7C6575F0-FACD-46FE-993C-C82D4AEE7391}" type="datetimeFigureOut">
              <a:rPr lang="nl-NL" smtClean="0"/>
              <a:t>30-12-2024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8874FBF-C917-4231-8BB7-A98E8BCE097A}" type="slidenum">
              <a:rPr lang="nl-NL" smtClean="0"/>
              <a:t>‹#›</a:t>
            </a:fld>
            <a:endParaRPr lang="nl-NL"/>
          </a:p>
        </p:txBody>
      </p:sp>
    </p:spTree>
    <p:extLst>
      <p:ext uri="{BB962C8B-B14F-4D97-AF65-F5344CB8AC3E}">
        <p14:creationId xmlns:p14="http://schemas.microsoft.com/office/powerpoint/2010/main" val="351412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7C6575F0-FACD-46FE-993C-C82D4AEE7391}" type="datetimeFigureOut">
              <a:rPr lang="nl-NL" smtClean="0"/>
              <a:t>30-12-2024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8874FBF-C917-4231-8BB7-A98E8BCE097A}" type="slidenum">
              <a:rPr lang="nl-NL" smtClean="0"/>
              <a:t>‹#›</a:t>
            </a:fld>
            <a:endParaRPr lang="nl-NL"/>
          </a:p>
        </p:txBody>
      </p:sp>
    </p:spTree>
    <p:extLst>
      <p:ext uri="{BB962C8B-B14F-4D97-AF65-F5344CB8AC3E}">
        <p14:creationId xmlns:p14="http://schemas.microsoft.com/office/powerpoint/2010/main" val="129935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575F0-FACD-46FE-993C-C82D4AEE7391}" type="datetimeFigureOut">
              <a:rPr lang="nl-NL" smtClean="0"/>
              <a:t>30-12-2024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8874FBF-C917-4231-8BB7-A98E8BCE097A}" type="slidenum">
              <a:rPr lang="nl-NL" smtClean="0"/>
              <a:t>‹#›</a:t>
            </a:fld>
            <a:endParaRPr lang="nl-NL"/>
          </a:p>
        </p:txBody>
      </p:sp>
    </p:spTree>
    <p:extLst>
      <p:ext uri="{BB962C8B-B14F-4D97-AF65-F5344CB8AC3E}">
        <p14:creationId xmlns:p14="http://schemas.microsoft.com/office/powerpoint/2010/main" val="236310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6575F0-FACD-46FE-993C-C82D4AEE7391}" type="datetimeFigureOut">
              <a:rPr lang="nl-NL" smtClean="0"/>
              <a:t>30-12-2024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8874FBF-C917-4231-8BB7-A98E8BCE097A}" type="slidenum">
              <a:rPr lang="nl-NL" smtClean="0"/>
              <a:t>‹#›</a:t>
            </a:fld>
            <a:endParaRPr lang="nl-NL"/>
          </a:p>
        </p:txBody>
      </p:sp>
    </p:spTree>
    <p:extLst>
      <p:ext uri="{BB962C8B-B14F-4D97-AF65-F5344CB8AC3E}">
        <p14:creationId xmlns:p14="http://schemas.microsoft.com/office/powerpoint/2010/main" val="111355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6575F0-FACD-46FE-993C-C82D4AEE7391}" type="datetimeFigureOut">
              <a:rPr lang="nl-NL" smtClean="0"/>
              <a:t>30-12-2024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8874FBF-C917-4231-8BB7-A98E8BCE097A}" type="slidenum">
              <a:rPr lang="nl-NL" smtClean="0"/>
              <a:t>‹#›</a:t>
            </a:fld>
            <a:endParaRPr lang="nl-NL"/>
          </a:p>
        </p:txBody>
      </p:sp>
    </p:spTree>
    <p:extLst>
      <p:ext uri="{BB962C8B-B14F-4D97-AF65-F5344CB8AC3E}">
        <p14:creationId xmlns:p14="http://schemas.microsoft.com/office/powerpoint/2010/main" val="346888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575F0-FACD-46FE-993C-C82D4AEE7391}" type="datetimeFigureOut">
              <a:rPr lang="nl-NL" smtClean="0"/>
              <a:t>30-12-2024</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74FBF-C917-4231-8BB7-A98E8BCE097A}" type="slidenum">
              <a:rPr lang="nl-NL" smtClean="0"/>
              <a:t>‹#›</a:t>
            </a:fld>
            <a:endParaRPr lang="nl-NL"/>
          </a:p>
        </p:txBody>
      </p:sp>
    </p:spTree>
    <p:extLst>
      <p:ext uri="{BB962C8B-B14F-4D97-AF65-F5344CB8AC3E}">
        <p14:creationId xmlns:p14="http://schemas.microsoft.com/office/powerpoint/2010/main" val="2442657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hronicle.com/article/When-Truth-Becomes-a-Commodity/23886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The Art of History</a:t>
            </a:r>
            <a:br>
              <a:rPr lang="en-GB" dirty="0"/>
            </a:br>
            <a:r>
              <a:rPr lang="en-GB" sz="3600" dirty="0"/>
              <a:t>Understanding sources and </a:t>
            </a:r>
            <a:br>
              <a:rPr lang="en-GB" sz="3600" dirty="0"/>
            </a:br>
            <a:r>
              <a:rPr lang="en-GB" sz="3600" dirty="0"/>
              <a:t>interpretation in historiography</a:t>
            </a:r>
          </a:p>
        </p:txBody>
      </p:sp>
      <p:sp>
        <p:nvSpPr>
          <p:cNvPr id="3" name="Subtitle 2"/>
          <p:cNvSpPr>
            <a:spLocks noGrp="1"/>
          </p:cNvSpPr>
          <p:nvPr>
            <p:ph type="subTitle" idx="1"/>
          </p:nvPr>
        </p:nvSpPr>
        <p:spPr/>
        <p:txBody>
          <a:bodyPr/>
          <a:lstStyle/>
          <a:p>
            <a:r>
              <a:rPr lang="nl-NL" dirty="0" err="1"/>
              <a:t>Introduction</a:t>
            </a:r>
            <a:endParaRPr lang="nl-NL" dirty="0"/>
          </a:p>
          <a:p>
            <a:r>
              <a:rPr lang="nl-NL" dirty="0" err="1"/>
              <a:t>by</a:t>
            </a:r>
            <a:endParaRPr lang="nl-NL" dirty="0"/>
          </a:p>
          <a:p>
            <a:r>
              <a:rPr lang="nl-NL" dirty="0"/>
              <a:t>Harry Oosterhuis</a:t>
            </a:r>
          </a:p>
          <a:p>
            <a:endParaRPr lang="nl-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49546"/>
            <a:ext cx="2619375" cy="1743075"/>
          </a:xfrm>
          <a:prstGeom prst="rect">
            <a:avLst/>
          </a:prstGeom>
        </p:spPr>
      </p:pic>
    </p:spTree>
    <p:extLst>
      <p:ext uri="{BB962C8B-B14F-4D97-AF65-F5344CB8AC3E}">
        <p14:creationId xmlns:p14="http://schemas.microsoft.com/office/powerpoint/2010/main" val="4062376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Why do historians have different views on the past?</a:t>
            </a:r>
            <a:endParaRPr lang="nl-NL" dirty="0"/>
          </a:p>
        </p:txBody>
      </p:sp>
      <p:sp>
        <p:nvSpPr>
          <p:cNvPr id="3" name="Content Placeholder 2"/>
          <p:cNvSpPr>
            <a:spLocks noGrp="1"/>
          </p:cNvSpPr>
          <p:nvPr>
            <p:ph idx="1"/>
          </p:nvPr>
        </p:nvSpPr>
        <p:spPr/>
        <p:txBody>
          <a:bodyPr>
            <a:normAutofit fontScale="25000" lnSpcReduction="20000"/>
          </a:bodyPr>
          <a:lstStyle/>
          <a:p>
            <a:pPr lvl="0"/>
            <a:endParaRPr lang="en-GB" dirty="0"/>
          </a:p>
          <a:p>
            <a:pPr marL="0" lvl="0" indent="0">
              <a:buNone/>
            </a:pPr>
            <a:r>
              <a:rPr lang="en-GB" sz="16000" dirty="0"/>
              <a:t>Because their perspective is influenced or shaped by their:</a:t>
            </a:r>
          </a:p>
          <a:p>
            <a:pPr lvl="0"/>
            <a:r>
              <a:rPr lang="en-GB" sz="16000" dirty="0"/>
              <a:t>norms and values, convictions</a:t>
            </a:r>
            <a:endParaRPr lang="nl-NL" sz="16000" dirty="0"/>
          </a:p>
          <a:p>
            <a:pPr lvl="0"/>
            <a:r>
              <a:rPr lang="en-GB" sz="16000" dirty="0"/>
              <a:t>world-view, religion, ideology</a:t>
            </a:r>
            <a:endParaRPr lang="nl-NL" sz="16000" dirty="0"/>
          </a:p>
          <a:p>
            <a:pPr lvl="0"/>
            <a:r>
              <a:rPr lang="en-GB" sz="16000" dirty="0"/>
              <a:t>political preferences, nationality</a:t>
            </a:r>
            <a:endParaRPr lang="nl-NL" sz="16000" dirty="0"/>
          </a:p>
          <a:p>
            <a:pPr lvl="0"/>
            <a:r>
              <a:rPr lang="en-GB" sz="16000" dirty="0"/>
              <a:t>personal experiences/involvements</a:t>
            </a:r>
            <a:endParaRPr lang="nl-NL" sz="16000" dirty="0"/>
          </a:p>
          <a:p>
            <a:pPr lvl="0"/>
            <a:r>
              <a:rPr lang="en-GB" sz="16000" dirty="0"/>
              <a:t>(personal and shared/collective) identity.</a:t>
            </a:r>
          </a:p>
          <a:p>
            <a:pPr marL="0" lvl="0" indent="0">
              <a:buNone/>
            </a:pPr>
            <a:endParaRPr lang="en-GB" sz="9600" dirty="0"/>
          </a:p>
          <a:p>
            <a:pPr marL="0" indent="0">
              <a:buNone/>
            </a:pPr>
            <a:endParaRPr lang="nl-NL" sz="7400" b="1" dirty="0"/>
          </a:p>
          <a:p>
            <a:pPr marL="0" lvl="0" indent="0">
              <a:buNone/>
            </a:pPr>
            <a:br>
              <a:rPr lang="en-GB" dirty="0"/>
            </a:br>
            <a:endParaRPr lang="nl-NL" dirty="0"/>
          </a:p>
        </p:txBody>
      </p:sp>
    </p:spTree>
    <p:extLst>
      <p:ext uri="{BB962C8B-B14F-4D97-AF65-F5344CB8AC3E}">
        <p14:creationId xmlns:p14="http://schemas.microsoft.com/office/powerpoint/2010/main" val="245110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Historical study is not only about the past, but it also reflects present concerns</a:t>
            </a:r>
            <a:endParaRPr lang="nl-NL" sz="3600" dirty="0"/>
          </a:p>
        </p:txBody>
      </p:sp>
      <p:sp>
        <p:nvSpPr>
          <p:cNvPr id="3" name="Content Placeholder 2"/>
          <p:cNvSpPr>
            <a:spLocks noGrp="1"/>
          </p:cNvSpPr>
          <p:nvPr>
            <p:ph idx="1"/>
          </p:nvPr>
        </p:nvSpPr>
        <p:spPr>
          <a:xfrm>
            <a:off x="323528" y="1700808"/>
            <a:ext cx="8363272" cy="4425355"/>
          </a:xfrm>
        </p:spPr>
        <p:txBody>
          <a:bodyPr>
            <a:normAutofit fontScale="77500" lnSpcReduction="20000"/>
          </a:bodyPr>
          <a:lstStyle/>
          <a:p>
            <a:pPr marL="0" indent="0">
              <a:buNone/>
            </a:pPr>
            <a:r>
              <a:rPr lang="en-US" sz="3600" dirty="0"/>
              <a:t>Writing history can be very sensitive because the ways in which the history of a country, a community, a people or group is represented, involves the </a:t>
            </a:r>
            <a:r>
              <a:rPr lang="en-US" sz="3600" b="1" dirty="0"/>
              <a:t>memory, self-image and identity</a:t>
            </a:r>
            <a:r>
              <a:rPr lang="en-US" sz="3600" dirty="0"/>
              <a:t> of that group or nation.</a:t>
            </a:r>
            <a:endParaRPr lang="en-GB" sz="3600" b="1" dirty="0"/>
          </a:p>
          <a:p>
            <a:pPr marL="0" indent="0">
              <a:buNone/>
            </a:pPr>
            <a:endParaRPr lang="en-GB" sz="3600" b="1" dirty="0"/>
          </a:p>
          <a:p>
            <a:pPr marL="0" indent="0">
              <a:buNone/>
            </a:pPr>
            <a:r>
              <a:rPr lang="en-GB" sz="3600" dirty="0"/>
              <a:t>T</a:t>
            </a:r>
            <a:r>
              <a:rPr lang="en-US" sz="3600" dirty="0"/>
              <a:t>here is a lot of selective and wishful thinking in history as memory, in particular in times of ‘identity politics’.</a:t>
            </a:r>
          </a:p>
          <a:p>
            <a:pPr marL="0" indent="0">
              <a:buNone/>
            </a:pPr>
            <a:endParaRPr lang="en-US" sz="3600" dirty="0"/>
          </a:p>
          <a:p>
            <a:pPr marL="0" indent="0">
              <a:buNone/>
            </a:pPr>
            <a:r>
              <a:rPr lang="en-US" sz="3600" dirty="0"/>
              <a:t>History as memory can touch on tender strings and it is often entangled in political controversies.</a:t>
            </a:r>
            <a:endParaRPr lang="nl-NL" sz="3600" dirty="0"/>
          </a:p>
          <a:p>
            <a:pPr marL="0" indent="0">
              <a:buNone/>
            </a:pPr>
            <a:endParaRPr lang="nl-NL" sz="3600" dirty="0"/>
          </a:p>
          <a:p>
            <a:endParaRPr lang="nl-NL" dirty="0"/>
          </a:p>
        </p:txBody>
      </p:sp>
    </p:spTree>
    <p:extLst>
      <p:ext uri="{BB962C8B-B14F-4D97-AF65-F5344CB8AC3E}">
        <p14:creationId xmlns:p14="http://schemas.microsoft.com/office/powerpoint/2010/main" val="304098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Example: The importance of the French Revolution for the national identity of the French and their republic</a:t>
            </a:r>
            <a:endParaRPr lang="nl-NL" sz="2400" b="1" dirty="0"/>
          </a:p>
        </p:txBody>
      </p:sp>
      <p:sp>
        <p:nvSpPr>
          <p:cNvPr id="3" name="Content Placeholder 2"/>
          <p:cNvSpPr>
            <a:spLocks noGrp="1"/>
          </p:cNvSpPr>
          <p:nvPr>
            <p:ph idx="1"/>
          </p:nvPr>
        </p:nvSpPr>
        <p:spPr>
          <a:xfrm>
            <a:off x="457200" y="1417638"/>
            <a:ext cx="8229600" cy="4708525"/>
          </a:xfrm>
        </p:spPr>
        <p:txBody>
          <a:bodyPr>
            <a:noAutofit/>
          </a:bodyPr>
          <a:lstStyle/>
          <a:p>
            <a:pPr marL="0" indent="0">
              <a:buNone/>
            </a:pPr>
            <a:r>
              <a:rPr lang="en-GB" sz="1800" dirty="0"/>
              <a:t>The values of the Revolution are still a crucial reference-point:  </a:t>
            </a:r>
          </a:p>
          <a:p>
            <a:r>
              <a:rPr lang="en-US" sz="1800" dirty="0"/>
              <a:t>The public memory of the Revolution as the foundational moment of the French nation and democratic republic. (National celebration on 14</a:t>
            </a:r>
            <a:r>
              <a:rPr lang="en-US" sz="1800" baseline="30000" dirty="0"/>
              <a:t>th</a:t>
            </a:r>
            <a:r>
              <a:rPr lang="en-US" sz="1800" dirty="0"/>
              <a:t> of July.) </a:t>
            </a:r>
          </a:p>
          <a:p>
            <a:r>
              <a:rPr lang="en-GB" sz="1800" dirty="0"/>
              <a:t>Upholding republican values such as </a:t>
            </a:r>
            <a:r>
              <a:rPr lang="en-GB" sz="1800" i="1" dirty="0" err="1"/>
              <a:t>laicité</a:t>
            </a:r>
            <a:r>
              <a:rPr lang="en-GB" sz="1800" dirty="0"/>
              <a:t> (strict separation between Church and state) and undivided loyalty to the nation has affected discussions about the religious identity of Muslims and their integration in French society (in particular after terrorist attacks) </a:t>
            </a:r>
            <a:r>
              <a:rPr lang="en-GB" sz="1800" dirty="0">
                <a:sym typeface="Wingdings" panose="05000000000000000000" pitchFamily="2" charset="2"/>
              </a:rPr>
              <a:t> f</a:t>
            </a:r>
            <a:r>
              <a:rPr lang="en-GB" sz="1800" dirty="0"/>
              <a:t>ormer president Sarkozy advocating a ban on the wearing of headscarves in public by Muslim women </a:t>
            </a:r>
            <a:r>
              <a:rPr lang="en-GB" sz="1800" dirty="0">
                <a:sym typeface="Wingdings" panose="05000000000000000000" pitchFamily="2" charset="2"/>
              </a:rPr>
              <a:t> “</a:t>
            </a:r>
            <a:r>
              <a:rPr lang="en-GB" sz="1800" dirty="0"/>
              <a:t>Here in France we only have one community and that is the nation.”</a:t>
            </a:r>
          </a:p>
          <a:p>
            <a:pPr marL="0" indent="0">
              <a:buNone/>
            </a:pPr>
            <a:r>
              <a:rPr lang="en-US" sz="1800" dirty="0"/>
              <a:t>However, something is left out in the public memory of the French Revolution: </a:t>
            </a:r>
          </a:p>
          <a:p>
            <a:pPr>
              <a:buFontTx/>
              <a:buChar char="-"/>
            </a:pPr>
            <a:r>
              <a:rPr lang="en-US" sz="1800" dirty="0"/>
              <a:t>The many victims of revolutionary violence and terror in name of the French state and nation; </a:t>
            </a:r>
          </a:p>
          <a:p>
            <a:pPr>
              <a:buFontTx/>
              <a:buChar char="-"/>
            </a:pPr>
            <a:r>
              <a:rPr lang="en-US" sz="1800" dirty="0"/>
              <a:t>That Sarkozy’s statement is in line with Robespierre’s despotic interpretation of the General Will.  </a:t>
            </a:r>
          </a:p>
          <a:p>
            <a:pPr>
              <a:buFontTx/>
              <a:buChar char="-"/>
            </a:pPr>
            <a:r>
              <a:rPr lang="en-US" sz="1800" dirty="0"/>
              <a:t>That the mind-set of revolutionary Jacobins and that of Muslim terrorists have something in common: radicalism and intolerance; black and white thinking; unwillingness to compromise; no respect for history, ruthless utopianism.  </a:t>
            </a:r>
          </a:p>
          <a:p>
            <a:pPr marL="0" indent="0">
              <a:buNone/>
            </a:pPr>
            <a:endParaRPr lang="nl-NL" sz="1800" dirty="0"/>
          </a:p>
        </p:txBody>
      </p:sp>
    </p:spTree>
    <p:extLst>
      <p:ext uri="{BB962C8B-B14F-4D97-AF65-F5344CB8AC3E}">
        <p14:creationId xmlns:p14="http://schemas.microsoft.com/office/powerpoint/2010/main" val="13771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b="1" dirty="0"/>
              <a:t>French </a:t>
            </a:r>
            <a:r>
              <a:rPr lang="nl-NL" b="1" dirty="0" err="1"/>
              <a:t>national</a:t>
            </a:r>
            <a:r>
              <a:rPr lang="nl-NL" b="1" dirty="0"/>
              <a:t> </a:t>
            </a:r>
            <a:r>
              <a:rPr lang="nl-NL" b="1" dirty="0" err="1"/>
              <a:t>identity</a:t>
            </a:r>
            <a:endParaRPr lang="nl-NL" b="1" dirty="0"/>
          </a:p>
        </p:txBody>
      </p:sp>
      <p:sp>
        <p:nvSpPr>
          <p:cNvPr id="7" name="Content Placeholder 6"/>
          <p:cNvSpPr>
            <a:spLocks noGrp="1"/>
          </p:cNvSpPr>
          <p:nvPr>
            <p:ph idx="1"/>
          </p:nvPr>
        </p:nvSpPr>
        <p:spPr/>
        <p:txBody>
          <a:bodyPr>
            <a:normAutofit lnSpcReduction="10000"/>
          </a:bodyPr>
          <a:lstStyle/>
          <a:p>
            <a:pPr marL="2171700" lvl="5" indent="0">
              <a:buNone/>
            </a:pPr>
            <a:r>
              <a:rPr lang="en-GB" dirty="0"/>
              <a:t>‘Here in France, we only have one community and that is the nation.’</a:t>
            </a:r>
          </a:p>
          <a:p>
            <a:pPr marL="2171700" lvl="5" indent="0">
              <a:buNone/>
            </a:pPr>
            <a:endParaRPr lang="en-GB" dirty="0"/>
          </a:p>
          <a:p>
            <a:pPr marL="2171700" lvl="5" indent="0">
              <a:buNone/>
            </a:pPr>
            <a:endParaRPr lang="en-GB" dirty="0"/>
          </a:p>
          <a:p>
            <a:pPr marL="2171700" lvl="5" indent="0">
              <a:buNone/>
            </a:pPr>
            <a:r>
              <a:rPr lang="en-GB" dirty="0"/>
              <a:t>	</a:t>
            </a:r>
            <a:r>
              <a:rPr lang="en-GB" sz="4400" dirty="0"/>
              <a:t>?</a:t>
            </a:r>
          </a:p>
          <a:p>
            <a:pPr marL="2171700" lvl="5" indent="0">
              <a:buNone/>
            </a:pPr>
            <a:endParaRPr lang="en-GB" sz="4400" dirty="0"/>
          </a:p>
          <a:p>
            <a:pPr marL="2171700" lvl="5" indent="0">
              <a:buNone/>
            </a:pPr>
            <a:endParaRPr lang="en-GB" sz="4400" dirty="0"/>
          </a:p>
          <a:p>
            <a:pPr marL="2171700" lvl="5" indent="0">
              <a:buNone/>
            </a:pPr>
            <a:r>
              <a:rPr lang="en-GB" sz="4400" dirty="0"/>
              <a:t>				 ?</a:t>
            </a:r>
            <a:endParaRPr lang="nl-NL" sz="4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600200"/>
            <a:ext cx="1986280" cy="124358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420888"/>
            <a:ext cx="1761744" cy="239649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0594" y="4817378"/>
            <a:ext cx="2937510" cy="1954530"/>
          </a:xfrm>
          <a:prstGeom prst="rect">
            <a:avLst/>
          </a:prstGeom>
        </p:spPr>
      </p:pic>
      <p:sp>
        <p:nvSpPr>
          <p:cNvPr id="11" name="Curved Right Arrow 10"/>
          <p:cNvSpPr/>
          <p:nvPr/>
        </p:nvSpPr>
        <p:spPr>
          <a:xfrm>
            <a:off x="4355976" y="2060848"/>
            <a:ext cx="1152128" cy="17922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3" name="Curved Left Arrow 12"/>
          <p:cNvSpPr/>
          <p:nvPr/>
        </p:nvSpPr>
        <p:spPr>
          <a:xfrm>
            <a:off x="7413864" y="4149080"/>
            <a:ext cx="1058008" cy="223224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38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err="1"/>
              <a:t>Example</a:t>
            </a:r>
            <a:r>
              <a:rPr lang="nl-NL" b="1" dirty="0"/>
              <a:t>: </a:t>
            </a:r>
            <a:r>
              <a:rPr lang="nl-NL" b="1" dirty="0" err="1"/>
              <a:t>German</a:t>
            </a:r>
            <a:r>
              <a:rPr lang="nl-NL" b="1" dirty="0"/>
              <a:t> </a:t>
            </a:r>
            <a:r>
              <a:rPr lang="nl-NL" b="1" dirty="0" err="1"/>
              <a:t>national</a:t>
            </a:r>
            <a:r>
              <a:rPr lang="nl-NL" b="1" dirty="0"/>
              <a:t> </a:t>
            </a:r>
            <a:r>
              <a:rPr lang="nl-NL" b="1" dirty="0" err="1"/>
              <a:t>identity</a:t>
            </a:r>
            <a:r>
              <a:rPr lang="nl-NL" b="1" dirty="0"/>
              <a:t> </a:t>
            </a:r>
            <a:r>
              <a:rPr lang="nl-NL" b="1" dirty="0" err="1"/>
              <a:t>infused</a:t>
            </a:r>
            <a:r>
              <a:rPr lang="nl-NL" b="1" dirty="0"/>
              <a:t> </a:t>
            </a:r>
            <a:r>
              <a:rPr lang="nl-NL" b="1" dirty="0" err="1"/>
              <a:t>with</a:t>
            </a:r>
            <a:r>
              <a:rPr lang="nl-NL" b="1" dirty="0"/>
              <a:t> </a:t>
            </a:r>
            <a:r>
              <a:rPr lang="nl-NL" b="1" dirty="0" err="1"/>
              <a:t>remorse</a:t>
            </a:r>
            <a:endParaRPr lang="nl-NL" b="1" dirty="0"/>
          </a:p>
        </p:txBody>
      </p:sp>
      <p:sp>
        <p:nvSpPr>
          <p:cNvPr id="3" name="Content Placeholder 2"/>
          <p:cNvSpPr>
            <a:spLocks noGrp="1"/>
          </p:cNvSpPr>
          <p:nvPr>
            <p:ph idx="1"/>
          </p:nvPr>
        </p:nvSpPr>
        <p:spPr/>
        <p:txBody>
          <a:bodyPr>
            <a:normAutofit fontScale="92500" lnSpcReduction="10000"/>
          </a:bodyPr>
          <a:lstStyle/>
          <a:p>
            <a:r>
              <a:rPr lang="en-US" dirty="0"/>
              <a:t>The importance of the Third Reich, the Second World War and the Holocaust for the national identity and democratic substance of postwar Germany. </a:t>
            </a:r>
          </a:p>
          <a:p>
            <a:r>
              <a:rPr lang="en-US" dirty="0"/>
              <a:t>Angela Merkel’s asylum policies with regard to the many refugees who entered Germany in the previous years -  ‘</a:t>
            </a:r>
            <a:r>
              <a:rPr lang="en-US" dirty="0" err="1"/>
              <a:t>Wir</a:t>
            </a:r>
            <a:r>
              <a:rPr lang="en-US" dirty="0"/>
              <a:t> </a:t>
            </a:r>
            <a:r>
              <a:rPr lang="en-US" dirty="0" err="1"/>
              <a:t>schaffen</a:t>
            </a:r>
            <a:r>
              <a:rPr lang="en-US" dirty="0"/>
              <a:t> </a:t>
            </a:r>
            <a:r>
              <a:rPr lang="en-US" dirty="0" err="1"/>
              <a:t>das’</a:t>
            </a:r>
            <a:r>
              <a:rPr lang="en-US" dirty="0"/>
              <a:t> (‘We will manage this’) – can be understood in the light of Germany’s dark past and the associated feelings of guilt.</a:t>
            </a:r>
            <a:endParaRPr lang="nl-NL" dirty="0"/>
          </a:p>
        </p:txBody>
      </p:sp>
    </p:spTree>
    <p:extLst>
      <p:ext uri="{BB962C8B-B14F-4D97-AF65-F5344CB8AC3E}">
        <p14:creationId xmlns:p14="http://schemas.microsoft.com/office/powerpoint/2010/main" val="3705305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err="1"/>
              <a:t>German</a:t>
            </a:r>
            <a:r>
              <a:rPr lang="nl-NL" b="1" dirty="0"/>
              <a:t> </a:t>
            </a:r>
            <a:r>
              <a:rPr lang="nl-NL" b="1" dirty="0" err="1"/>
              <a:t>national</a:t>
            </a:r>
            <a:r>
              <a:rPr lang="nl-NL" b="1" dirty="0"/>
              <a:t> </a:t>
            </a:r>
            <a:r>
              <a:rPr lang="nl-NL" b="1" dirty="0" err="1"/>
              <a:t>identity</a:t>
            </a:r>
            <a:endParaRPr lang="nl-NL" b="1" dirty="0"/>
          </a:p>
        </p:txBody>
      </p:sp>
      <p:sp>
        <p:nvSpPr>
          <p:cNvPr id="3" name="Content Placeholder 2"/>
          <p:cNvSpPr>
            <a:spLocks noGrp="1"/>
          </p:cNvSpPr>
          <p:nvPr>
            <p:ph idx="1"/>
          </p:nvPr>
        </p:nvSpPr>
        <p:spPr/>
        <p:txBody>
          <a:bodyPr/>
          <a:lstStyle/>
          <a:p>
            <a:pPr marL="0" indent="0">
              <a:buNone/>
            </a:pPr>
            <a:r>
              <a:rPr lang="nl-NL" dirty="0"/>
              <a:t>					‘</a:t>
            </a:r>
            <a:r>
              <a:rPr lang="nl-NL" dirty="0" err="1"/>
              <a:t>Wir</a:t>
            </a:r>
            <a:r>
              <a:rPr lang="nl-NL" dirty="0"/>
              <a:t> schaffen das.’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218980"/>
            <a:ext cx="3276600" cy="21831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10545"/>
            <a:ext cx="4139543" cy="27668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71" y="3693978"/>
            <a:ext cx="4000166" cy="2850118"/>
          </a:xfrm>
          <a:prstGeom prst="rect">
            <a:avLst/>
          </a:prstGeom>
        </p:spPr>
      </p:pic>
      <p:sp>
        <p:nvSpPr>
          <p:cNvPr id="7" name="Left-Up Arrow 6"/>
          <p:cNvSpPr/>
          <p:nvPr/>
        </p:nvSpPr>
        <p:spPr>
          <a:xfrm>
            <a:off x="4860032" y="5229200"/>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8696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err="1"/>
              <a:t>Example</a:t>
            </a:r>
            <a:r>
              <a:rPr lang="nl-NL" b="1" dirty="0"/>
              <a:t>: </a:t>
            </a:r>
            <a:r>
              <a:rPr lang="nl-NL" b="1" dirty="0" err="1"/>
              <a:t>Rediscovery</a:t>
            </a:r>
            <a:r>
              <a:rPr lang="nl-NL" b="1" dirty="0"/>
              <a:t> of </a:t>
            </a:r>
            <a:r>
              <a:rPr lang="nl-NL" b="1" dirty="0" err="1"/>
              <a:t>the</a:t>
            </a:r>
            <a:r>
              <a:rPr lang="nl-NL" b="1" dirty="0"/>
              <a:t> </a:t>
            </a:r>
            <a:r>
              <a:rPr lang="nl-NL" b="1" dirty="0" err="1"/>
              <a:t>importance</a:t>
            </a:r>
            <a:r>
              <a:rPr lang="nl-NL" b="1" dirty="0"/>
              <a:t> of </a:t>
            </a:r>
            <a:r>
              <a:rPr lang="nl-NL" b="1" dirty="0" err="1"/>
              <a:t>national</a:t>
            </a:r>
            <a:r>
              <a:rPr lang="nl-NL" b="1" dirty="0"/>
              <a:t> </a:t>
            </a:r>
            <a:r>
              <a:rPr lang="nl-NL" b="1" dirty="0" err="1"/>
              <a:t>history</a:t>
            </a:r>
            <a:endParaRPr lang="nl-NL" b="1" dirty="0"/>
          </a:p>
        </p:txBody>
      </p:sp>
      <p:sp>
        <p:nvSpPr>
          <p:cNvPr id="3" name="Content Placeholder 2"/>
          <p:cNvSpPr>
            <a:spLocks noGrp="1"/>
          </p:cNvSpPr>
          <p:nvPr>
            <p:ph idx="1"/>
          </p:nvPr>
        </p:nvSpPr>
        <p:spPr/>
        <p:txBody>
          <a:bodyPr>
            <a:noAutofit/>
          </a:bodyPr>
          <a:lstStyle/>
          <a:p>
            <a:r>
              <a:rPr lang="en-US" sz="1800" dirty="0"/>
              <a:t>Reaction to globalization, European integration, immigration and growing ethnic and religious diversity </a:t>
            </a:r>
            <a:r>
              <a:rPr lang="en-US" sz="1800" dirty="0">
                <a:sym typeface="Wingdings" panose="05000000000000000000" pitchFamily="2" charset="2"/>
              </a:rPr>
              <a:t> R</a:t>
            </a:r>
            <a:r>
              <a:rPr lang="en-US" sz="1800" dirty="0"/>
              <a:t>enewed emphasis in several Western countries on the importance of having knowledge of national history as a way to foster </a:t>
            </a:r>
            <a:r>
              <a:rPr lang="en-US" sz="1800" b="1" dirty="0"/>
              <a:t>national identity</a:t>
            </a:r>
            <a:r>
              <a:rPr lang="en-US" sz="1800" dirty="0"/>
              <a:t>, to find an answer to questions about what we are, where we belong to and what we have in common. </a:t>
            </a:r>
          </a:p>
          <a:p>
            <a:pPr marL="0" indent="0">
              <a:buNone/>
            </a:pPr>
            <a:r>
              <a:rPr lang="en-US" sz="1800" dirty="0">
                <a:sym typeface="Wingdings" panose="05000000000000000000" pitchFamily="2" charset="2"/>
              </a:rPr>
              <a:t>	 </a:t>
            </a:r>
            <a:r>
              <a:rPr lang="en-US" sz="1800" dirty="0"/>
              <a:t>What does it mean to be Dutch, British, French, German (or any other 	nationality)? </a:t>
            </a:r>
          </a:p>
          <a:p>
            <a:pPr marL="0" indent="0">
              <a:buNone/>
            </a:pPr>
            <a:r>
              <a:rPr lang="en-US" sz="1800" dirty="0">
                <a:sym typeface="Wingdings" panose="05000000000000000000" pitchFamily="2" charset="2"/>
              </a:rPr>
              <a:t>	 </a:t>
            </a:r>
            <a:r>
              <a:rPr lang="en-US" sz="1800" dirty="0"/>
              <a:t>What should unite all the different people who live in these countries? </a:t>
            </a:r>
          </a:p>
          <a:p>
            <a:r>
              <a:rPr lang="en-US" sz="1800" dirty="0"/>
              <a:t>But can history answer such questions at all? Is there a story about the past with which all residents in a country can identify or are there as many stories as there are different cultural, social and religious groups? </a:t>
            </a:r>
          </a:p>
          <a:p>
            <a:r>
              <a:rPr lang="en-US" sz="1800" dirty="0"/>
              <a:t>Dutch efforts to establish a Museum for National History failed because the politicians, historians, journalists and other opinion-makers involved did not agree about the story to be presented in such a museum. </a:t>
            </a:r>
          </a:p>
          <a:p>
            <a:r>
              <a:rPr lang="en-US" sz="1800" dirty="0"/>
              <a:t>And if it is so difficult to agree about national history, just imagine how difficult it is to construe a European identity on the basis of a common European history.</a:t>
            </a:r>
            <a:endParaRPr lang="nl-NL" sz="1800" dirty="0"/>
          </a:p>
        </p:txBody>
      </p:sp>
    </p:spTree>
    <p:extLst>
      <p:ext uri="{BB962C8B-B14F-4D97-AF65-F5344CB8AC3E}">
        <p14:creationId xmlns:p14="http://schemas.microsoft.com/office/powerpoint/2010/main" val="4157227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a:t>Dutch </a:t>
            </a:r>
            <a:r>
              <a:rPr lang="nl-NL" b="1" dirty="0" err="1"/>
              <a:t>national</a:t>
            </a:r>
            <a:r>
              <a:rPr lang="nl-NL" b="1" dirty="0"/>
              <a:t> </a:t>
            </a:r>
            <a:r>
              <a:rPr lang="nl-NL" b="1" dirty="0" err="1"/>
              <a:t>identity</a:t>
            </a:r>
            <a:endParaRPr lang="nl-NL" b="1" dirty="0"/>
          </a:p>
        </p:txBody>
      </p:sp>
      <p:sp>
        <p:nvSpPr>
          <p:cNvPr id="3" name="Content Placeholder 2"/>
          <p:cNvSpPr>
            <a:spLocks noGrp="1"/>
          </p:cNvSpPr>
          <p:nvPr>
            <p:ph idx="1"/>
          </p:nvPr>
        </p:nvSpPr>
        <p:spPr/>
        <p:txBody>
          <a:bodyPr/>
          <a:lstStyle/>
          <a:p>
            <a:pPr marL="0" indent="0">
              <a:buNone/>
            </a:pPr>
            <a:r>
              <a:rPr lang="nl-NL" dirty="0"/>
              <a:t>The National </a:t>
            </a:r>
            <a:r>
              <a:rPr lang="nl-NL" dirty="0" err="1"/>
              <a:t>History</a:t>
            </a:r>
            <a:r>
              <a:rPr lang="nl-NL" dirty="0"/>
              <a:t> Museum </a:t>
            </a:r>
            <a:r>
              <a:rPr lang="nl-NL" dirty="0" err="1"/>
              <a:t>which</a:t>
            </a:r>
            <a:r>
              <a:rPr lang="nl-NL" dirty="0"/>
              <a:t> </a:t>
            </a:r>
            <a:r>
              <a:rPr lang="nl-NL" dirty="0" err="1"/>
              <a:t>did</a:t>
            </a:r>
            <a:r>
              <a:rPr lang="nl-NL" dirty="0"/>
              <a:t> </a:t>
            </a:r>
            <a:r>
              <a:rPr lang="nl-NL" dirty="0" err="1"/>
              <a:t>not</a:t>
            </a:r>
            <a:r>
              <a:rPr lang="nl-NL" dirty="0"/>
              <a:t> </a:t>
            </a:r>
            <a:r>
              <a:rPr lang="nl-NL" dirty="0" err="1"/>
              <a:t>materialize</a:t>
            </a:r>
            <a:r>
              <a:rPr lang="nl-NL" dirty="0"/>
              <a:t> …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780928"/>
            <a:ext cx="5689600" cy="3784600"/>
          </a:xfrm>
          <a:prstGeom prst="rect">
            <a:avLst/>
          </a:prstGeom>
        </p:spPr>
      </p:pic>
    </p:spTree>
    <p:extLst>
      <p:ext uri="{BB962C8B-B14F-4D97-AF65-F5344CB8AC3E}">
        <p14:creationId xmlns:p14="http://schemas.microsoft.com/office/powerpoint/2010/main" val="1943487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err="1"/>
              <a:t>Example</a:t>
            </a:r>
            <a:r>
              <a:rPr lang="nl-NL" b="1" dirty="0"/>
              <a:t>: The </a:t>
            </a:r>
            <a:r>
              <a:rPr lang="nl-NL" b="1" dirty="0" err="1"/>
              <a:t>Armenian</a:t>
            </a:r>
            <a:r>
              <a:rPr lang="nl-NL" b="1" dirty="0"/>
              <a:t> genocide</a:t>
            </a:r>
          </a:p>
        </p:txBody>
      </p:sp>
      <p:sp>
        <p:nvSpPr>
          <p:cNvPr id="3" name="Content Placeholder 2"/>
          <p:cNvSpPr>
            <a:spLocks noGrp="1"/>
          </p:cNvSpPr>
          <p:nvPr>
            <p:ph idx="1"/>
          </p:nvPr>
        </p:nvSpPr>
        <p:spPr/>
        <p:txBody>
          <a:bodyPr>
            <a:normAutofit fontScale="70000" lnSpcReduction="20000"/>
          </a:bodyPr>
          <a:lstStyle/>
          <a:p>
            <a:r>
              <a:rPr lang="en-US" dirty="0"/>
              <a:t>Explosive issue in Turkey and also for Turkish people living in Western Europe: the debate on whether or not the murder of hundreds of thousands </a:t>
            </a:r>
            <a:r>
              <a:rPr lang="en-US" b="1" dirty="0"/>
              <a:t>Armenians</a:t>
            </a:r>
            <a:r>
              <a:rPr lang="en-US" dirty="0"/>
              <a:t> during World War One in the Ottoman Empire should be called a ‘genocide’. The term ‘genocide’ is felt to be insulting and considered as an attack on the Turkish nation and state. </a:t>
            </a:r>
          </a:p>
          <a:p>
            <a:r>
              <a:rPr lang="en-US" dirty="0"/>
              <a:t>People in Turkey who speak out about this and assert that there has indeed been a genocide by the Turkish regime, have been prosecuted or some have even been killed.</a:t>
            </a:r>
          </a:p>
          <a:p>
            <a:r>
              <a:rPr lang="en-US" dirty="0"/>
              <a:t>By contrast, in France, where many Armenians are living, a law was adopted that prohibits </a:t>
            </a:r>
            <a:r>
              <a:rPr lang="en-US" b="1" dirty="0"/>
              <a:t>to deny</a:t>
            </a:r>
            <a:r>
              <a:rPr lang="en-US" dirty="0"/>
              <a:t> the Armenian ‘genocide’ – like it is unlawful in Germany and other countries to deny the Holocaust. </a:t>
            </a:r>
          </a:p>
          <a:p>
            <a:r>
              <a:rPr lang="en-US" dirty="0"/>
              <a:t>Recent proposal in Dutch parliament to officially recognize the Armenian ‘genocide’ </a:t>
            </a:r>
            <a:r>
              <a:rPr lang="en-US" dirty="0">
                <a:sym typeface="Wingdings" panose="05000000000000000000" pitchFamily="2" charset="2"/>
              </a:rPr>
              <a:t> will affect the already troubled relations between the Netherlands and Turkey.  </a:t>
            </a:r>
            <a:endParaRPr lang="nl-NL" dirty="0"/>
          </a:p>
        </p:txBody>
      </p:sp>
    </p:spTree>
    <p:extLst>
      <p:ext uri="{BB962C8B-B14F-4D97-AF65-F5344CB8AC3E}">
        <p14:creationId xmlns:p14="http://schemas.microsoft.com/office/powerpoint/2010/main" val="2823026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err="1"/>
              <a:t>Turkish</a:t>
            </a:r>
            <a:r>
              <a:rPr lang="nl-NL" b="1" dirty="0"/>
              <a:t> </a:t>
            </a:r>
            <a:r>
              <a:rPr lang="nl-NL" b="1" dirty="0" err="1"/>
              <a:t>national</a:t>
            </a:r>
            <a:r>
              <a:rPr lang="nl-NL" b="1" dirty="0"/>
              <a:t> </a:t>
            </a:r>
            <a:r>
              <a:rPr lang="nl-NL" b="1" dirty="0" err="1"/>
              <a:t>identity</a:t>
            </a:r>
            <a:endParaRPr lang="nl-NL" b="1" dirty="0"/>
          </a:p>
        </p:txBody>
      </p:sp>
      <p:sp>
        <p:nvSpPr>
          <p:cNvPr id="3" name="Content Placeholder 2"/>
          <p:cNvSpPr>
            <a:spLocks noGrp="1"/>
          </p:cNvSpPr>
          <p:nvPr>
            <p:ph idx="1"/>
          </p:nvPr>
        </p:nvSpPr>
        <p:spPr/>
        <p:txBody>
          <a:bodyPr>
            <a:normAutofit lnSpcReduction="10000"/>
          </a:bodyPr>
          <a:lstStyle/>
          <a:p>
            <a:pPr marL="0" indent="0">
              <a:buNone/>
            </a:pPr>
            <a:r>
              <a:rPr lang="nl-NL" dirty="0"/>
              <a:t>The </a:t>
            </a:r>
            <a:r>
              <a:rPr lang="nl-NL" dirty="0" err="1"/>
              <a:t>Armenian</a:t>
            </a:r>
            <a:r>
              <a:rPr lang="nl-NL" dirty="0"/>
              <a:t> genocide</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The </a:t>
            </a:r>
            <a:r>
              <a:rPr lang="nl-NL" dirty="0" err="1"/>
              <a:t>Kurds</a:t>
            </a:r>
            <a:r>
              <a:rPr lang="nl-NL" dirty="0"/>
              <a:t> in Turkey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772816"/>
            <a:ext cx="4286250" cy="27689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501008"/>
            <a:ext cx="2562225" cy="1781175"/>
          </a:xfrm>
          <a:prstGeom prst="rect">
            <a:avLst/>
          </a:prstGeom>
        </p:spPr>
      </p:pic>
      <p:sp>
        <p:nvSpPr>
          <p:cNvPr id="6" name="Left-Up Arrow 5"/>
          <p:cNvSpPr/>
          <p:nvPr/>
        </p:nvSpPr>
        <p:spPr>
          <a:xfrm>
            <a:off x="3707904" y="3968641"/>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4110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err="1"/>
              <a:t>What</a:t>
            </a:r>
            <a:r>
              <a:rPr lang="nl-NL" b="1" dirty="0"/>
              <a:t> is the </a:t>
            </a:r>
            <a:r>
              <a:rPr lang="nl-NL" b="1" dirty="0" err="1"/>
              <a:t>study</a:t>
            </a:r>
            <a:r>
              <a:rPr lang="nl-NL" b="1" dirty="0"/>
              <a:t> of </a:t>
            </a:r>
            <a:r>
              <a:rPr lang="nl-NL" b="1" dirty="0" err="1"/>
              <a:t>history</a:t>
            </a:r>
            <a:r>
              <a:rPr lang="nl-NL" b="1" dirty="0"/>
              <a:t> </a:t>
            </a:r>
            <a:r>
              <a:rPr lang="nl-NL" b="1" dirty="0" err="1"/>
              <a:t>about</a:t>
            </a:r>
            <a:r>
              <a:rPr lang="nl-NL" b="1" dirty="0"/>
              <a:t>?</a:t>
            </a:r>
          </a:p>
        </p:txBody>
      </p:sp>
      <p:sp>
        <p:nvSpPr>
          <p:cNvPr id="3" name="Content Placeholder 2"/>
          <p:cNvSpPr>
            <a:spLocks noGrp="1"/>
          </p:cNvSpPr>
          <p:nvPr>
            <p:ph idx="1"/>
          </p:nvPr>
        </p:nvSpPr>
        <p:spPr/>
        <p:txBody>
          <a:bodyPr>
            <a:normAutofit lnSpcReduction="10000"/>
          </a:bodyPr>
          <a:lstStyle/>
          <a:p>
            <a:pPr marL="0" indent="0">
              <a:buNone/>
            </a:pPr>
            <a:r>
              <a:rPr lang="en-US" dirty="0"/>
              <a:t>Making sense of something which has vanished forever, the past, on the basis of its remnants, the sources.</a:t>
            </a:r>
          </a:p>
          <a:p>
            <a:pPr marL="0" indent="0">
              <a:buNone/>
            </a:pPr>
            <a:endParaRPr lang="en-US" dirty="0"/>
          </a:p>
          <a:p>
            <a:pPr marL="0" indent="0">
              <a:buNone/>
            </a:pPr>
            <a:r>
              <a:rPr lang="en-US" i="1" dirty="0"/>
              <a:t>Twofold focus of this skills-training:</a:t>
            </a:r>
          </a:p>
          <a:p>
            <a:pPr marL="514350" indent="-514350">
              <a:buAutoNum type="arabicPeriod"/>
            </a:pPr>
            <a:r>
              <a:rPr lang="en-US" dirty="0"/>
              <a:t>Making sense of the past </a:t>
            </a:r>
            <a:r>
              <a:rPr lang="en-US" dirty="0">
                <a:sym typeface="Wingdings" panose="05000000000000000000" pitchFamily="2" charset="2"/>
              </a:rPr>
              <a:t> h</a:t>
            </a:r>
            <a:r>
              <a:rPr lang="en-US" dirty="0"/>
              <a:t>istory as </a:t>
            </a:r>
            <a:r>
              <a:rPr lang="en-US" b="1" dirty="0"/>
              <a:t>interpretation</a:t>
            </a:r>
            <a:r>
              <a:rPr lang="en-US" dirty="0"/>
              <a:t> </a:t>
            </a:r>
          </a:p>
          <a:p>
            <a:pPr marL="514350" indent="-514350">
              <a:buAutoNum type="arabicPeriod"/>
            </a:pPr>
            <a:r>
              <a:rPr lang="en-US" dirty="0"/>
              <a:t>The study of </a:t>
            </a:r>
            <a:r>
              <a:rPr lang="en-US" b="1" dirty="0"/>
              <a:t>sources</a:t>
            </a:r>
            <a:r>
              <a:rPr lang="en-US" dirty="0"/>
              <a:t> </a:t>
            </a:r>
            <a:r>
              <a:rPr lang="en-US" dirty="0">
                <a:sym typeface="Wingdings" panose="05000000000000000000" pitchFamily="2" charset="2"/>
              </a:rPr>
              <a:t> the empirical method </a:t>
            </a:r>
            <a:endParaRPr lang="en-US" dirty="0"/>
          </a:p>
        </p:txBody>
      </p:sp>
      <p:sp>
        <p:nvSpPr>
          <p:cNvPr id="4" name="Down Arrow 3"/>
          <p:cNvSpPr/>
          <p:nvPr/>
        </p:nvSpPr>
        <p:spPr>
          <a:xfrm>
            <a:off x="3851920" y="263691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3565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range of historical interpretation has limits</a:t>
            </a:r>
            <a:endParaRPr lang="nl-NL" b="1" dirty="0"/>
          </a:p>
        </p:txBody>
      </p:sp>
      <p:sp>
        <p:nvSpPr>
          <p:cNvPr id="3" name="Content Placeholder 2"/>
          <p:cNvSpPr>
            <a:spLocks noGrp="1"/>
          </p:cNvSpPr>
          <p:nvPr>
            <p:ph idx="1"/>
          </p:nvPr>
        </p:nvSpPr>
        <p:spPr/>
        <p:txBody>
          <a:bodyPr>
            <a:normAutofit fontScale="70000" lnSpcReduction="20000"/>
          </a:bodyPr>
          <a:lstStyle/>
          <a:p>
            <a:pPr marL="0" indent="0">
              <a:buNone/>
            </a:pPr>
            <a:r>
              <a:rPr lang="en-US" sz="3400" dirty="0"/>
              <a:t>The (academic) writing of history is not on the same level as literary fiction or political propaganda. The range of historical interpretation is not endless: not any interpretation is possible and some historical interpretations are considered as better than others. </a:t>
            </a:r>
          </a:p>
          <a:p>
            <a:pPr marL="0" indent="0">
              <a:buNone/>
            </a:pPr>
            <a:endParaRPr lang="en-US" sz="3400" dirty="0"/>
          </a:p>
          <a:p>
            <a:pPr marL="0" indent="0">
              <a:buNone/>
            </a:pPr>
            <a:r>
              <a:rPr lang="en-US" sz="3400" dirty="0"/>
              <a:t>Historical interpretations are only up to scholarly standards if they are validated by: </a:t>
            </a:r>
            <a:endParaRPr lang="nl-NL" sz="3400" dirty="0"/>
          </a:p>
          <a:p>
            <a:r>
              <a:rPr lang="en-US" sz="3400" dirty="0"/>
              <a:t>Thorough knowledge of </a:t>
            </a:r>
            <a:r>
              <a:rPr lang="en-US" sz="3400" b="1" dirty="0"/>
              <a:t>the historical canon</a:t>
            </a:r>
            <a:r>
              <a:rPr lang="en-US" sz="3400" dirty="0"/>
              <a:t>, the existing body of generally accepted and established historical interpretations (which cannot be ignored). </a:t>
            </a:r>
          </a:p>
          <a:p>
            <a:r>
              <a:rPr lang="en-GB" sz="3400" dirty="0"/>
              <a:t>The requirement of empirical underpinning: </a:t>
            </a:r>
            <a:r>
              <a:rPr lang="en-GB" sz="3400" b="1" dirty="0"/>
              <a:t>a thorough and critical study of sources</a:t>
            </a:r>
            <a:r>
              <a:rPr lang="en-GB" sz="3400" dirty="0"/>
              <a:t>, which should be open to verification by other historians (on the basis of references to the sources). </a:t>
            </a:r>
            <a:endParaRPr lang="nl-NL" sz="3400" dirty="0"/>
          </a:p>
          <a:p>
            <a:endParaRPr lang="nl-NL" dirty="0"/>
          </a:p>
        </p:txBody>
      </p:sp>
    </p:spTree>
    <p:extLst>
      <p:ext uri="{BB962C8B-B14F-4D97-AF65-F5344CB8AC3E}">
        <p14:creationId xmlns:p14="http://schemas.microsoft.com/office/powerpoint/2010/main" val="461840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b="1" dirty="0"/>
              <a:t>Sources are </a:t>
            </a:r>
            <a:r>
              <a:rPr lang="nl-NL" b="1" dirty="0" err="1"/>
              <a:t>not</a:t>
            </a:r>
            <a:r>
              <a:rPr lang="nl-NL" b="1" dirty="0"/>
              <a:t> without </a:t>
            </a:r>
            <a:r>
              <a:rPr lang="nl-NL" b="1" dirty="0" err="1"/>
              <a:t>hurdles</a:t>
            </a:r>
            <a:endParaRPr lang="nl-NL" b="1" dirty="0"/>
          </a:p>
        </p:txBody>
      </p:sp>
      <p:sp>
        <p:nvSpPr>
          <p:cNvPr id="3" name="Content Placeholder 2"/>
          <p:cNvSpPr>
            <a:spLocks noGrp="1"/>
          </p:cNvSpPr>
          <p:nvPr>
            <p:ph idx="1"/>
          </p:nvPr>
        </p:nvSpPr>
        <p:spPr/>
        <p:txBody>
          <a:bodyPr>
            <a:normAutofit fontScale="62500" lnSpcReduction="20000"/>
          </a:bodyPr>
          <a:lstStyle/>
          <a:p>
            <a:pPr marL="0" indent="0">
              <a:buNone/>
            </a:pPr>
            <a:r>
              <a:rPr lang="en-GB" b="1" dirty="0"/>
              <a:t>Sources: </a:t>
            </a:r>
            <a:r>
              <a:rPr lang="en-GB" dirty="0"/>
              <a:t>remnants of the past (texts, but also pictures, archeologic relicts, architectural remains, and other artefacts) produced by people in the past; direct and contemporaneous products or by-products of the historical reality to which they refer and which they document. </a:t>
            </a:r>
          </a:p>
          <a:p>
            <a:pPr marL="0" indent="0">
              <a:buNone/>
            </a:pPr>
            <a:endParaRPr lang="en-GB" dirty="0"/>
          </a:p>
          <a:p>
            <a:pPr marL="0" indent="0">
              <a:buNone/>
            </a:pPr>
            <a:r>
              <a:rPr lang="en-GB" sz="3800" b="1" dirty="0"/>
              <a:t>The closest to the reality of the past as an historian can get.  </a:t>
            </a:r>
          </a:p>
          <a:p>
            <a:pPr marL="0" indent="0">
              <a:buNone/>
            </a:pPr>
            <a:endParaRPr lang="en-GB" b="1" dirty="0"/>
          </a:p>
          <a:p>
            <a:pPr marL="0" indent="0">
              <a:buNone/>
            </a:pPr>
            <a:r>
              <a:rPr lang="en-GB" b="1" dirty="0"/>
              <a:t>Difficulties </a:t>
            </a:r>
            <a:r>
              <a:rPr lang="en-GB" dirty="0"/>
              <a:t>involved (see introduction skills-book): 			</a:t>
            </a:r>
          </a:p>
          <a:p>
            <a:pPr marL="514350" indent="-514350">
              <a:buAutoNum type="arabicParenBoth"/>
            </a:pPr>
            <a:r>
              <a:rPr lang="en-GB" dirty="0"/>
              <a:t>tracing, </a:t>
            </a:r>
          </a:p>
          <a:p>
            <a:pPr marL="514350" indent="-514350">
              <a:buAutoNum type="arabicParenBoth"/>
            </a:pPr>
            <a:r>
              <a:rPr lang="en-GB" dirty="0"/>
              <a:t>accessing,</a:t>
            </a:r>
          </a:p>
          <a:p>
            <a:pPr marL="514350" indent="-514350">
              <a:buAutoNum type="arabicParenBoth"/>
            </a:pPr>
            <a:r>
              <a:rPr lang="en-GB" dirty="0"/>
              <a:t>selecting, </a:t>
            </a:r>
          </a:p>
          <a:p>
            <a:pPr marL="514350" indent="-514350">
              <a:buAutoNum type="arabicParenBoth"/>
            </a:pPr>
            <a:r>
              <a:rPr lang="en-GB" dirty="0"/>
              <a:t>authenticating, </a:t>
            </a:r>
          </a:p>
          <a:p>
            <a:pPr marL="514350" indent="-514350">
              <a:buAutoNum type="arabicParenBoth"/>
            </a:pPr>
            <a:r>
              <a:rPr lang="en-GB" dirty="0"/>
              <a:t>assessing, </a:t>
            </a:r>
          </a:p>
          <a:p>
            <a:pPr marL="514350" indent="-514350">
              <a:buAutoNum type="arabicParenBoth"/>
            </a:pPr>
            <a:r>
              <a:rPr lang="en-GB" dirty="0"/>
              <a:t>understanding and contextualizing sources. </a:t>
            </a:r>
          </a:p>
          <a:p>
            <a:pPr marL="0" indent="0">
              <a:buNone/>
            </a:pPr>
            <a:r>
              <a:rPr lang="en-GB" dirty="0"/>
              <a:t> </a:t>
            </a:r>
          </a:p>
          <a:p>
            <a:pPr marL="0" indent="0">
              <a:buNone/>
            </a:pP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284984"/>
            <a:ext cx="2304256" cy="3456384"/>
          </a:xfrm>
          <a:prstGeom prst="rect">
            <a:avLst/>
          </a:prstGeom>
        </p:spPr>
      </p:pic>
    </p:spTree>
    <p:extLst>
      <p:ext uri="{BB962C8B-B14F-4D97-AF65-F5344CB8AC3E}">
        <p14:creationId xmlns:p14="http://schemas.microsoft.com/office/powerpoint/2010/main" val="2053589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a:t>Sources are </a:t>
            </a:r>
            <a:r>
              <a:rPr lang="nl-NL" b="1" dirty="0" err="1"/>
              <a:t>also</a:t>
            </a:r>
            <a:r>
              <a:rPr lang="nl-NL" b="1" dirty="0"/>
              <a:t> </a:t>
            </a:r>
            <a:r>
              <a:rPr lang="nl-NL" b="1" dirty="0" err="1"/>
              <a:t>interpretations</a:t>
            </a:r>
            <a:endParaRPr lang="nl-NL" b="1" dirty="0"/>
          </a:p>
        </p:txBody>
      </p:sp>
      <p:sp>
        <p:nvSpPr>
          <p:cNvPr id="3" name="Content Placeholder 2"/>
          <p:cNvSpPr>
            <a:spLocks noGrp="1"/>
          </p:cNvSpPr>
          <p:nvPr>
            <p:ph idx="1"/>
          </p:nvPr>
        </p:nvSpPr>
        <p:spPr/>
        <p:txBody>
          <a:bodyPr>
            <a:normAutofit fontScale="92500" lnSpcReduction="10000"/>
          </a:bodyPr>
          <a:lstStyle/>
          <a:p>
            <a:pPr marL="0" indent="0">
              <a:buNone/>
            </a:pPr>
            <a:r>
              <a:rPr lang="nl-NL" dirty="0"/>
              <a:t>Sources are </a:t>
            </a:r>
            <a:r>
              <a:rPr lang="nl-NL" b="1" dirty="0" err="1"/>
              <a:t>not</a:t>
            </a:r>
            <a:r>
              <a:rPr lang="nl-NL" dirty="0"/>
              <a:t> </a:t>
            </a:r>
            <a:r>
              <a:rPr lang="en-US" dirty="0"/>
              <a:t>direct or objective reflections of the reality of the past and they </a:t>
            </a:r>
            <a:r>
              <a:rPr lang="en-GB" dirty="0"/>
              <a:t>do not have a self-evident, fixed meaning, but they are </a:t>
            </a:r>
            <a:r>
              <a:rPr lang="en-GB" b="1" dirty="0"/>
              <a:t>interpretations by the historical actors</a:t>
            </a:r>
            <a:r>
              <a:rPr lang="en-GB" dirty="0"/>
              <a:t> who produced them and as such they may be contradictory, selective, coloured, biased, and distorted. </a:t>
            </a:r>
          </a:p>
          <a:p>
            <a:pPr marL="0" indent="0">
              <a:buNone/>
            </a:pPr>
            <a:endParaRPr lang="en-GB" dirty="0"/>
          </a:p>
          <a:p>
            <a:pPr marL="0" indent="0">
              <a:buNone/>
            </a:pPr>
            <a:r>
              <a:rPr lang="en-GB" dirty="0"/>
              <a:t>Sources have been </a:t>
            </a:r>
            <a:r>
              <a:rPr lang="en-US" b="1" dirty="0"/>
              <a:t>selected by history itself</a:t>
            </a:r>
            <a:r>
              <a:rPr lang="en-US" dirty="0"/>
              <a:t>: some parts of the past and some historical actors have left more traces than others. </a:t>
            </a:r>
            <a:endParaRPr lang="nl-NL" dirty="0"/>
          </a:p>
          <a:p>
            <a:endParaRPr lang="nl-NL" dirty="0"/>
          </a:p>
          <a:p>
            <a:endParaRPr lang="nl-NL" dirty="0"/>
          </a:p>
        </p:txBody>
      </p:sp>
    </p:spTree>
    <p:extLst>
      <p:ext uri="{BB962C8B-B14F-4D97-AF65-F5344CB8AC3E}">
        <p14:creationId xmlns:p14="http://schemas.microsoft.com/office/powerpoint/2010/main" val="3659404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a:t>The </a:t>
            </a:r>
            <a:r>
              <a:rPr lang="nl-NL" b="1" dirty="0" err="1"/>
              <a:t>historian</a:t>
            </a:r>
            <a:r>
              <a:rPr lang="nl-NL" b="1" dirty="0"/>
              <a:t> </a:t>
            </a:r>
            <a:r>
              <a:rPr lang="nl-NL" b="1" dirty="0" err="1"/>
              <a:t>and</a:t>
            </a:r>
            <a:r>
              <a:rPr lang="nl-NL" b="1" dirty="0"/>
              <a:t> </a:t>
            </a:r>
            <a:r>
              <a:rPr lang="nl-NL" b="1" dirty="0" err="1"/>
              <a:t>the</a:t>
            </a:r>
            <a:r>
              <a:rPr lang="nl-NL" b="1" dirty="0"/>
              <a:t> sources</a:t>
            </a:r>
          </a:p>
        </p:txBody>
      </p:sp>
      <p:sp>
        <p:nvSpPr>
          <p:cNvPr id="3" name="Content Placeholder 2"/>
          <p:cNvSpPr>
            <a:spLocks noGrp="1"/>
          </p:cNvSpPr>
          <p:nvPr>
            <p:ph idx="1"/>
          </p:nvPr>
        </p:nvSpPr>
        <p:spPr/>
        <p:txBody>
          <a:bodyPr>
            <a:normAutofit fontScale="70000" lnSpcReduction="20000"/>
          </a:bodyPr>
          <a:lstStyle/>
          <a:p>
            <a:pPr marL="0" indent="0">
              <a:buNone/>
            </a:pPr>
            <a:r>
              <a:rPr lang="en-GB" dirty="0"/>
              <a:t>Sources are selective interpretations, and the historian has to make sense of them, has to evaluate and assess, that is </a:t>
            </a:r>
            <a:r>
              <a:rPr lang="en-GB" b="1" dirty="0"/>
              <a:t>again interpret, such interpretations</a:t>
            </a:r>
            <a:r>
              <a:rPr lang="en-GB" dirty="0"/>
              <a:t>. </a:t>
            </a:r>
          </a:p>
          <a:p>
            <a:r>
              <a:rPr lang="en-GB" dirty="0"/>
              <a:t>Many sources can be and are understood in various ways by historians. </a:t>
            </a:r>
          </a:p>
          <a:p>
            <a:r>
              <a:rPr lang="en-GB" dirty="0"/>
              <a:t>Historians may make different selections from available sources on the basis of diverse views about their significance and importance and they may relate their contents to other sources and the historical context in dissimilar ways. </a:t>
            </a:r>
          </a:p>
          <a:p>
            <a:pPr marL="0" indent="0">
              <a:buNone/>
            </a:pPr>
            <a:endParaRPr lang="en-GB" dirty="0"/>
          </a:p>
          <a:p>
            <a:pPr marL="0" indent="0">
              <a:buNone/>
            </a:pPr>
            <a:r>
              <a:rPr lang="en-GB" dirty="0"/>
              <a:t>Sources restrict the range of possible interpretations, but they do not fully determine how historians should understand and explain the past. </a:t>
            </a:r>
            <a:r>
              <a:rPr lang="en-GB" dirty="0">
                <a:sym typeface="Wingdings" panose="05000000000000000000" pitchFamily="2" charset="2"/>
              </a:rPr>
              <a:t> </a:t>
            </a:r>
            <a:r>
              <a:rPr lang="en-GB" b="1" dirty="0"/>
              <a:t>As long as a historical interpretation is not in flagrant contradiction with the information in sources, a source in itself cannot finally prove or refute that interpretation.</a:t>
            </a:r>
            <a:endParaRPr lang="nl-NL" b="1" dirty="0"/>
          </a:p>
        </p:txBody>
      </p:sp>
      <p:sp>
        <p:nvSpPr>
          <p:cNvPr id="4" name="Down Arrow 3"/>
          <p:cNvSpPr/>
          <p:nvPr/>
        </p:nvSpPr>
        <p:spPr>
          <a:xfrm>
            <a:off x="107504" y="2492896"/>
            <a:ext cx="484632" cy="2232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83862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err="1"/>
              <a:t>Historical</a:t>
            </a:r>
            <a:r>
              <a:rPr lang="nl-NL" b="1" dirty="0"/>
              <a:t> </a:t>
            </a:r>
            <a:r>
              <a:rPr lang="nl-NL" b="1" dirty="0" err="1"/>
              <a:t>knowledge</a:t>
            </a:r>
            <a:r>
              <a:rPr lang="nl-NL" b="1" dirty="0"/>
              <a:t>: </a:t>
            </a:r>
            <a:br>
              <a:rPr lang="nl-NL" b="1" dirty="0"/>
            </a:br>
            <a:r>
              <a:rPr lang="nl-NL" b="1" dirty="0" err="1"/>
              <a:t>twofold</a:t>
            </a:r>
            <a:r>
              <a:rPr lang="nl-NL" b="1" dirty="0"/>
              <a:t> </a:t>
            </a:r>
            <a:r>
              <a:rPr lang="nl-NL" b="1" dirty="0" err="1"/>
              <a:t>interpretation</a:t>
            </a:r>
            <a:endParaRPr lang="nl-NL" dirty="0"/>
          </a:p>
        </p:txBody>
      </p:sp>
      <p:sp>
        <p:nvSpPr>
          <p:cNvPr id="3" name="Content Placeholder 2"/>
          <p:cNvSpPr>
            <a:spLocks noGrp="1"/>
          </p:cNvSpPr>
          <p:nvPr>
            <p:ph idx="1"/>
          </p:nvPr>
        </p:nvSpPr>
        <p:spPr/>
        <p:txBody>
          <a:bodyPr>
            <a:normAutofit fontScale="92500"/>
          </a:bodyPr>
          <a:lstStyle/>
          <a:p>
            <a:pPr marL="0" indent="0">
              <a:buNone/>
            </a:pPr>
            <a:r>
              <a:rPr lang="en-GB" sz="2400" dirty="0"/>
              <a:t>Between the reality of the past and what we know about the past from what historians report about it in their publications, there is twofold </a:t>
            </a:r>
            <a:r>
              <a:rPr lang="en-GB" sz="2400" b="1" dirty="0"/>
              <a:t>selection and interpretation</a:t>
            </a:r>
            <a:r>
              <a:rPr lang="en-GB" sz="2400" dirty="0"/>
              <a:t>. </a:t>
            </a:r>
          </a:p>
          <a:p>
            <a:pPr marL="0" indent="0">
              <a:buNone/>
            </a:pPr>
            <a:endParaRPr lang="en-GB" sz="2400" dirty="0"/>
          </a:p>
          <a:p>
            <a:pPr marL="0" indent="0">
              <a:buNone/>
            </a:pPr>
            <a:r>
              <a:rPr lang="en-GB" sz="2400" dirty="0"/>
              <a:t>As readers of historical works, we don’t get direct access to the reality of the past, but we are offered a certain perspective on it, a viewpoint that has been moulded by selection and interpretation in two ways:</a:t>
            </a:r>
          </a:p>
          <a:p>
            <a:pPr marL="0" indent="0">
              <a:buNone/>
            </a:pPr>
            <a:endParaRPr lang="en-GB" sz="2400" dirty="0"/>
          </a:p>
          <a:p>
            <a:r>
              <a:rPr lang="en-GB" sz="2400" dirty="0"/>
              <a:t>The information in historical sources is shaped through </a:t>
            </a:r>
            <a:r>
              <a:rPr lang="en-GB" sz="2400" b="1" dirty="0"/>
              <a:t>the selection and interpretation by historical actors</a:t>
            </a:r>
            <a:r>
              <a:rPr lang="en-GB" sz="2400" dirty="0"/>
              <a:t>. </a:t>
            </a:r>
          </a:p>
          <a:p>
            <a:r>
              <a:rPr lang="en-GB" sz="2400" dirty="0"/>
              <a:t>Historical accounts about the past are based on </a:t>
            </a:r>
            <a:r>
              <a:rPr lang="en-GB" sz="2400" b="1" dirty="0"/>
              <a:t>selections and interpretations of the sources by their authors</a:t>
            </a:r>
            <a:r>
              <a:rPr lang="en-GB" sz="2400" dirty="0"/>
              <a:t>. </a:t>
            </a:r>
            <a:endParaRPr lang="nl-NL" sz="2400" dirty="0"/>
          </a:p>
        </p:txBody>
      </p:sp>
    </p:spTree>
    <p:extLst>
      <p:ext uri="{BB962C8B-B14F-4D97-AF65-F5344CB8AC3E}">
        <p14:creationId xmlns:p14="http://schemas.microsoft.com/office/powerpoint/2010/main" val="145279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err="1"/>
              <a:t>Historical</a:t>
            </a:r>
            <a:r>
              <a:rPr lang="nl-NL" b="1" dirty="0"/>
              <a:t> </a:t>
            </a:r>
            <a:r>
              <a:rPr lang="nl-NL" b="1" dirty="0" err="1"/>
              <a:t>knowledge</a:t>
            </a:r>
            <a:r>
              <a:rPr lang="nl-NL" b="1" dirty="0"/>
              <a:t>: </a:t>
            </a:r>
            <a:br>
              <a:rPr lang="nl-NL" b="1" dirty="0"/>
            </a:br>
            <a:r>
              <a:rPr lang="nl-NL" b="1" dirty="0" err="1"/>
              <a:t>twofold</a:t>
            </a:r>
            <a:r>
              <a:rPr lang="nl-NL" b="1" dirty="0"/>
              <a:t> </a:t>
            </a:r>
            <a:r>
              <a:rPr lang="nl-NL" b="1" dirty="0" err="1"/>
              <a:t>interpretation</a:t>
            </a:r>
            <a:endParaRPr lang="nl-NL" b="1" dirty="0"/>
          </a:p>
        </p:txBody>
      </p:sp>
      <p:sp>
        <p:nvSpPr>
          <p:cNvPr id="3" name="Content Placeholder 2"/>
          <p:cNvSpPr>
            <a:spLocks noGrp="1"/>
          </p:cNvSpPr>
          <p:nvPr>
            <p:ph idx="1"/>
          </p:nvPr>
        </p:nvSpPr>
        <p:spPr/>
        <p:txBody>
          <a:bodyPr>
            <a:noAutofit/>
          </a:bodyPr>
          <a:lstStyle/>
          <a:p>
            <a:pPr marL="0" indent="0">
              <a:buNone/>
            </a:pPr>
            <a:r>
              <a:rPr lang="en-GB" dirty="0"/>
              <a:t> </a:t>
            </a:r>
            <a:r>
              <a:rPr lang="en-GB" b="1" dirty="0"/>
              <a:t>		</a:t>
            </a:r>
            <a:r>
              <a:rPr lang="en-GB" sz="1600" b="1" dirty="0"/>
              <a:t>The (vanished) reality of the past </a:t>
            </a:r>
            <a:endParaRPr lang="nl-NL" sz="1600" dirty="0"/>
          </a:p>
          <a:p>
            <a:pPr marL="0" indent="0">
              <a:buNone/>
            </a:pPr>
            <a:r>
              <a:rPr lang="en-GB" sz="1600" b="1" dirty="0"/>
              <a:t> </a:t>
            </a:r>
            <a:endParaRPr lang="nl-NL" sz="1600" dirty="0"/>
          </a:p>
          <a:p>
            <a:pPr marL="0" indent="0">
              <a:buNone/>
            </a:pPr>
            <a:r>
              <a:rPr lang="en-GB" sz="1600" b="1" dirty="0"/>
              <a:t> </a:t>
            </a:r>
            <a:endParaRPr lang="nl-NL" sz="1600" dirty="0"/>
          </a:p>
          <a:p>
            <a:pPr marL="0" indent="0">
              <a:buNone/>
            </a:pPr>
            <a:br>
              <a:rPr lang="nl-NL" sz="1600" dirty="0"/>
            </a:br>
            <a:r>
              <a:rPr lang="en-GB" sz="1600" b="1" dirty="0"/>
              <a:t>(1) </a:t>
            </a:r>
            <a:r>
              <a:rPr lang="en-GB" sz="1600" b="1" i="1" dirty="0"/>
              <a:t>Selection / interpretation by historical actors</a:t>
            </a:r>
            <a:endParaRPr lang="nl-NL" sz="1600" dirty="0"/>
          </a:p>
          <a:p>
            <a:pPr marL="0" indent="0">
              <a:buNone/>
            </a:pPr>
            <a:r>
              <a:rPr lang="en-GB" sz="1600" b="1" dirty="0"/>
              <a:t> </a:t>
            </a:r>
            <a:endParaRPr lang="nl-NL" sz="1600" dirty="0"/>
          </a:p>
          <a:p>
            <a:pPr marL="0" indent="0">
              <a:buNone/>
            </a:pPr>
            <a:r>
              <a:rPr lang="en-GB" sz="1600" b="1" dirty="0"/>
              <a:t> 							 perspective on </a:t>
            </a:r>
            <a:endParaRPr lang="nl-NL" sz="1600" dirty="0"/>
          </a:p>
          <a:p>
            <a:pPr marL="0" indent="0">
              <a:buNone/>
            </a:pPr>
            <a:r>
              <a:rPr lang="en-GB" sz="1600" b="1" dirty="0"/>
              <a:t>		Remnants of the past: historical sources    		on the past  	</a:t>
            </a:r>
            <a:endParaRPr lang="nl-NL" sz="1600" dirty="0"/>
          </a:p>
          <a:p>
            <a:pPr marL="0" indent="0">
              <a:buNone/>
            </a:pPr>
            <a:r>
              <a:rPr lang="en-GB" sz="1600" b="1" dirty="0"/>
              <a:t> 						  </a:t>
            </a:r>
            <a:endParaRPr lang="nl-NL" sz="1600" dirty="0"/>
          </a:p>
          <a:p>
            <a:pPr marL="0" indent="0">
              <a:buNone/>
            </a:pPr>
            <a:r>
              <a:rPr lang="en-GB" sz="1600" b="1" dirty="0"/>
              <a:t> </a:t>
            </a:r>
            <a:endParaRPr lang="nl-NL" sz="1600" dirty="0"/>
          </a:p>
          <a:p>
            <a:pPr marL="0" indent="0">
              <a:buNone/>
            </a:pPr>
            <a:br>
              <a:rPr lang="nl-NL" sz="1600" dirty="0"/>
            </a:br>
            <a:r>
              <a:rPr lang="en-GB" sz="1600" b="1" dirty="0"/>
              <a:t> (2) </a:t>
            </a:r>
            <a:r>
              <a:rPr lang="en-GB" sz="1600" b="1" i="1" dirty="0"/>
              <a:t>Selection / interpretation by historians</a:t>
            </a:r>
            <a:r>
              <a:rPr lang="en-GB" sz="1600" b="1" dirty="0"/>
              <a:t>               </a:t>
            </a:r>
            <a:endParaRPr lang="nl-NL" sz="1600" dirty="0"/>
          </a:p>
          <a:p>
            <a:pPr marL="0" indent="0">
              <a:buNone/>
            </a:pPr>
            <a:r>
              <a:rPr lang="en-GB" sz="1600" b="1" dirty="0"/>
              <a:t> </a:t>
            </a:r>
            <a:endParaRPr lang="nl-NL" sz="1600" dirty="0"/>
          </a:p>
          <a:p>
            <a:pPr marL="0" indent="0">
              <a:buNone/>
            </a:pPr>
            <a:r>
              <a:rPr lang="en-GB" sz="1600" b="1" dirty="0"/>
              <a:t> </a:t>
            </a:r>
            <a:endParaRPr lang="nl-NL" sz="1600" dirty="0"/>
          </a:p>
          <a:p>
            <a:pPr marL="0" indent="0">
              <a:buNone/>
            </a:pPr>
            <a:r>
              <a:rPr lang="en-GB" sz="1600" b="1" dirty="0"/>
              <a:t>		The representation of the past in historical narrative/analysis </a:t>
            </a:r>
            <a:endParaRPr lang="nl-NL" sz="1600" dirty="0"/>
          </a:p>
          <a:p>
            <a:pPr marL="0" indent="0">
              <a:buNone/>
            </a:pPr>
            <a:r>
              <a:rPr lang="en-GB" b="1" dirty="0"/>
              <a:t>				 </a:t>
            </a:r>
            <a:endParaRPr lang="nl-NL" dirty="0"/>
          </a:p>
          <a:p>
            <a:pPr marL="0" indent="0">
              <a:buNone/>
            </a:pPr>
            <a:r>
              <a:rPr lang="en-GB" dirty="0"/>
              <a:t> </a:t>
            </a:r>
            <a:endParaRPr lang="nl-NL" dirty="0"/>
          </a:p>
          <a:p>
            <a:endParaRPr lang="nl-NL" dirty="0"/>
          </a:p>
        </p:txBody>
      </p:sp>
      <p:sp>
        <p:nvSpPr>
          <p:cNvPr id="4" name="Down Arrow 3"/>
          <p:cNvSpPr/>
          <p:nvPr/>
        </p:nvSpPr>
        <p:spPr>
          <a:xfrm>
            <a:off x="4545708" y="2193237"/>
            <a:ext cx="484632"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Down Arrow 4"/>
          <p:cNvSpPr/>
          <p:nvPr/>
        </p:nvSpPr>
        <p:spPr>
          <a:xfrm>
            <a:off x="4571854" y="4221088"/>
            <a:ext cx="484632" cy="1872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Curved Right Arrow 5"/>
          <p:cNvSpPr/>
          <p:nvPr/>
        </p:nvSpPr>
        <p:spPr>
          <a:xfrm rot="10167237">
            <a:off x="7278566" y="1377836"/>
            <a:ext cx="1643649" cy="48944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790173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4000" b="1" dirty="0"/>
              <a:t>Academic </a:t>
            </a:r>
            <a:r>
              <a:rPr lang="nl-NL" sz="4000" b="1" dirty="0" err="1"/>
              <a:t>history</a:t>
            </a:r>
            <a:r>
              <a:rPr lang="nl-NL" sz="4000" b="1" dirty="0"/>
              <a:t> </a:t>
            </a:r>
            <a:r>
              <a:rPr lang="nl-NL" sz="4000" b="1" dirty="0">
                <a:sym typeface="Wingdings" panose="05000000000000000000" pitchFamily="2" charset="2"/>
              </a:rPr>
              <a:t> </a:t>
            </a:r>
            <a:r>
              <a:rPr lang="nl-NL" sz="4000" b="1" dirty="0" err="1">
                <a:sym typeface="Wingdings" panose="05000000000000000000" pitchFamily="2" charset="2"/>
              </a:rPr>
              <a:t>history</a:t>
            </a:r>
            <a:r>
              <a:rPr lang="nl-NL" sz="4000" b="1" dirty="0">
                <a:sym typeface="Wingdings" panose="05000000000000000000" pitchFamily="2" charset="2"/>
              </a:rPr>
              <a:t> at school</a:t>
            </a:r>
            <a:br>
              <a:rPr lang="nl-NL" sz="4000" b="1" dirty="0">
                <a:sym typeface="Wingdings" panose="05000000000000000000" pitchFamily="2" charset="2"/>
              </a:rPr>
            </a:br>
            <a:r>
              <a:rPr lang="nl-NL" sz="3100" b="1" dirty="0">
                <a:sym typeface="Wingdings" panose="05000000000000000000" pitchFamily="2" charset="2"/>
              </a:rPr>
              <a:t>more </a:t>
            </a:r>
            <a:r>
              <a:rPr lang="nl-NL" sz="3100" b="1" dirty="0" err="1">
                <a:sym typeface="Wingdings" panose="05000000000000000000" pitchFamily="2" charset="2"/>
              </a:rPr>
              <a:t>selection</a:t>
            </a:r>
            <a:r>
              <a:rPr lang="nl-NL" sz="3100" b="1" dirty="0">
                <a:sym typeface="Wingdings" panose="05000000000000000000" pitchFamily="2" charset="2"/>
              </a:rPr>
              <a:t>, </a:t>
            </a:r>
            <a:r>
              <a:rPr lang="nl-NL" sz="3100" b="1" dirty="0" err="1">
                <a:sym typeface="Wingdings" panose="05000000000000000000" pitchFamily="2" charset="2"/>
              </a:rPr>
              <a:t>generalisation</a:t>
            </a:r>
            <a:r>
              <a:rPr lang="nl-NL" sz="3100" b="1" dirty="0">
                <a:sym typeface="Wingdings" panose="05000000000000000000" pitchFamily="2" charset="2"/>
              </a:rPr>
              <a:t>, </a:t>
            </a:r>
            <a:r>
              <a:rPr lang="nl-NL" sz="3100" b="1" dirty="0" err="1">
                <a:sym typeface="Wingdings" panose="05000000000000000000" pitchFamily="2" charset="2"/>
              </a:rPr>
              <a:t>simplification</a:t>
            </a:r>
            <a:endParaRPr lang="nl-NL" sz="3100" b="1" dirty="0"/>
          </a:p>
        </p:txBody>
      </p:sp>
      <p:sp>
        <p:nvSpPr>
          <p:cNvPr id="3" name="Content Placeholder 2"/>
          <p:cNvSpPr>
            <a:spLocks noGrp="1"/>
          </p:cNvSpPr>
          <p:nvPr>
            <p:ph idx="1"/>
          </p:nvPr>
        </p:nvSpPr>
        <p:spPr/>
        <p:txBody>
          <a:bodyPr>
            <a:noAutofit/>
          </a:bodyPr>
          <a:lstStyle/>
          <a:p>
            <a:pPr marL="0" indent="0">
              <a:buNone/>
            </a:pPr>
            <a:r>
              <a:rPr lang="en-US" sz="2800" dirty="0"/>
              <a:t>the study of primary sources </a:t>
            </a:r>
            <a:r>
              <a:rPr lang="en-US" sz="2800" dirty="0">
                <a:sym typeface="Wingdings" panose="05000000000000000000" pitchFamily="2" charset="2"/>
              </a:rPr>
              <a:t> </a:t>
            </a:r>
            <a:r>
              <a:rPr lang="en-US" sz="2800" dirty="0"/>
              <a:t>detailed specialist academic monographs </a:t>
            </a:r>
          </a:p>
          <a:p>
            <a:pPr marL="0" indent="0">
              <a:buNone/>
            </a:pPr>
            <a:r>
              <a:rPr lang="en-US" sz="2800" dirty="0"/>
              <a:t>					</a:t>
            </a:r>
          </a:p>
          <a:p>
            <a:pPr marL="0" indent="0">
              <a:buNone/>
            </a:pPr>
            <a:r>
              <a:rPr lang="en-US" sz="2800" dirty="0"/>
              <a:t>synthesizing specialist knowledge </a:t>
            </a:r>
            <a:r>
              <a:rPr lang="en-US" sz="2800" dirty="0">
                <a:sym typeface="Wingdings" panose="05000000000000000000" pitchFamily="2" charset="2"/>
              </a:rPr>
              <a:t> more general academic studies</a:t>
            </a:r>
          </a:p>
          <a:p>
            <a:pPr marL="0" indent="0">
              <a:buNone/>
            </a:pPr>
            <a:r>
              <a:rPr lang="en-US" sz="2800" dirty="0"/>
              <a:t>		</a:t>
            </a:r>
          </a:p>
          <a:p>
            <a:pPr marL="0" indent="0">
              <a:buNone/>
            </a:pPr>
            <a:r>
              <a:rPr lang="en-US" sz="2800" dirty="0"/>
              <a:t>simplification </a:t>
            </a:r>
            <a:r>
              <a:rPr lang="en-US" sz="2800" dirty="0">
                <a:sym typeface="Wingdings" panose="05000000000000000000" pitchFamily="2" charset="2"/>
              </a:rPr>
              <a:t> </a:t>
            </a:r>
            <a:r>
              <a:rPr lang="en-US" sz="2800" dirty="0"/>
              <a:t>popular historiography and textbooks for university students </a:t>
            </a:r>
          </a:p>
          <a:p>
            <a:pPr marL="0" indent="0">
              <a:buNone/>
            </a:pPr>
            <a:endParaRPr lang="en-US" sz="2800" dirty="0"/>
          </a:p>
          <a:p>
            <a:pPr marL="0" indent="0">
              <a:buNone/>
            </a:pPr>
            <a:r>
              <a:rPr lang="en-US" sz="2800" dirty="0"/>
              <a:t>more simplification </a:t>
            </a:r>
            <a:r>
              <a:rPr lang="en-US" sz="2800" dirty="0">
                <a:sym typeface="Wingdings" panose="05000000000000000000" pitchFamily="2" charset="2"/>
              </a:rPr>
              <a:t> s</a:t>
            </a:r>
            <a:r>
              <a:rPr lang="en-US" sz="2800" dirty="0"/>
              <a:t>chool books </a:t>
            </a:r>
            <a:endParaRPr lang="nl-NL" sz="2800" dirty="0"/>
          </a:p>
          <a:p>
            <a:endParaRPr lang="nl-NL" sz="2800" dirty="0"/>
          </a:p>
        </p:txBody>
      </p:sp>
      <p:sp>
        <p:nvSpPr>
          <p:cNvPr id="4" name="Down Arrow 3"/>
          <p:cNvSpPr/>
          <p:nvPr/>
        </p:nvSpPr>
        <p:spPr>
          <a:xfrm>
            <a:off x="3801730" y="213285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Down Arrow 4"/>
          <p:cNvSpPr/>
          <p:nvPr/>
        </p:nvSpPr>
        <p:spPr>
          <a:xfrm>
            <a:off x="3801730" y="3645024"/>
            <a:ext cx="484632" cy="929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Down Arrow 5"/>
          <p:cNvSpPr/>
          <p:nvPr/>
        </p:nvSpPr>
        <p:spPr>
          <a:xfrm>
            <a:off x="3801730" y="5013176"/>
            <a:ext cx="484632"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9079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b="1" dirty="0" err="1"/>
              <a:t>Wider</a:t>
            </a:r>
            <a:r>
              <a:rPr lang="nl-NL" sz="3200" b="1" dirty="0"/>
              <a:t> </a:t>
            </a:r>
            <a:r>
              <a:rPr lang="nl-NL" sz="3200" b="1" dirty="0" err="1"/>
              <a:t>relevance</a:t>
            </a:r>
            <a:r>
              <a:rPr lang="nl-NL" sz="3200" b="1" dirty="0"/>
              <a:t> in </a:t>
            </a:r>
            <a:r>
              <a:rPr lang="nl-NL" sz="3200" b="1" dirty="0" err="1"/>
              <a:t>times</a:t>
            </a:r>
            <a:r>
              <a:rPr lang="nl-NL" sz="3200" b="1" dirty="0"/>
              <a:t> of disinformation, fake </a:t>
            </a:r>
            <a:r>
              <a:rPr lang="nl-NL" sz="3200" b="1" dirty="0" err="1"/>
              <a:t>news</a:t>
            </a:r>
            <a:r>
              <a:rPr lang="nl-NL" sz="3200" b="1" dirty="0"/>
              <a:t>, ‘</a:t>
            </a:r>
            <a:r>
              <a:rPr lang="nl-NL" sz="3200" b="1" dirty="0" err="1"/>
              <a:t>alternative</a:t>
            </a:r>
            <a:r>
              <a:rPr lang="nl-NL" sz="3200" b="1" dirty="0"/>
              <a:t> </a:t>
            </a:r>
            <a:r>
              <a:rPr lang="nl-NL" sz="3200" b="1" dirty="0" err="1"/>
              <a:t>facts</a:t>
            </a:r>
            <a:r>
              <a:rPr lang="nl-NL" sz="3200" b="1" dirty="0"/>
              <a:t>’ </a:t>
            </a:r>
            <a:r>
              <a:rPr lang="nl-NL" sz="3200" b="1" dirty="0" err="1"/>
              <a:t>and</a:t>
            </a:r>
            <a:r>
              <a:rPr lang="nl-NL" sz="3200" b="1" dirty="0"/>
              <a:t> </a:t>
            </a:r>
            <a:r>
              <a:rPr lang="nl-NL" sz="3200" b="1" dirty="0" err="1"/>
              <a:t>undermining</a:t>
            </a:r>
            <a:r>
              <a:rPr lang="nl-NL" sz="3200" b="1" dirty="0"/>
              <a:t> of </a:t>
            </a:r>
            <a:r>
              <a:rPr lang="nl-NL" sz="3200" b="1" dirty="0" err="1"/>
              <a:t>objectivity</a:t>
            </a:r>
            <a:r>
              <a:rPr lang="nl-NL" sz="3200" b="1" dirty="0"/>
              <a:t> </a:t>
            </a:r>
            <a:r>
              <a:rPr lang="nl-NL" sz="3200" b="1" dirty="0" err="1"/>
              <a:t>and</a:t>
            </a:r>
            <a:r>
              <a:rPr lang="nl-NL" sz="3200" b="1" dirty="0"/>
              <a:t> ‘</a:t>
            </a:r>
            <a:r>
              <a:rPr lang="nl-NL" sz="3200" b="1" dirty="0" err="1"/>
              <a:t>truth</a:t>
            </a:r>
            <a:r>
              <a:rPr lang="nl-NL" sz="3200" b="1" dirty="0"/>
              <a:t>’  </a:t>
            </a:r>
          </a:p>
        </p:txBody>
      </p:sp>
      <p:sp>
        <p:nvSpPr>
          <p:cNvPr id="3" name="Content Placeholder 2"/>
          <p:cNvSpPr>
            <a:spLocks noGrp="1"/>
          </p:cNvSpPr>
          <p:nvPr>
            <p:ph idx="1"/>
          </p:nvPr>
        </p:nvSpPr>
        <p:spPr>
          <a:xfrm>
            <a:off x="323528" y="1196752"/>
            <a:ext cx="8363272" cy="4929411"/>
          </a:xfrm>
        </p:spPr>
        <p:txBody>
          <a:bodyPr>
            <a:noAutofit/>
          </a:bodyPr>
          <a:lstStyle/>
          <a:p>
            <a:pPr marL="0" indent="0">
              <a:buNone/>
            </a:pPr>
            <a:endParaRPr lang="nl-NL" dirty="0"/>
          </a:p>
          <a:p>
            <a:pPr marL="0" indent="0">
              <a:buNone/>
            </a:pPr>
            <a:r>
              <a:rPr lang="nl-NL" dirty="0"/>
              <a:t>A </a:t>
            </a:r>
            <a:r>
              <a:rPr lang="nl-NL" dirty="0" err="1"/>
              <a:t>critical</a:t>
            </a:r>
            <a:r>
              <a:rPr lang="nl-NL" dirty="0"/>
              <a:t> attitude </a:t>
            </a:r>
            <a:r>
              <a:rPr lang="nl-NL" dirty="0" err="1"/>
              <a:t>towards</a:t>
            </a:r>
            <a:r>
              <a:rPr lang="nl-NL" dirty="0"/>
              <a:t> information, ‘</a:t>
            </a:r>
            <a:r>
              <a:rPr lang="nl-NL" dirty="0" err="1"/>
              <a:t>facts</a:t>
            </a:r>
            <a:r>
              <a:rPr lang="nl-NL" dirty="0"/>
              <a:t>’  </a:t>
            </a:r>
            <a:r>
              <a:rPr lang="nl-NL" dirty="0" err="1"/>
              <a:t>and</a:t>
            </a:r>
            <a:r>
              <a:rPr lang="nl-NL" dirty="0"/>
              <a:t> news: </a:t>
            </a:r>
            <a:r>
              <a:rPr lang="nl-NL" dirty="0" err="1"/>
              <a:t>what</a:t>
            </a:r>
            <a:r>
              <a:rPr lang="nl-NL" dirty="0"/>
              <a:t> is </a:t>
            </a:r>
            <a:r>
              <a:rPr lang="nl-NL" dirty="0" err="1"/>
              <a:t>reliable</a:t>
            </a:r>
            <a:r>
              <a:rPr lang="nl-NL" dirty="0"/>
              <a:t> </a:t>
            </a:r>
            <a:r>
              <a:rPr lang="nl-NL" dirty="0" err="1"/>
              <a:t>and</a:t>
            </a:r>
            <a:r>
              <a:rPr lang="nl-NL" dirty="0"/>
              <a:t> ‘</a:t>
            </a:r>
            <a:r>
              <a:rPr lang="nl-NL" dirty="0" err="1"/>
              <a:t>true</a:t>
            </a:r>
            <a:r>
              <a:rPr lang="nl-NL" dirty="0"/>
              <a:t>’? </a:t>
            </a:r>
            <a:r>
              <a:rPr lang="nl-NL" dirty="0" err="1"/>
              <a:t>What</a:t>
            </a:r>
            <a:r>
              <a:rPr lang="nl-NL" dirty="0"/>
              <a:t> is </a:t>
            </a:r>
            <a:r>
              <a:rPr lang="nl-NL" dirty="0" err="1"/>
              <a:t>factual</a:t>
            </a:r>
            <a:r>
              <a:rPr lang="nl-NL" dirty="0"/>
              <a:t> </a:t>
            </a:r>
            <a:r>
              <a:rPr lang="nl-NL" dirty="0" err="1"/>
              <a:t>and</a:t>
            </a:r>
            <a:r>
              <a:rPr lang="nl-NL" dirty="0"/>
              <a:t> </a:t>
            </a:r>
            <a:r>
              <a:rPr lang="nl-NL" dirty="0" err="1"/>
              <a:t>what</a:t>
            </a:r>
            <a:r>
              <a:rPr lang="nl-NL" dirty="0"/>
              <a:t> is </a:t>
            </a:r>
            <a:r>
              <a:rPr lang="nl-NL" dirty="0" err="1"/>
              <a:t>interpretation</a:t>
            </a:r>
            <a:r>
              <a:rPr lang="nl-NL" dirty="0"/>
              <a:t>? </a:t>
            </a:r>
            <a:r>
              <a:rPr lang="nl-NL" dirty="0" err="1"/>
              <a:t>Which</a:t>
            </a:r>
            <a:r>
              <a:rPr lang="nl-NL" dirty="0"/>
              <a:t> information is </a:t>
            </a:r>
            <a:r>
              <a:rPr lang="nl-NL" dirty="0" err="1"/>
              <a:t>ideologically</a:t>
            </a:r>
            <a:r>
              <a:rPr lang="nl-NL" dirty="0"/>
              <a:t> </a:t>
            </a:r>
            <a:r>
              <a:rPr lang="nl-NL" dirty="0" err="1"/>
              <a:t>coloured</a:t>
            </a:r>
            <a:r>
              <a:rPr lang="nl-NL" dirty="0"/>
              <a:t> or </a:t>
            </a:r>
            <a:r>
              <a:rPr lang="nl-NL" dirty="0" err="1"/>
              <a:t>manipulated</a:t>
            </a:r>
            <a:r>
              <a:rPr lang="nl-NL" dirty="0"/>
              <a:t>? </a:t>
            </a:r>
          </a:p>
          <a:p>
            <a:pPr marL="0" indent="0">
              <a:buNone/>
            </a:pPr>
            <a:endParaRPr lang="nl-NL" dirty="0"/>
          </a:p>
          <a:p>
            <a:pPr marL="0" indent="0">
              <a:buNone/>
            </a:pPr>
            <a:r>
              <a:rPr lang="nl-NL" sz="2400" dirty="0"/>
              <a:t>See Daniel T. </a:t>
            </a:r>
            <a:r>
              <a:rPr lang="nl-NL" sz="2400" dirty="0" err="1"/>
              <a:t>Rodgers</a:t>
            </a:r>
            <a:r>
              <a:rPr lang="nl-NL" sz="2400" dirty="0"/>
              <a:t>, “</a:t>
            </a:r>
            <a:r>
              <a:rPr lang="nl-NL" sz="2400" dirty="0" err="1"/>
              <a:t>When</a:t>
            </a:r>
            <a:r>
              <a:rPr lang="nl-NL" sz="2400" dirty="0"/>
              <a:t> </a:t>
            </a:r>
            <a:r>
              <a:rPr lang="nl-NL" sz="2400" dirty="0" err="1"/>
              <a:t>Truth</a:t>
            </a:r>
            <a:r>
              <a:rPr lang="nl-NL" sz="2400" dirty="0"/>
              <a:t> </a:t>
            </a:r>
            <a:r>
              <a:rPr lang="nl-NL" sz="2400" dirty="0" err="1"/>
              <a:t>Becomes</a:t>
            </a:r>
            <a:r>
              <a:rPr lang="nl-NL" sz="2400" dirty="0"/>
              <a:t> a Commodity”, </a:t>
            </a:r>
            <a:r>
              <a:rPr lang="nl-NL" sz="2400" i="1" dirty="0"/>
              <a:t>The </a:t>
            </a:r>
            <a:r>
              <a:rPr lang="nl-NL" sz="2400" i="1" dirty="0" err="1"/>
              <a:t>Chronicle</a:t>
            </a:r>
            <a:r>
              <a:rPr lang="nl-NL" sz="2400" i="1" dirty="0"/>
              <a:t> of </a:t>
            </a:r>
            <a:r>
              <a:rPr lang="nl-NL" sz="2400" i="1" dirty="0" err="1"/>
              <a:t>Higher</a:t>
            </a:r>
            <a:r>
              <a:rPr lang="nl-NL" sz="2400" i="1" dirty="0"/>
              <a:t> </a:t>
            </a:r>
            <a:r>
              <a:rPr lang="nl-NL" sz="2400" i="1" dirty="0" err="1"/>
              <a:t>Education</a:t>
            </a:r>
            <a:r>
              <a:rPr lang="nl-NL" sz="2400" dirty="0"/>
              <a:t>, </a:t>
            </a:r>
            <a:r>
              <a:rPr lang="nl-NL" sz="2400" dirty="0" err="1"/>
              <a:t>January</a:t>
            </a:r>
            <a:r>
              <a:rPr lang="nl-NL" sz="2400" dirty="0"/>
              <a:t> 15, 2017.</a:t>
            </a:r>
          </a:p>
          <a:p>
            <a:pPr marL="0" indent="0">
              <a:buNone/>
            </a:pPr>
            <a:r>
              <a:rPr lang="nl-NL" sz="2400" dirty="0">
                <a:hlinkClick r:id="rId2"/>
              </a:rPr>
              <a:t>http://www.chronicle.com/article/When-Truth-Becomes-a-Commodity/238866</a:t>
            </a:r>
            <a:endParaRPr lang="nl-NL" sz="2400" dirty="0"/>
          </a:p>
          <a:p>
            <a:pPr marL="0" indent="0">
              <a:buNone/>
            </a:pPr>
            <a:r>
              <a:rPr lang="nl-NL" dirty="0"/>
              <a:t> </a:t>
            </a:r>
          </a:p>
        </p:txBody>
      </p:sp>
    </p:spTree>
    <p:extLst>
      <p:ext uri="{BB962C8B-B14F-4D97-AF65-F5344CB8AC3E}">
        <p14:creationId xmlns:p14="http://schemas.microsoft.com/office/powerpoint/2010/main" val="90792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b="1" dirty="0"/>
              <a:t>Is </a:t>
            </a:r>
            <a:r>
              <a:rPr lang="nl-NL" b="1" dirty="0" err="1"/>
              <a:t>history</a:t>
            </a:r>
            <a:r>
              <a:rPr lang="nl-NL" b="1" dirty="0"/>
              <a:t> a </a:t>
            </a:r>
            <a:r>
              <a:rPr lang="nl-NL" b="1" dirty="0" err="1"/>
              <a:t>science</a:t>
            </a:r>
            <a:r>
              <a:rPr lang="nl-NL" b="1" dirty="0"/>
              <a:t>?</a:t>
            </a:r>
          </a:p>
        </p:txBody>
      </p:sp>
      <p:sp>
        <p:nvSpPr>
          <p:cNvPr id="3" name="Content Placeholder 2"/>
          <p:cNvSpPr>
            <a:spLocks noGrp="1"/>
          </p:cNvSpPr>
          <p:nvPr>
            <p:ph idx="1"/>
          </p:nvPr>
        </p:nvSpPr>
        <p:spPr/>
        <p:txBody>
          <a:bodyPr>
            <a:normAutofit/>
          </a:bodyPr>
          <a:lstStyle/>
          <a:p>
            <a:pPr marL="0" indent="0">
              <a:buNone/>
            </a:pPr>
            <a:r>
              <a:rPr lang="en-US" dirty="0"/>
              <a:t>Not according to the standards of natural science (course Knowledge and Criticism): </a:t>
            </a:r>
          </a:p>
          <a:p>
            <a:pPr marL="0" indent="0">
              <a:buNone/>
            </a:pPr>
            <a:r>
              <a:rPr lang="en-US" dirty="0">
                <a:sym typeface="Wingdings" panose="05000000000000000000" pitchFamily="2" charset="2"/>
              </a:rPr>
              <a:t> </a:t>
            </a:r>
            <a:r>
              <a:rPr lang="en-US" dirty="0"/>
              <a:t>objectivity, </a:t>
            </a:r>
          </a:p>
          <a:p>
            <a:pPr>
              <a:buFont typeface="Wingdings"/>
              <a:buChar char="à"/>
            </a:pPr>
            <a:r>
              <a:rPr lang="en-US" dirty="0">
                <a:sym typeface="Wingdings" panose="05000000000000000000" pitchFamily="2" charset="2"/>
              </a:rPr>
              <a:t> q</a:t>
            </a:r>
            <a:r>
              <a:rPr lang="en-US" dirty="0"/>
              <a:t>uantification (mathematical methods), </a:t>
            </a:r>
          </a:p>
          <a:p>
            <a:pPr>
              <a:buFont typeface="Wingdings"/>
              <a:buChar char="à"/>
            </a:pPr>
            <a:r>
              <a:rPr lang="en-US" dirty="0"/>
              <a:t> causal patterns, </a:t>
            </a:r>
          </a:p>
          <a:p>
            <a:pPr>
              <a:buFont typeface="Wingdings"/>
              <a:buChar char="à"/>
            </a:pPr>
            <a:r>
              <a:rPr lang="en-US" dirty="0"/>
              <a:t> deterministic natural laws, </a:t>
            </a:r>
          </a:p>
          <a:p>
            <a:pPr>
              <a:buFont typeface="Wingdings"/>
              <a:buChar char="à"/>
            </a:pPr>
            <a:r>
              <a:rPr lang="en-US" dirty="0"/>
              <a:t> predictability.</a:t>
            </a:r>
          </a:p>
          <a:p>
            <a:pPr marL="0" indent="0">
              <a:buNone/>
            </a:pPr>
            <a:endParaRPr lang="en-US" dirty="0"/>
          </a:p>
        </p:txBody>
      </p:sp>
    </p:spTree>
    <p:extLst>
      <p:ext uri="{BB962C8B-B14F-4D97-AF65-F5344CB8AC3E}">
        <p14:creationId xmlns:p14="http://schemas.microsoft.com/office/powerpoint/2010/main" val="234355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err="1"/>
              <a:t>History</a:t>
            </a:r>
            <a:r>
              <a:rPr lang="nl-NL" b="1" dirty="0"/>
              <a:t> is different </a:t>
            </a:r>
            <a:br>
              <a:rPr lang="nl-NL" b="1" dirty="0"/>
            </a:br>
            <a:r>
              <a:rPr lang="nl-NL" b="1" dirty="0" err="1"/>
              <a:t>from</a:t>
            </a:r>
            <a:r>
              <a:rPr lang="nl-NL" b="1" dirty="0"/>
              <a:t> </a:t>
            </a:r>
            <a:r>
              <a:rPr lang="nl-NL" b="1" dirty="0" err="1"/>
              <a:t>the</a:t>
            </a:r>
            <a:r>
              <a:rPr lang="nl-NL" b="1" dirty="0"/>
              <a:t> </a:t>
            </a:r>
            <a:r>
              <a:rPr lang="nl-NL" b="1" dirty="0" err="1"/>
              <a:t>natural</a:t>
            </a:r>
            <a:r>
              <a:rPr lang="nl-NL" b="1" dirty="0"/>
              <a:t> </a:t>
            </a:r>
            <a:r>
              <a:rPr lang="nl-NL" b="1" dirty="0" err="1"/>
              <a:t>sciences</a:t>
            </a:r>
            <a:endParaRPr lang="nl-NL" b="1" dirty="0"/>
          </a:p>
        </p:txBody>
      </p:sp>
      <p:sp>
        <p:nvSpPr>
          <p:cNvPr id="3" name="Content Placeholder 2"/>
          <p:cNvSpPr>
            <a:spLocks noGrp="1"/>
          </p:cNvSpPr>
          <p:nvPr>
            <p:ph idx="1"/>
          </p:nvPr>
        </p:nvSpPr>
        <p:spPr/>
        <p:txBody>
          <a:bodyPr>
            <a:noAutofit/>
          </a:bodyPr>
          <a:lstStyle/>
          <a:p>
            <a:endParaRPr lang="en-US" sz="2000" b="1" dirty="0"/>
          </a:p>
          <a:p>
            <a:r>
              <a:rPr lang="en-US" sz="2000" b="1" dirty="0"/>
              <a:t>Quantitative knowledge</a:t>
            </a:r>
            <a:r>
              <a:rPr lang="en-US" sz="2000" dirty="0"/>
              <a:t> is only relevant in history to a limited extent (in social-economic history for example). </a:t>
            </a:r>
          </a:p>
          <a:p>
            <a:r>
              <a:rPr lang="en-US" sz="2000" dirty="0"/>
              <a:t>History is </a:t>
            </a:r>
            <a:r>
              <a:rPr lang="en-US" sz="2000" b="1" dirty="0"/>
              <a:t>not predictable</a:t>
            </a:r>
            <a:r>
              <a:rPr lang="en-US" sz="2000" dirty="0"/>
              <a:t> because it is not predetermined but open. </a:t>
            </a:r>
          </a:p>
          <a:p>
            <a:r>
              <a:rPr lang="en-US" sz="2000" dirty="0"/>
              <a:t>There is </a:t>
            </a:r>
            <a:r>
              <a:rPr lang="en-US" sz="2000" b="1" dirty="0"/>
              <a:t>no regular causality in history</a:t>
            </a:r>
            <a:r>
              <a:rPr lang="en-US" sz="2000" dirty="0"/>
              <a:t> </a:t>
            </a:r>
            <a:r>
              <a:rPr lang="en-US" sz="2000" dirty="0">
                <a:sym typeface="Wingdings" panose="05000000000000000000" pitchFamily="2" charset="2"/>
              </a:rPr>
              <a:t> N</a:t>
            </a:r>
            <a:r>
              <a:rPr lang="en-US" sz="2000" dirty="0"/>
              <a:t>o straight answer to questions such as: what is the cause of the French Revolution, the Industrial Revolution, or the Second World War? Answering such questions requires the study of complicated patterns of historical situations, long-term developments, social and political structures, preconditions, immediate causes and causal chains, unintended consequences, and the behaviors, interactions and motives of the people involved. </a:t>
            </a:r>
          </a:p>
          <a:p>
            <a:r>
              <a:rPr lang="en-US" sz="2000" dirty="0"/>
              <a:t>We </a:t>
            </a:r>
            <a:r>
              <a:rPr lang="en-US" sz="2000" b="1" dirty="0"/>
              <a:t>cannot experiment</a:t>
            </a:r>
            <a:r>
              <a:rPr lang="en-US" sz="2000" dirty="0"/>
              <a:t> with the past in a laboratory, we cannot control it and directly verify our knowledge of it as scientists do with natural phenomena.</a:t>
            </a:r>
            <a:endParaRPr lang="nl-NL" sz="2000" dirty="0"/>
          </a:p>
        </p:txBody>
      </p:sp>
    </p:spTree>
    <p:extLst>
      <p:ext uri="{BB962C8B-B14F-4D97-AF65-F5344CB8AC3E}">
        <p14:creationId xmlns:p14="http://schemas.microsoft.com/office/powerpoint/2010/main" val="1682752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Objectivity is problematic in history</a:t>
            </a:r>
            <a:endParaRPr lang="nl-NL" b="1" dirty="0"/>
          </a:p>
        </p:txBody>
      </p:sp>
      <p:sp>
        <p:nvSpPr>
          <p:cNvPr id="3" name="Content Placeholder 2"/>
          <p:cNvSpPr>
            <a:spLocks noGrp="1"/>
          </p:cNvSpPr>
          <p:nvPr>
            <p:ph idx="1"/>
          </p:nvPr>
        </p:nvSpPr>
        <p:spPr/>
        <p:txBody>
          <a:bodyPr>
            <a:normAutofit fontScale="92500" lnSpcReduction="20000"/>
          </a:bodyPr>
          <a:lstStyle/>
          <a:p>
            <a:r>
              <a:rPr lang="en-US" dirty="0"/>
              <a:t>Also, in the natural sciences objectivity has been put into perspective </a:t>
            </a:r>
            <a:r>
              <a:rPr lang="en-US" dirty="0">
                <a:sym typeface="Wingdings" panose="05000000000000000000" pitchFamily="2" charset="2"/>
              </a:rPr>
              <a:t> </a:t>
            </a:r>
            <a:r>
              <a:rPr lang="en-US" dirty="0"/>
              <a:t>Thomas Kuhn’s idea of changing </a:t>
            </a:r>
            <a:r>
              <a:rPr lang="en-US" b="1" dirty="0"/>
              <a:t>paradigms: the common cognitive frameworks which determine the way scientists think and ask questions, </a:t>
            </a:r>
            <a:r>
              <a:rPr lang="en-US" dirty="0"/>
              <a:t>are not fixed forever. </a:t>
            </a:r>
          </a:p>
          <a:p>
            <a:r>
              <a:rPr lang="en-US" dirty="0"/>
              <a:t>But the study of history there is not even such a common paradigmatic framework of shared assumptions and theoretical notions that would result in some sort of agreement about what are the relevant facts, a convincing analysis and valid conclusions, as is the case in the natural sciences. </a:t>
            </a:r>
            <a:endParaRPr lang="nl-NL" dirty="0"/>
          </a:p>
          <a:p>
            <a:endParaRPr lang="nl-NL" dirty="0"/>
          </a:p>
        </p:txBody>
      </p:sp>
    </p:spTree>
    <p:extLst>
      <p:ext uri="{BB962C8B-B14F-4D97-AF65-F5344CB8AC3E}">
        <p14:creationId xmlns:p14="http://schemas.microsoft.com/office/powerpoint/2010/main" val="224487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a:t>The ‘</a:t>
            </a:r>
            <a:r>
              <a:rPr lang="nl-NL" b="1" dirty="0" err="1"/>
              <a:t>scientification</a:t>
            </a:r>
            <a:r>
              <a:rPr lang="nl-NL" b="1" dirty="0"/>
              <a:t>’ of </a:t>
            </a:r>
            <a:r>
              <a:rPr lang="nl-NL" b="1" dirty="0" err="1"/>
              <a:t>historical</a:t>
            </a:r>
            <a:r>
              <a:rPr lang="nl-NL" b="1" dirty="0"/>
              <a:t> research in </a:t>
            </a:r>
            <a:r>
              <a:rPr lang="nl-NL" b="1" dirty="0" err="1"/>
              <a:t>the</a:t>
            </a:r>
            <a:r>
              <a:rPr lang="nl-NL" b="1" dirty="0"/>
              <a:t> 19th </a:t>
            </a:r>
            <a:r>
              <a:rPr lang="nl-NL" b="1" dirty="0" err="1"/>
              <a:t>century</a:t>
            </a:r>
            <a:endParaRPr lang="nl-NL" b="1" dirty="0"/>
          </a:p>
        </p:txBody>
      </p:sp>
      <p:sp>
        <p:nvSpPr>
          <p:cNvPr id="3" name="Content Placeholder 2"/>
          <p:cNvSpPr>
            <a:spLocks noGrp="1"/>
          </p:cNvSpPr>
          <p:nvPr>
            <p:ph idx="1"/>
          </p:nvPr>
        </p:nvSpPr>
        <p:spPr/>
        <p:txBody>
          <a:bodyPr>
            <a:noAutofit/>
          </a:bodyPr>
          <a:lstStyle/>
          <a:p>
            <a:pPr marL="0" indent="0">
              <a:buNone/>
            </a:pPr>
            <a:r>
              <a:rPr lang="en-GB" sz="2400" dirty="0"/>
              <a:t>Before the 19th century: writing of history as narrative art, part of literature: telling stories about the past.</a:t>
            </a:r>
          </a:p>
          <a:p>
            <a:pPr marL="1828800" lvl="4" indent="0">
              <a:buNone/>
            </a:pPr>
            <a:endParaRPr lang="en-GB" sz="2400" dirty="0"/>
          </a:p>
          <a:p>
            <a:pPr marL="1828800" lvl="4" indent="0">
              <a:buNone/>
            </a:pPr>
            <a:r>
              <a:rPr lang="en-GB" sz="2400" dirty="0"/>
              <a:t>In the 19th century the establishment of history as an academic discipline on the basis of the h</a:t>
            </a:r>
            <a:r>
              <a:rPr lang="en-GB" sz="2400" dirty="0">
                <a:sym typeface="Wingdings" pitchFamily="2" charset="2"/>
              </a:rPr>
              <a:t>istorical method: investigating primary sources in archives, finding out which information is reliable or not, establishing the facts and arrange them properly  reconstructing the truth about the past and describe it in a realistic way. </a:t>
            </a:r>
          </a:p>
          <a:p>
            <a:pPr marL="1828800" lvl="4" indent="0">
              <a:buNone/>
            </a:pPr>
            <a:endParaRPr lang="en-GB" sz="2800" dirty="0">
              <a:sym typeface="Wingdings" pitchFamily="2" charset="2"/>
            </a:endParaRPr>
          </a:p>
          <a:p>
            <a:pPr marL="1828800" lvl="4" indent="0">
              <a:buNone/>
            </a:pPr>
            <a:r>
              <a:rPr lang="en-GB" dirty="0">
                <a:sym typeface="Wingdings" pitchFamily="2" charset="2"/>
              </a:rPr>
              <a:t>L</a:t>
            </a:r>
            <a:r>
              <a:rPr lang="en-GB" dirty="0"/>
              <a:t>eopold von Ranke</a:t>
            </a:r>
            <a:endParaRPr lang="en-GB" dirty="0">
              <a:sym typeface="Wingdings" pitchFamily="2" charset="2"/>
            </a:endParaRPr>
          </a:p>
          <a:p>
            <a:endParaRPr lang="nl-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7072"/>
            <a:ext cx="2286000" cy="2286000"/>
          </a:xfrm>
          <a:prstGeom prst="rect">
            <a:avLst/>
          </a:prstGeom>
        </p:spPr>
      </p:pic>
    </p:spTree>
    <p:extLst>
      <p:ext uri="{BB962C8B-B14F-4D97-AF65-F5344CB8AC3E}">
        <p14:creationId xmlns:p14="http://schemas.microsoft.com/office/powerpoint/2010/main" val="2556946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a:t> </a:t>
            </a:r>
            <a:r>
              <a:rPr lang="nl-NL" b="1" dirty="0" err="1"/>
              <a:t>Writing</a:t>
            </a:r>
            <a:r>
              <a:rPr lang="nl-NL" b="1" dirty="0"/>
              <a:t> </a:t>
            </a:r>
            <a:r>
              <a:rPr lang="nl-NL" b="1" dirty="0" err="1"/>
              <a:t>history</a:t>
            </a:r>
            <a:r>
              <a:rPr lang="nl-NL" b="1" dirty="0"/>
              <a:t> </a:t>
            </a:r>
            <a:r>
              <a:rPr lang="nl-NL" b="1" dirty="0" err="1"/>
              <a:t>implies</a:t>
            </a:r>
            <a:r>
              <a:rPr lang="nl-NL" b="1" dirty="0"/>
              <a:t> </a:t>
            </a:r>
            <a:r>
              <a:rPr lang="nl-NL" b="1" dirty="0" err="1"/>
              <a:t>interpretation</a:t>
            </a:r>
            <a:endParaRPr lang="nl-NL" dirty="0"/>
          </a:p>
        </p:txBody>
      </p:sp>
      <p:sp>
        <p:nvSpPr>
          <p:cNvPr id="3" name="Content Placeholder 2"/>
          <p:cNvSpPr>
            <a:spLocks noGrp="1"/>
          </p:cNvSpPr>
          <p:nvPr>
            <p:ph idx="1"/>
          </p:nvPr>
        </p:nvSpPr>
        <p:spPr/>
        <p:txBody>
          <a:bodyPr>
            <a:noAutofit/>
          </a:bodyPr>
          <a:lstStyle/>
          <a:p>
            <a:pPr marL="0" indent="0">
              <a:buNone/>
            </a:pPr>
            <a:r>
              <a:rPr lang="en-US" sz="2000" dirty="0"/>
              <a:t>Nowadays academic historians have adopted the </a:t>
            </a:r>
            <a:r>
              <a:rPr lang="en-US" sz="2000" b="1" dirty="0"/>
              <a:t>method</a:t>
            </a:r>
            <a:r>
              <a:rPr lang="en-US" sz="2000" dirty="0"/>
              <a:t> of researching and criticizing sources, but they don’t believe any more that this will result in an objective account of the past. Despite their sound study of sources, historians, often come up with quite </a:t>
            </a:r>
            <a:r>
              <a:rPr lang="en-US" sz="2000" b="1" dirty="0"/>
              <a:t>different stories about the past</a:t>
            </a:r>
            <a:r>
              <a:rPr lang="en-US" sz="2000" dirty="0"/>
              <a:t>. </a:t>
            </a:r>
          </a:p>
          <a:p>
            <a:pPr marL="0" indent="0">
              <a:buNone/>
            </a:pPr>
            <a:r>
              <a:rPr lang="en-US" sz="2000" dirty="0"/>
              <a:t>Facts about the past never speak for themselves, because historians may select and understand them in different ways. </a:t>
            </a:r>
          </a:p>
          <a:p>
            <a:r>
              <a:rPr lang="en-US" sz="2000" dirty="0"/>
              <a:t>Based on their particular </a:t>
            </a:r>
            <a:r>
              <a:rPr lang="en-US" sz="2000" b="1" dirty="0"/>
              <a:t>questions and perspective on the past,</a:t>
            </a:r>
            <a:r>
              <a:rPr lang="en-US" sz="2000" dirty="0"/>
              <a:t> they make a </a:t>
            </a:r>
            <a:r>
              <a:rPr lang="en-US" sz="2000" b="1" dirty="0"/>
              <a:t>selection of the facts</a:t>
            </a:r>
            <a:r>
              <a:rPr lang="en-US" sz="2000" dirty="0"/>
              <a:t> that they consider relevant. </a:t>
            </a:r>
          </a:p>
          <a:p>
            <a:r>
              <a:rPr lang="en-US" sz="2000" dirty="0"/>
              <a:t>Then they </a:t>
            </a:r>
            <a:r>
              <a:rPr lang="en-US" sz="2000" b="1" dirty="0"/>
              <a:t>judge, arrange and interrelate these selected facts </a:t>
            </a:r>
            <a:r>
              <a:rPr lang="en-US" sz="2000" dirty="0"/>
              <a:t>in specific ways, and put them into a context, thus granting them a specific significance. </a:t>
            </a:r>
          </a:p>
          <a:p>
            <a:pPr marL="0" indent="0">
              <a:buNone/>
            </a:pPr>
            <a:endParaRPr lang="en-US" sz="2000" dirty="0"/>
          </a:p>
          <a:p>
            <a:pPr marL="0" indent="0">
              <a:buNone/>
            </a:pPr>
            <a:r>
              <a:rPr lang="en-US" sz="2000" dirty="0"/>
              <a:t>Several interpretative operations under the influence of </a:t>
            </a:r>
            <a:r>
              <a:rPr lang="en-US" sz="2000" b="1" dirty="0"/>
              <a:t>value judgments, world-views, ideologies, political preferences</a:t>
            </a:r>
            <a:r>
              <a:rPr lang="en-US" sz="2000" dirty="0"/>
              <a:t>, and historians’ own experience of life and the times and culture they are living in. </a:t>
            </a:r>
          </a:p>
          <a:p>
            <a:pPr marL="0" indent="0">
              <a:buNone/>
            </a:pPr>
            <a:endParaRPr lang="en-US" dirty="0"/>
          </a:p>
          <a:p>
            <a:endParaRPr lang="en-GB" dirty="0">
              <a:sym typeface="Wingdings" pitchFamily="2" charset="2"/>
            </a:endParaRPr>
          </a:p>
          <a:p>
            <a:endParaRPr lang="en-GB" dirty="0">
              <a:sym typeface="Wingdings" pitchFamily="2" charset="2"/>
            </a:endParaRPr>
          </a:p>
          <a:p>
            <a:endParaRPr lang="en-GB" dirty="0">
              <a:sym typeface="Wingdings" pitchFamily="2" charset="2"/>
            </a:endParaRPr>
          </a:p>
          <a:p>
            <a:endParaRPr lang="nl-NL" dirty="0"/>
          </a:p>
        </p:txBody>
      </p:sp>
      <p:sp>
        <p:nvSpPr>
          <p:cNvPr id="4" name="Down Arrow 3"/>
          <p:cNvSpPr/>
          <p:nvPr/>
        </p:nvSpPr>
        <p:spPr>
          <a:xfrm>
            <a:off x="107504" y="3501008"/>
            <a:ext cx="484632" cy="2232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0572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err="1"/>
              <a:t>Historical</a:t>
            </a:r>
            <a:r>
              <a:rPr lang="nl-NL" b="1" dirty="0"/>
              <a:t> </a:t>
            </a:r>
            <a:r>
              <a:rPr lang="nl-NL" b="1" dirty="0" err="1"/>
              <a:t>study</a:t>
            </a:r>
            <a:r>
              <a:rPr lang="nl-NL" b="1" dirty="0"/>
              <a:t> as </a:t>
            </a:r>
            <a:br>
              <a:rPr lang="nl-NL" b="1" dirty="0"/>
            </a:br>
            <a:r>
              <a:rPr lang="nl-NL" b="1" dirty="0" err="1"/>
              <a:t>interpretive</a:t>
            </a:r>
            <a:r>
              <a:rPr lang="nl-NL" b="1" dirty="0"/>
              <a:t> </a:t>
            </a:r>
            <a:r>
              <a:rPr lang="nl-NL" b="1" dirty="0" err="1"/>
              <a:t>construction</a:t>
            </a:r>
            <a:endParaRPr lang="nl-NL" b="1" dirty="0"/>
          </a:p>
        </p:txBody>
      </p:sp>
      <p:sp>
        <p:nvSpPr>
          <p:cNvPr id="3" name="Content Placeholder 2"/>
          <p:cNvSpPr>
            <a:spLocks noGrp="1"/>
          </p:cNvSpPr>
          <p:nvPr>
            <p:ph idx="1"/>
          </p:nvPr>
        </p:nvSpPr>
        <p:spPr>
          <a:xfrm>
            <a:off x="323528" y="1600200"/>
            <a:ext cx="8363272" cy="5257800"/>
          </a:xfrm>
        </p:spPr>
        <p:txBody>
          <a:bodyPr>
            <a:normAutofit fontScale="70000" lnSpcReduction="20000"/>
          </a:bodyPr>
          <a:lstStyle/>
          <a:p>
            <a:pPr marL="0" indent="0">
              <a:buNone/>
            </a:pPr>
            <a:r>
              <a:rPr lang="en-US" dirty="0"/>
              <a:t>An historical report or narrative should </a:t>
            </a:r>
            <a:r>
              <a:rPr lang="en-US" i="1" dirty="0"/>
              <a:t>not</a:t>
            </a:r>
            <a:r>
              <a:rPr lang="en-US" dirty="0"/>
              <a:t> be seen as a true, objective picture reflecting the reality of the past, but rather as an interpretation, as </a:t>
            </a:r>
            <a:r>
              <a:rPr lang="en-US" b="1" dirty="0"/>
              <a:t>a perspective on the past</a:t>
            </a:r>
            <a:r>
              <a:rPr lang="en-US" dirty="0"/>
              <a:t> because: </a:t>
            </a:r>
          </a:p>
          <a:p>
            <a:pPr>
              <a:buFontTx/>
              <a:buChar char="-"/>
            </a:pPr>
            <a:r>
              <a:rPr lang="en-US" dirty="0"/>
              <a:t>The truth of an historical account can never be verified directly and completely, since </a:t>
            </a:r>
            <a:r>
              <a:rPr lang="en-US" b="1" dirty="0"/>
              <a:t>the past itself has gone forever</a:t>
            </a:r>
            <a:r>
              <a:rPr lang="en-US" dirty="0"/>
              <a:t>. </a:t>
            </a:r>
          </a:p>
          <a:p>
            <a:pPr>
              <a:buFontTx/>
              <a:buChar char="-"/>
            </a:pPr>
            <a:r>
              <a:rPr lang="en-GB" dirty="0"/>
              <a:t>The only standard for establishing what is true and false (or probable and improbable) about the past is the empirical evidence found in the remnants of the past: the sources.  </a:t>
            </a:r>
            <a:r>
              <a:rPr lang="en-GB" b="1" dirty="0"/>
              <a:t>Historical sources</a:t>
            </a:r>
            <a:r>
              <a:rPr lang="en-GB" dirty="0"/>
              <a:t>, however, are incomplete, scattered, indirect and mediated: they </a:t>
            </a:r>
            <a:r>
              <a:rPr lang="en-GB" b="1" dirty="0"/>
              <a:t>do not provide absolute proof about the reality of the past</a:t>
            </a:r>
            <a:r>
              <a:rPr lang="en-GB" dirty="0"/>
              <a:t>.</a:t>
            </a:r>
          </a:p>
          <a:p>
            <a:pPr>
              <a:buFontTx/>
              <a:buChar char="-"/>
            </a:pPr>
            <a:endParaRPr lang="en-US" dirty="0"/>
          </a:p>
          <a:p>
            <a:pPr marL="0" indent="0">
              <a:buNone/>
            </a:pPr>
            <a:endParaRPr lang="en-US" dirty="0"/>
          </a:p>
          <a:p>
            <a:pPr marL="0" indent="0">
              <a:buNone/>
            </a:pPr>
            <a:r>
              <a:rPr lang="en-US" dirty="0"/>
              <a:t>Therefore, a historical report is </a:t>
            </a:r>
            <a:r>
              <a:rPr lang="en-US" b="1" dirty="0"/>
              <a:t>not a reconstruction</a:t>
            </a:r>
            <a:r>
              <a:rPr lang="en-US" dirty="0"/>
              <a:t> of the past, as historians such as Von Ranke believed, but a </a:t>
            </a:r>
            <a:r>
              <a:rPr lang="en-US" b="1" dirty="0"/>
              <a:t>construction</a:t>
            </a:r>
            <a:r>
              <a:rPr lang="en-US" dirty="0"/>
              <a:t> and only </a:t>
            </a:r>
            <a:r>
              <a:rPr lang="en-US" b="1" dirty="0"/>
              <a:t>one of the various possible</a:t>
            </a:r>
            <a:r>
              <a:rPr lang="en-US" dirty="0"/>
              <a:t> constructions. (See Chris Lorenz: </a:t>
            </a:r>
            <a:r>
              <a:rPr lang="en-US" i="1" dirty="0"/>
              <a:t>The construction of the past</a:t>
            </a:r>
            <a:r>
              <a:rPr lang="en-US" dirty="0"/>
              <a:t>) </a:t>
            </a:r>
            <a:endParaRPr lang="nl-NL" dirty="0"/>
          </a:p>
          <a:p>
            <a:endParaRPr lang="nl-NL" dirty="0"/>
          </a:p>
        </p:txBody>
      </p:sp>
      <p:sp>
        <p:nvSpPr>
          <p:cNvPr id="4" name="Down Arrow 3"/>
          <p:cNvSpPr/>
          <p:nvPr/>
        </p:nvSpPr>
        <p:spPr>
          <a:xfrm>
            <a:off x="81212" y="2852936"/>
            <a:ext cx="484632" cy="2232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79147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TotalTime>
  <Words>2440</Words>
  <Application>Microsoft Office PowerPoint</Application>
  <PresentationFormat>On-screen Show (4:3)</PresentationFormat>
  <Paragraphs>178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The Art of History Understanding sources and  interpretation in historiography</vt:lpstr>
      <vt:lpstr>What is the study of history about?</vt:lpstr>
      <vt:lpstr>Wider relevance in times of disinformation, fake news, ‘alternative facts’ and undermining of objectivity and ‘truth’  </vt:lpstr>
      <vt:lpstr>Is history a science?</vt:lpstr>
      <vt:lpstr>History is different  from the natural sciences</vt:lpstr>
      <vt:lpstr>Objectivity is problematic in history</vt:lpstr>
      <vt:lpstr>The ‘scientification’ of historical research in the 19th century</vt:lpstr>
      <vt:lpstr> Writing history implies interpretation</vt:lpstr>
      <vt:lpstr>Historical study as  interpretive construction</vt:lpstr>
      <vt:lpstr>Why do historians have different views on the past?</vt:lpstr>
      <vt:lpstr>Historical study is not only about the past, but it also reflects present concerns</vt:lpstr>
      <vt:lpstr>Example: The importance of the French Revolution for the national identity of the French and their republic</vt:lpstr>
      <vt:lpstr>French national identity</vt:lpstr>
      <vt:lpstr>Example: German national identity infused with remorse</vt:lpstr>
      <vt:lpstr>German national identity</vt:lpstr>
      <vt:lpstr>Example: Rediscovery of the importance of national history</vt:lpstr>
      <vt:lpstr>Dutch national identity</vt:lpstr>
      <vt:lpstr>Example: The Armenian genocide</vt:lpstr>
      <vt:lpstr>Turkish national identity</vt:lpstr>
      <vt:lpstr>The range of historical interpretation has limits</vt:lpstr>
      <vt:lpstr>Sources are not without hurdles</vt:lpstr>
      <vt:lpstr>Sources are also interpretations</vt:lpstr>
      <vt:lpstr>The historian and the sources</vt:lpstr>
      <vt:lpstr>Historical knowledge:  twofold interpretation</vt:lpstr>
      <vt:lpstr>Historical knowledge:  twofold interpretation</vt:lpstr>
      <vt:lpstr>Academic history  history at school more selection, generalisation, simplification</vt:lpstr>
    </vt:vector>
  </TitlesOfParts>
  <Company>Universiteit Maastricht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Debates among Historians</dc:title>
  <dc:creator>Oosterhuis Harry (HISTORY)</dc:creator>
  <cp:lastModifiedBy>Oosterhuis, Harry (HISTORY)</cp:lastModifiedBy>
  <cp:revision>108</cp:revision>
  <cp:lastPrinted>2018-02-19T09:10:29Z</cp:lastPrinted>
  <dcterms:created xsi:type="dcterms:W3CDTF">2013-01-23T15:04:42Z</dcterms:created>
  <dcterms:modified xsi:type="dcterms:W3CDTF">2024-12-30T10:33:06Z</dcterms:modified>
</cp:coreProperties>
</file>