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7" r:id="rId3"/>
    <p:sldId id="278" r:id="rId4"/>
    <p:sldId id="275" r:id="rId5"/>
    <p:sldId id="261" r:id="rId6"/>
    <p:sldId id="263" r:id="rId7"/>
    <p:sldId id="271" r:id="rId8"/>
    <p:sldId id="279" r:id="rId9"/>
    <p:sldId id="264" r:id="rId10"/>
    <p:sldId id="272" r:id="rId11"/>
    <p:sldId id="280" r:id="rId12"/>
    <p:sldId id="262" r:id="rId13"/>
    <p:sldId id="273" r:id="rId14"/>
    <p:sldId id="281" r:id="rId15"/>
    <p:sldId id="282" r:id="rId16"/>
    <p:sldId id="265" r:id="rId17"/>
    <p:sldId id="274" r:id="rId18"/>
    <p:sldId id="267" r:id="rId19"/>
    <p:sldId id="285" r:id="rId20"/>
    <p:sldId id="283" r:id="rId21"/>
    <p:sldId id="284" r:id="rId22"/>
    <p:sldId id="257" r:id="rId23"/>
    <p:sldId id="259" r:id="rId24"/>
    <p:sldId id="270" r:id="rId25"/>
    <p:sldId id="286" r:id="rId26"/>
  </p:sldIdLst>
  <p:sldSz cx="12192000" cy="6858000"/>
  <p:notesSz cx="6797675" cy="9872663"/>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7" d="100"/>
          <a:sy n="67" d="100"/>
        </p:scale>
        <p:origin x="604" y="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nl-NL"/>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nl-NL"/>
          </a:p>
        </p:txBody>
      </p:sp>
      <p:sp>
        <p:nvSpPr>
          <p:cNvPr id="4" name="Date Placeholder 3"/>
          <p:cNvSpPr>
            <a:spLocks noGrp="1"/>
          </p:cNvSpPr>
          <p:nvPr>
            <p:ph type="dt" sz="half" idx="10"/>
          </p:nvPr>
        </p:nvSpPr>
        <p:spPr/>
        <p:txBody>
          <a:bodyPr/>
          <a:lstStyle/>
          <a:p>
            <a:fld id="{1A6B81AB-3010-4E7C-9471-8387372AB0B1}" type="datetimeFigureOut">
              <a:rPr lang="nl-NL" smtClean="0"/>
              <a:t>26-12-2024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2BD1F69-F4A0-411C-8D7C-DECC421990D7}" type="slidenum">
              <a:rPr lang="nl-NL" smtClean="0"/>
              <a:t>‹#›</a:t>
            </a:fld>
            <a:endParaRPr lang="nl-NL"/>
          </a:p>
        </p:txBody>
      </p:sp>
    </p:spTree>
    <p:extLst>
      <p:ext uri="{BB962C8B-B14F-4D97-AF65-F5344CB8AC3E}">
        <p14:creationId xmlns:p14="http://schemas.microsoft.com/office/powerpoint/2010/main" val="2233661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1A6B81AB-3010-4E7C-9471-8387372AB0B1}" type="datetimeFigureOut">
              <a:rPr lang="nl-NL" smtClean="0"/>
              <a:t>26-12-2024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2BD1F69-F4A0-411C-8D7C-DECC421990D7}" type="slidenum">
              <a:rPr lang="nl-NL" smtClean="0"/>
              <a:t>‹#›</a:t>
            </a:fld>
            <a:endParaRPr lang="nl-NL"/>
          </a:p>
        </p:txBody>
      </p:sp>
    </p:spTree>
    <p:extLst>
      <p:ext uri="{BB962C8B-B14F-4D97-AF65-F5344CB8AC3E}">
        <p14:creationId xmlns:p14="http://schemas.microsoft.com/office/powerpoint/2010/main" val="41380148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nl-NL"/>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1A6B81AB-3010-4E7C-9471-8387372AB0B1}" type="datetimeFigureOut">
              <a:rPr lang="nl-NL" smtClean="0"/>
              <a:t>26-12-2024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2BD1F69-F4A0-411C-8D7C-DECC421990D7}" type="slidenum">
              <a:rPr lang="nl-NL" smtClean="0"/>
              <a:t>‹#›</a:t>
            </a:fld>
            <a:endParaRPr lang="nl-NL"/>
          </a:p>
        </p:txBody>
      </p:sp>
    </p:spTree>
    <p:extLst>
      <p:ext uri="{BB962C8B-B14F-4D97-AF65-F5344CB8AC3E}">
        <p14:creationId xmlns:p14="http://schemas.microsoft.com/office/powerpoint/2010/main" val="3507188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10"/>
          </p:nvPr>
        </p:nvSpPr>
        <p:spPr/>
        <p:txBody>
          <a:bodyPr/>
          <a:lstStyle/>
          <a:p>
            <a:fld id="{1A6B81AB-3010-4E7C-9471-8387372AB0B1}" type="datetimeFigureOut">
              <a:rPr lang="nl-NL" smtClean="0"/>
              <a:t>26-12-2024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2BD1F69-F4A0-411C-8D7C-DECC421990D7}" type="slidenum">
              <a:rPr lang="nl-NL" smtClean="0"/>
              <a:t>‹#›</a:t>
            </a:fld>
            <a:endParaRPr lang="nl-NL"/>
          </a:p>
        </p:txBody>
      </p:sp>
    </p:spTree>
    <p:extLst>
      <p:ext uri="{BB962C8B-B14F-4D97-AF65-F5344CB8AC3E}">
        <p14:creationId xmlns:p14="http://schemas.microsoft.com/office/powerpoint/2010/main" val="19187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nl-NL"/>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A6B81AB-3010-4E7C-9471-8387372AB0B1}" type="datetimeFigureOut">
              <a:rPr lang="nl-NL" smtClean="0"/>
              <a:t>26-12-2024</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02BD1F69-F4A0-411C-8D7C-DECC421990D7}" type="slidenum">
              <a:rPr lang="nl-NL" smtClean="0"/>
              <a:t>‹#›</a:t>
            </a:fld>
            <a:endParaRPr lang="nl-NL"/>
          </a:p>
        </p:txBody>
      </p:sp>
    </p:spTree>
    <p:extLst>
      <p:ext uri="{BB962C8B-B14F-4D97-AF65-F5344CB8AC3E}">
        <p14:creationId xmlns:p14="http://schemas.microsoft.com/office/powerpoint/2010/main" val="5189792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Date Placeholder 4"/>
          <p:cNvSpPr>
            <a:spLocks noGrp="1"/>
          </p:cNvSpPr>
          <p:nvPr>
            <p:ph type="dt" sz="half" idx="10"/>
          </p:nvPr>
        </p:nvSpPr>
        <p:spPr/>
        <p:txBody>
          <a:bodyPr/>
          <a:lstStyle/>
          <a:p>
            <a:fld id="{1A6B81AB-3010-4E7C-9471-8387372AB0B1}" type="datetimeFigureOut">
              <a:rPr lang="nl-NL" smtClean="0"/>
              <a:t>26-12-2024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2BD1F69-F4A0-411C-8D7C-DECC421990D7}" type="slidenum">
              <a:rPr lang="nl-NL" smtClean="0"/>
              <a:t>‹#›</a:t>
            </a:fld>
            <a:endParaRPr lang="nl-NL"/>
          </a:p>
        </p:txBody>
      </p:sp>
    </p:spTree>
    <p:extLst>
      <p:ext uri="{BB962C8B-B14F-4D97-AF65-F5344CB8AC3E}">
        <p14:creationId xmlns:p14="http://schemas.microsoft.com/office/powerpoint/2010/main" val="6586931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nl-NL"/>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7" name="Date Placeholder 6"/>
          <p:cNvSpPr>
            <a:spLocks noGrp="1"/>
          </p:cNvSpPr>
          <p:nvPr>
            <p:ph type="dt" sz="half" idx="10"/>
          </p:nvPr>
        </p:nvSpPr>
        <p:spPr/>
        <p:txBody>
          <a:bodyPr/>
          <a:lstStyle/>
          <a:p>
            <a:fld id="{1A6B81AB-3010-4E7C-9471-8387372AB0B1}" type="datetimeFigureOut">
              <a:rPr lang="nl-NL" smtClean="0"/>
              <a:t>26-12-2024</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02BD1F69-F4A0-411C-8D7C-DECC421990D7}" type="slidenum">
              <a:rPr lang="nl-NL" smtClean="0"/>
              <a:t>‹#›</a:t>
            </a:fld>
            <a:endParaRPr lang="nl-NL"/>
          </a:p>
        </p:txBody>
      </p:sp>
    </p:spTree>
    <p:extLst>
      <p:ext uri="{BB962C8B-B14F-4D97-AF65-F5344CB8AC3E}">
        <p14:creationId xmlns:p14="http://schemas.microsoft.com/office/powerpoint/2010/main" val="31956315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nl-NL"/>
          </a:p>
        </p:txBody>
      </p:sp>
      <p:sp>
        <p:nvSpPr>
          <p:cNvPr id="3" name="Date Placeholder 2"/>
          <p:cNvSpPr>
            <a:spLocks noGrp="1"/>
          </p:cNvSpPr>
          <p:nvPr>
            <p:ph type="dt" sz="half" idx="10"/>
          </p:nvPr>
        </p:nvSpPr>
        <p:spPr/>
        <p:txBody>
          <a:bodyPr/>
          <a:lstStyle/>
          <a:p>
            <a:fld id="{1A6B81AB-3010-4E7C-9471-8387372AB0B1}" type="datetimeFigureOut">
              <a:rPr lang="nl-NL" smtClean="0"/>
              <a:t>26-12-2024</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02BD1F69-F4A0-411C-8D7C-DECC421990D7}" type="slidenum">
              <a:rPr lang="nl-NL" smtClean="0"/>
              <a:t>‹#›</a:t>
            </a:fld>
            <a:endParaRPr lang="nl-NL"/>
          </a:p>
        </p:txBody>
      </p:sp>
    </p:spTree>
    <p:extLst>
      <p:ext uri="{BB962C8B-B14F-4D97-AF65-F5344CB8AC3E}">
        <p14:creationId xmlns:p14="http://schemas.microsoft.com/office/powerpoint/2010/main" val="35054844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6B81AB-3010-4E7C-9471-8387372AB0B1}" type="datetimeFigureOut">
              <a:rPr lang="nl-NL" smtClean="0"/>
              <a:t>26-12-2024</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02BD1F69-F4A0-411C-8D7C-DECC421990D7}" type="slidenum">
              <a:rPr lang="nl-NL" smtClean="0"/>
              <a:t>‹#›</a:t>
            </a:fld>
            <a:endParaRPr lang="nl-NL"/>
          </a:p>
        </p:txBody>
      </p:sp>
    </p:spTree>
    <p:extLst>
      <p:ext uri="{BB962C8B-B14F-4D97-AF65-F5344CB8AC3E}">
        <p14:creationId xmlns:p14="http://schemas.microsoft.com/office/powerpoint/2010/main" val="3323122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6B81AB-3010-4E7C-9471-8387372AB0B1}" type="datetimeFigureOut">
              <a:rPr lang="nl-NL" smtClean="0"/>
              <a:t>26-12-2024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2BD1F69-F4A0-411C-8D7C-DECC421990D7}" type="slidenum">
              <a:rPr lang="nl-NL" smtClean="0"/>
              <a:t>‹#›</a:t>
            </a:fld>
            <a:endParaRPr lang="nl-NL"/>
          </a:p>
        </p:txBody>
      </p:sp>
    </p:spTree>
    <p:extLst>
      <p:ext uri="{BB962C8B-B14F-4D97-AF65-F5344CB8AC3E}">
        <p14:creationId xmlns:p14="http://schemas.microsoft.com/office/powerpoint/2010/main" val="1351420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nl-NL"/>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A6B81AB-3010-4E7C-9471-8387372AB0B1}" type="datetimeFigureOut">
              <a:rPr lang="nl-NL" smtClean="0"/>
              <a:t>26-12-2024</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02BD1F69-F4A0-411C-8D7C-DECC421990D7}" type="slidenum">
              <a:rPr lang="nl-NL" smtClean="0"/>
              <a:t>‹#›</a:t>
            </a:fld>
            <a:endParaRPr lang="nl-NL"/>
          </a:p>
        </p:txBody>
      </p:sp>
    </p:spTree>
    <p:extLst>
      <p:ext uri="{BB962C8B-B14F-4D97-AF65-F5344CB8AC3E}">
        <p14:creationId xmlns:p14="http://schemas.microsoft.com/office/powerpoint/2010/main" val="829181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nl-NL"/>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6B81AB-3010-4E7C-9471-8387372AB0B1}" type="datetimeFigureOut">
              <a:rPr lang="nl-NL" smtClean="0"/>
              <a:t>26-12-2024</a:t>
            </a:fld>
            <a:endParaRPr lang="nl-NL"/>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BD1F69-F4A0-411C-8D7C-DECC421990D7}" type="slidenum">
              <a:rPr lang="nl-NL" smtClean="0"/>
              <a:t>‹#›</a:t>
            </a:fld>
            <a:endParaRPr lang="nl-NL"/>
          </a:p>
        </p:txBody>
      </p:sp>
    </p:spTree>
    <p:extLst>
      <p:ext uri="{BB962C8B-B14F-4D97-AF65-F5344CB8AC3E}">
        <p14:creationId xmlns:p14="http://schemas.microsoft.com/office/powerpoint/2010/main" val="17163279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The French Revolution</a:t>
            </a:r>
            <a:endParaRPr lang="nl-NL" dirty="0"/>
          </a:p>
        </p:txBody>
      </p:sp>
      <p:sp>
        <p:nvSpPr>
          <p:cNvPr id="3" name="Subtitle 2"/>
          <p:cNvSpPr>
            <a:spLocks noGrp="1"/>
          </p:cNvSpPr>
          <p:nvPr>
            <p:ph type="subTitle" idx="1"/>
          </p:nvPr>
        </p:nvSpPr>
        <p:spPr/>
        <p:txBody>
          <a:bodyPr>
            <a:normAutofit/>
          </a:bodyPr>
          <a:lstStyle/>
          <a:p>
            <a:r>
              <a:rPr lang="en-GB" sz="4800" dirty="0"/>
              <a:t>Harry Oosterhuis</a:t>
            </a:r>
            <a:endParaRPr lang="nl-NL" sz="4800" dirty="0"/>
          </a:p>
        </p:txBody>
      </p:sp>
    </p:spTree>
    <p:extLst>
      <p:ext uri="{BB962C8B-B14F-4D97-AF65-F5344CB8AC3E}">
        <p14:creationId xmlns:p14="http://schemas.microsoft.com/office/powerpoint/2010/main" val="3206746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Contextual and interventionist dimension of Declaration</a:t>
            </a:r>
            <a:endParaRPr lang="nl-NL" b="1" dirty="0"/>
          </a:p>
        </p:txBody>
      </p:sp>
      <p:sp>
        <p:nvSpPr>
          <p:cNvPr id="3" name="Content Placeholder 2"/>
          <p:cNvSpPr>
            <a:spLocks noGrp="1"/>
          </p:cNvSpPr>
          <p:nvPr>
            <p:ph idx="1"/>
          </p:nvPr>
        </p:nvSpPr>
        <p:spPr>
          <a:xfrm>
            <a:off x="771525" y="1825625"/>
            <a:ext cx="10582275" cy="4927600"/>
          </a:xfrm>
        </p:spPr>
        <p:txBody>
          <a:bodyPr>
            <a:normAutofit lnSpcReduction="10000"/>
          </a:bodyPr>
          <a:lstStyle/>
          <a:p>
            <a:pPr marL="0" indent="0">
              <a:buNone/>
            </a:pPr>
            <a:r>
              <a:rPr lang="en-US" dirty="0"/>
              <a:t>Historical origins of the stated principles (freedom/liberty, equality, natural rights, sovereignty, general will, rule of law, separation of powers, public good):</a:t>
            </a:r>
          </a:p>
          <a:p>
            <a:r>
              <a:rPr lang="en-US" dirty="0"/>
              <a:t>Enlightened/classical liberal political thinking on the basis of Natural Law: Locke, Rousseau, Montesquieu and Kant.</a:t>
            </a:r>
          </a:p>
          <a:p>
            <a:endParaRPr lang="en-US" dirty="0"/>
          </a:p>
          <a:p>
            <a:pPr marL="0" indent="0">
              <a:buNone/>
            </a:pPr>
            <a:r>
              <a:rPr lang="en-US" dirty="0"/>
              <a:t>Rhetoric intervention:</a:t>
            </a:r>
          </a:p>
          <a:p>
            <a:r>
              <a:rPr lang="en-US" dirty="0"/>
              <a:t>Opposing the outmoded and irrational </a:t>
            </a:r>
            <a:r>
              <a:rPr lang="en-US" dirty="0" err="1"/>
              <a:t>Ancien</a:t>
            </a:r>
            <a:r>
              <a:rPr lang="en-US" dirty="0"/>
              <a:t> Régime: lack of liberty and equality, arbitrary rule, and lack of justice.</a:t>
            </a:r>
          </a:p>
          <a:p>
            <a:r>
              <a:rPr lang="en-US" dirty="0"/>
              <a:t>Seducing: the new (‘natural’, ‘inalienable’, ‘sacred’, ‘incontestable’) order of liberty, equality and brotherhood, of fair justice and control of government.</a:t>
            </a:r>
            <a:endParaRPr lang="nl-NL" dirty="0"/>
          </a:p>
        </p:txBody>
      </p:sp>
    </p:spTree>
    <p:extLst>
      <p:ext uri="{BB962C8B-B14F-4D97-AF65-F5344CB8AC3E}">
        <p14:creationId xmlns:p14="http://schemas.microsoft.com/office/powerpoint/2010/main" val="25311516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60777-809B-3A5A-5432-C694DB1A39B0}"/>
              </a:ext>
            </a:extLst>
          </p:cNvPr>
          <p:cNvSpPr>
            <a:spLocks noGrp="1"/>
          </p:cNvSpPr>
          <p:nvPr>
            <p:ph type="title"/>
          </p:nvPr>
        </p:nvSpPr>
        <p:spPr>
          <a:xfrm>
            <a:off x="838200" y="365126"/>
            <a:ext cx="10515600" cy="558800"/>
          </a:xfrm>
        </p:spPr>
        <p:txBody>
          <a:bodyPr>
            <a:normAutofit fontScale="90000"/>
          </a:bodyPr>
          <a:lstStyle/>
          <a:p>
            <a:br>
              <a:rPr lang="en-GB" sz="3200" b="1" dirty="0">
                <a:effectLst/>
                <a:latin typeface="Calibri" panose="020F0502020204030204" pitchFamily="34" charset="0"/>
                <a:ea typeface="Times New Roman" panose="02020603050405020304" pitchFamily="18" charset="0"/>
              </a:rPr>
            </a:br>
            <a:r>
              <a:rPr lang="en-GB" sz="3200" b="1" dirty="0">
                <a:effectLst/>
                <a:latin typeface="Calibri" panose="020F0502020204030204" pitchFamily="34" charset="0"/>
                <a:ea typeface="Times New Roman" panose="02020603050405020304" pitchFamily="18" charset="0"/>
              </a:rPr>
              <a:t>Absolute </a:t>
            </a:r>
            <a:r>
              <a:rPr lang="en-GB" sz="3200" b="1"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3200" b="1" dirty="0">
                <a:effectLst/>
                <a:latin typeface="Calibri" panose="020F0502020204030204" pitchFamily="34" charset="0"/>
                <a:ea typeface="Times New Roman" panose="02020603050405020304" pitchFamily="18" charset="0"/>
              </a:rPr>
              <a:t> constitutional-liberal monarchy (1791-1792)</a:t>
            </a:r>
            <a:br>
              <a:rPr lang="nl-NL" sz="3200" dirty="0">
                <a:effectLst/>
                <a:latin typeface="Times New Roman" panose="02020603050405020304" pitchFamily="18" charset="0"/>
                <a:ea typeface="Times New Roman" panose="02020603050405020304" pitchFamily="18" charset="0"/>
              </a:rPr>
            </a:br>
            <a:endParaRPr lang="nl-NL" sz="3200" dirty="0"/>
          </a:p>
        </p:txBody>
      </p:sp>
      <p:sp>
        <p:nvSpPr>
          <p:cNvPr id="3" name="Content Placeholder 2">
            <a:extLst>
              <a:ext uri="{FF2B5EF4-FFF2-40B4-BE49-F238E27FC236}">
                <a16:creationId xmlns:a16="http://schemas.microsoft.com/office/drawing/2014/main" id="{1C92C386-37DE-7D40-2872-7A1DA8719E59}"/>
              </a:ext>
            </a:extLst>
          </p:cNvPr>
          <p:cNvSpPr>
            <a:spLocks noGrp="1"/>
          </p:cNvSpPr>
          <p:nvPr>
            <p:ph idx="1"/>
          </p:nvPr>
        </p:nvSpPr>
        <p:spPr>
          <a:xfrm>
            <a:off x="323850" y="923926"/>
            <a:ext cx="10868025" cy="5867399"/>
          </a:xfrm>
        </p:spPr>
        <p:txBody>
          <a:bodyPr>
            <a:normAutofit/>
          </a:bodyPr>
          <a:lstStyle/>
          <a:p>
            <a:r>
              <a:rPr lang="en-GB" sz="2400" dirty="0">
                <a:effectLst/>
                <a:latin typeface="Calibri" panose="020F0502020204030204" pitchFamily="34" charset="0"/>
                <a:ea typeface="Times New Roman" panose="02020603050405020304" pitchFamily="18" charset="0"/>
              </a:rPr>
              <a:t>New Constitution (1791): sovereignty rests with the Legislative Assembly, while the power of the executive is curbed. </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Calibri" panose="020F0502020204030204" pitchFamily="34" charset="0"/>
                <a:ea typeface="Times New Roman" panose="02020603050405020304" pitchFamily="18" charset="0"/>
              </a:rPr>
              <a:t>Three Estates </a:t>
            </a:r>
            <a:r>
              <a:rPr lang="en-GB" sz="24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2400" dirty="0">
                <a:effectLst/>
                <a:latin typeface="Calibri" panose="020F0502020204030204" pitchFamily="34" charset="0"/>
                <a:ea typeface="Times New Roman" panose="02020603050405020304" pitchFamily="18" charset="0"/>
              </a:rPr>
              <a:t> equal citizenship based on liberty, equality and fraternity, although not all citizens have voting-rights </a:t>
            </a:r>
            <a:r>
              <a:rPr lang="en-GB" sz="24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2400" dirty="0">
                <a:effectLst/>
                <a:latin typeface="Calibri" panose="020F0502020204030204" pitchFamily="34" charset="0"/>
                <a:ea typeface="Times New Roman" panose="02020603050405020304" pitchFamily="18" charset="0"/>
              </a:rPr>
              <a:t>  political domination by the property-owning class guaranteed through census-suffrage based on sex (women excluded), property and tax qualifications; and stepped elections. </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Calibri" panose="020F0502020204030204" pitchFamily="34" charset="0"/>
                <a:ea typeface="Times New Roman" panose="02020603050405020304" pitchFamily="18" charset="0"/>
              </a:rPr>
              <a:t>Rational reorganisation of the system of government: standardisation and national unification.</a:t>
            </a:r>
            <a:endParaRPr lang="nl-NL" sz="2400" dirty="0">
              <a:effectLst/>
              <a:latin typeface="Times New Roman" panose="02020603050405020304" pitchFamily="18" charset="0"/>
              <a:ea typeface="Times New Roman" panose="02020603050405020304" pitchFamily="18" charset="0"/>
            </a:endParaRPr>
          </a:p>
          <a:p>
            <a:r>
              <a:rPr lang="en-GB" sz="2400" dirty="0">
                <a:effectLst/>
                <a:latin typeface="Calibri" panose="020F0502020204030204" pitchFamily="34" charset="0"/>
                <a:ea typeface="Times New Roman" panose="02020603050405020304" pitchFamily="18" charset="0"/>
              </a:rPr>
              <a:t>Tensions:</a:t>
            </a:r>
          </a:p>
          <a:p>
            <a:pPr>
              <a:buFontTx/>
              <a:buChar char="-"/>
            </a:pPr>
            <a:r>
              <a:rPr lang="en-GB" sz="2400" dirty="0">
                <a:effectLst/>
                <a:latin typeface="Calibri" panose="020F0502020204030204" pitchFamily="34" charset="0"/>
                <a:ea typeface="Times New Roman" panose="02020603050405020304" pitchFamily="18" charset="0"/>
              </a:rPr>
              <a:t>Centralised </a:t>
            </a:r>
            <a:r>
              <a:rPr lang="en-GB" sz="2400" dirty="0">
                <a:effectLst/>
                <a:latin typeface="Calibri" panose="020F0502020204030204" pitchFamily="34" charset="0"/>
                <a:ea typeface="Times New Roman" panose="02020603050405020304" pitchFamily="18" charset="0"/>
                <a:sym typeface="Wingdings" panose="05000000000000000000" pitchFamily="2" charset="2"/>
              </a:rPr>
              <a:t></a:t>
            </a:r>
            <a:r>
              <a:rPr lang="en-GB" sz="2400" dirty="0">
                <a:effectLst/>
                <a:latin typeface="Calibri" panose="020F0502020204030204" pitchFamily="34" charset="0"/>
                <a:ea typeface="Times New Roman" panose="02020603050405020304" pitchFamily="18" charset="0"/>
              </a:rPr>
              <a:t> decentralised government?</a:t>
            </a:r>
          </a:p>
          <a:p>
            <a:pPr>
              <a:buFontTx/>
              <a:buChar char="-"/>
            </a:pPr>
            <a:r>
              <a:rPr lang="en-GB" sz="2400" dirty="0">
                <a:effectLst/>
                <a:latin typeface="Calibri" panose="020F0502020204030204" pitchFamily="34" charset="0"/>
                <a:ea typeface="Times New Roman" panose="02020603050405020304" pitchFamily="18" charset="0"/>
              </a:rPr>
              <a:t>Economic liberalisation (abolishment of guilds, corporations and employee associations): property-owners </a:t>
            </a:r>
            <a:r>
              <a:rPr lang="en-GB" sz="2400" dirty="0">
                <a:effectLst/>
                <a:latin typeface="Calibri" panose="020F0502020204030204" pitchFamily="34" charset="0"/>
                <a:ea typeface="Times New Roman" panose="02020603050405020304" pitchFamily="18" charset="0"/>
                <a:sym typeface="Wingdings" panose="05000000000000000000" pitchFamily="2" charset="2"/>
              </a:rPr>
              <a:t> </a:t>
            </a:r>
            <a:r>
              <a:rPr lang="en-GB" sz="2400" dirty="0">
                <a:effectLst/>
                <a:latin typeface="Calibri" panose="020F0502020204030204" pitchFamily="34" charset="0"/>
                <a:ea typeface="Times New Roman" panose="02020603050405020304" pitchFamily="18" charset="0"/>
              </a:rPr>
              <a:t>lower classes </a:t>
            </a:r>
          </a:p>
          <a:p>
            <a:pPr>
              <a:buFontTx/>
              <a:buChar char="-"/>
            </a:pPr>
            <a:r>
              <a:rPr lang="en-GB" sz="2400" dirty="0">
                <a:latin typeface="Calibri" panose="020F0502020204030204" pitchFamily="34" charset="0"/>
                <a:ea typeface="Times New Roman" panose="02020603050405020304" pitchFamily="18" charset="0"/>
              </a:rPr>
              <a:t>C</a:t>
            </a:r>
            <a:r>
              <a:rPr lang="en-GB" sz="2400" dirty="0">
                <a:effectLst/>
                <a:latin typeface="Calibri" panose="020F0502020204030204" pitchFamily="34" charset="0"/>
                <a:ea typeface="Times New Roman" panose="02020603050405020304" pitchFamily="18" charset="0"/>
              </a:rPr>
              <a:t>onfiscation and nationalisation of church property and state-control of the clergy: secular revolution </a:t>
            </a:r>
            <a:r>
              <a:rPr lang="en-GB" sz="2400" dirty="0">
                <a:effectLst/>
                <a:latin typeface="Calibri" panose="020F0502020204030204" pitchFamily="34" charset="0"/>
                <a:ea typeface="Times New Roman" panose="02020603050405020304" pitchFamily="18" charset="0"/>
                <a:sym typeface="Wingdings" panose="05000000000000000000" pitchFamily="2" charset="2"/>
              </a:rPr>
              <a:t> </a:t>
            </a:r>
            <a:r>
              <a:rPr lang="en-GB" sz="2400" dirty="0">
                <a:effectLst/>
                <a:latin typeface="Calibri" panose="020F0502020204030204" pitchFamily="34" charset="0"/>
                <a:ea typeface="Times New Roman" panose="02020603050405020304" pitchFamily="18" charset="0"/>
              </a:rPr>
              <a:t>religious opposition.</a:t>
            </a:r>
            <a:endParaRPr lang="nl-NL" sz="2400" dirty="0"/>
          </a:p>
        </p:txBody>
      </p:sp>
    </p:spTree>
    <p:extLst>
      <p:ext uri="{BB962C8B-B14F-4D97-AF65-F5344CB8AC3E}">
        <p14:creationId xmlns:p14="http://schemas.microsoft.com/office/powerpoint/2010/main" val="14292966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t>Olympe</a:t>
            </a:r>
            <a:r>
              <a:rPr lang="en-GB" b="1" dirty="0"/>
              <a:t> de Gouges, </a:t>
            </a:r>
            <a:r>
              <a:rPr lang="en-GB" b="1" i="1" dirty="0"/>
              <a:t>Declaration of the Rights of Women</a:t>
            </a:r>
            <a:r>
              <a:rPr lang="en-GB" b="1" dirty="0"/>
              <a:t> (September 1791)</a:t>
            </a:r>
            <a:endParaRPr lang="nl-NL" b="1" dirty="0"/>
          </a:p>
        </p:txBody>
      </p:sp>
      <p:sp>
        <p:nvSpPr>
          <p:cNvPr id="3" name="Content Placeholder 2"/>
          <p:cNvSpPr>
            <a:spLocks noGrp="1"/>
          </p:cNvSpPr>
          <p:nvPr>
            <p:ph idx="1"/>
          </p:nvPr>
        </p:nvSpPr>
        <p:spPr>
          <a:xfrm>
            <a:off x="838200" y="1847849"/>
            <a:ext cx="10515600" cy="5010151"/>
          </a:xfrm>
        </p:spPr>
        <p:txBody>
          <a:bodyPr>
            <a:normAutofit fontScale="92500" lnSpcReduction="10000"/>
          </a:bodyPr>
          <a:lstStyle/>
          <a:p>
            <a:pPr marL="0" indent="0">
              <a:buNone/>
            </a:pPr>
            <a:r>
              <a:rPr lang="en-GB" b="1" dirty="0"/>
              <a:t>Context</a:t>
            </a:r>
            <a:r>
              <a:rPr lang="en-GB" dirty="0"/>
              <a:t>: published shortly after the adoption of the new French Constitution of the constitutional monarchy (dedicated to Marie Antoinette) and protest against the unreasonable (‘prejudiced’, ‘superstitious’ and untruthful) exclusion of women (only ‘passive citizens’ without the right to vote) from active citizenship. </a:t>
            </a:r>
          </a:p>
          <a:p>
            <a:pPr marL="0" indent="0">
              <a:buNone/>
            </a:pPr>
            <a:r>
              <a:rPr lang="en-GB" dirty="0"/>
              <a:t>De Gouges’ </a:t>
            </a:r>
            <a:r>
              <a:rPr lang="en-GB" i="1" dirty="0"/>
              <a:t>Declaration</a:t>
            </a:r>
            <a:r>
              <a:rPr lang="en-GB" dirty="0"/>
              <a:t> modelled on the earlier ‘universal’ Declaration (parody of the original document): no complete freedom without liberties and rights for women:</a:t>
            </a:r>
          </a:p>
          <a:p>
            <a:r>
              <a:rPr lang="en-GB" dirty="0"/>
              <a:t>all rights and duties of citizens should also apply to women  </a:t>
            </a:r>
          </a:p>
          <a:p>
            <a:r>
              <a:rPr lang="en-GB" dirty="0"/>
              <a:t>right of resistance to oppression (by the government? or by men?)</a:t>
            </a:r>
          </a:p>
          <a:p>
            <a:r>
              <a:rPr lang="en-GB" dirty="0"/>
              <a:t>right to participate in General Will</a:t>
            </a:r>
          </a:p>
          <a:p>
            <a:r>
              <a:rPr lang="en-GB" dirty="0"/>
              <a:t>Right to have equal share in public functions</a:t>
            </a:r>
          </a:p>
          <a:p>
            <a:r>
              <a:rPr lang="en-GB" dirty="0"/>
              <a:t>Right of economic independence</a:t>
            </a:r>
            <a:endParaRPr lang="nl-NL" dirty="0"/>
          </a:p>
        </p:txBody>
      </p:sp>
    </p:spTree>
    <p:extLst>
      <p:ext uri="{BB962C8B-B14F-4D97-AF65-F5344CB8AC3E}">
        <p14:creationId xmlns:p14="http://schemas.microsoft.com/office/powerpoint/2010/main" val="626335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Interventionist dimension of De Gouges</a:t>
            </a:r>
            <a:endParaRPr lang="nl-NL" b="1" dirty="0"/>
          </a:p>
        </p:txBody>
      </p:sp>
      <p:sp>
        <p:nvSpPr>
          <p:cNvPr id="3" name="Content Placeholder 2"/>
          <p:cNvSpPr>
            <a:spLocks noGrp="1"/>
          </p:cNvSpPr>
          <p:nvPr>
            <p:ph idx="1"/>
          </p:nvPr>
        </p:nvSpPr>
        <p:spPr/>
        <p:txBody>
          <a:bodyPr/>
          <a:lstStyle/>
          <a:p>
            <a:r>
              <a:rPr lang="en-US" b="1" dirty="0"/>
              <a:t>Elucidating</a:t>
            </a:r>
            <a:r>
              <a:rPr lang="en-US" dirty="0"/>
              <a:t> that universal human and civil rights imply the inclusion of women.</a:t>
            </a:r>
          </a:p>
          <a:p>
            <a:r>
              <a:rPr lang="en-US" b="1" dirty="0"/>
              <a:t>Opposing</a:t>
            </a:r>
            <a:r>
              <a:rPr lang="en-US" dirty="0"/>
              <a:t> a revolutionary/democratic order in which women are excluded. Irony, </a:t>
            </a:r>
            <a:r>
              <a:rPr lang="en-US" dirty="0" err="1"/>
              <a:t>f.i</a:t>
            </a:r>
            <a:r>
              <a:rPr lang="en-US" dirty="0"/>
              <a:t>. article 10. “Woman has the right to mount the scaffold [just like men, women were punishable if they broke the law], she should equally have the right to mount the podium [she should have the right to have a voice in public affairs].”</a:t>
            </a:r>
          </a:p>
          <a:p>
            <a:pPr marL="0" indent="0">
              <a:buNone/>
            </a:pPr>
            <a:endParaRPr lang="en-US" dirty="0"/>
          </a:p>
          <a:p>
            <a:pPr marL="0" indent="0">
              <a:buNone/>
            </a:pPr>
            <a:r>
              <a:rPr lang="en-US" dirty="0"/>
              <a:t>De Gouges’ </a:t>
            </a:r>
            <a:r>
              <a:rPr lang="en-US" i="1" dirty="0"/>
              <a:t>Declaration </a:t>
            </a:r>
            <a:r>
              <a:rPr lang="en-US" dirty="0"/>
              <a:t>widely distributed and inspiring other advocates of women’s rights.</a:t>
            </a:r>
            <a:endParaRPr lang="nl-NL" dirty="0"/>
          </a:p>
        </p:txBody>
      </p:sp>
    </p:spTree>
    <p:extLst>
      <p:ext uri="{BB962C8B-B14F-4D97-AF65-F5344CB8AC3E}">
        <p14:creationId xmlns:p14="http://schemas.microsoft.com/office/powerpoint/2010/main" val="16845507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49E84-A960-8B05-3399-9D5FBDD3A259}"/>
              </a:ext>
            </a:extLst>
          </p:cNvPr>
          <p:cNvSpPr>
            <a:spLocks noGrp="1"/>
          </p:cNvSpPr>
          <p:nvPr>
            <p:ph type="title"/>
          </p:nvPr>
        </p:nvSpPr>
        <p:spPr>
          <a:xfrm>
            <a:off x="942974" y="365125"/>
            <a:ext cx="10410825" cy="606425"/>
          </a:xfrm>
        </p:spPr>
        <p:txBody>
          <a:bodyPr>
            <a:normAutofit fontScale="90000"/>
          </a:bodyPr>
          <a:lstStyle/>
          <a:p>
            <a:br>
              <a:rPr lang="en-GB" sz="3200" b="1" dirty="0">
                <a:effectLst/>
                <a:latin typeface="Calibri" panose="020F0502020204030204" pitchFamily="34" charset="0"/>
                <a:ea typeface="Times New Roman" panose="02020603050405020304" pitchFamily="18" charset="0"/>
              </a:rPr>
            </a:br>
            <a:r>
              <a:rPr lang="en-GB" sz="3200" b="1" dirty="0">
                <a:effectLst/>
                <a:latin typeface="Calibri" panose="020F0502020204030204" pitchFamily="34" charset="0"/>
                <a:ea typeface="Times New Roman" panose="02020603050405020304" pitchFamily="18" charset="0"/>
              </a:rPr>
              <a:t>Ongoing radicalisation </a:t>
            </a:r>
            <a:r>
              <a:rPr lang="en-GB" sz="3200" b="1"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3200" b="1" dirty="0">
                <a:effectLst/>
                <a:latin typeface="Calibri" panose="020F0502020204030204" pitchFamily="34" charset="0"/>
                <a:ea typeface="Times New Roman" panose="02020603050405020304" pitchFamily="18" charset="0"/>
              </a:rPr>
              <a:t> Second revolution (1792)</a:t>
            </a:r>
            <a:r>
              <a:rPr lang="en-GB" sz="3200" b="1" dirty="0">
                <a:effectLst/>
                <a:latin typeface="Calibri" panose="020F0502020204030204" pitchFamily="34" charset="0"/>
                <a:ea typeface="Times New Roman" panose="02020603050405020304" pitchFamily="18" charset="0"/>
                <a:sym typeface="Wingdings" panose="05000000000000000000" pitchFamily="2" charset="2"/>
              </a:rPr>
              <a:t></a:t>
            </a:r>
            <a:r>
              <a:rPr lang="en-GB" sz="3200" b="1" dirty="0">
                <a:effectLst/>
                <a:latin typeface="Calibri" panose="020F0502020204030204" pitchFamily="34" charset="0"/>
                <a:ea typeface="Times New Roman" panose="02020603050405020304" pitchFamily="18" charset="0"/>
              </a:rPr>
              <a:t>republic </a:t>
            </a:r>
            <a:br>
              <a:rPr lang="nl-NL" sz="3200" dirty="0">
                <a:effectLst/>
                <a:latin typeface="Times New Roman" panose="02020603050405020304" pitchFamily="18" charset="0"/>
                <a:ea typeface="Times New Roman" panose="02020603050405020304" pitchFamily="18" charset="0"/>
              </a:rPr>
            </a:br>
            <a:endParaRPr lang="nl-NL" sz="3200" dirty="0"/>
          </a:p>
        </p:txBody>
      </p:sp>
      <p:sp>
        <p:nvSpPr>
          <p:cNvPr id="3" name="Content Placeholder 2">
            <a:extLst>
              <a:ext uri="{FF2B5EF4-FFF2-40B4-BE49-F238E27FC236}">
                <a16:creationId xmlns:a16="http://schemas.microsoft.com/office/drawing/2014/main" id="{1CBCAE22-7FBE-3633-61CB-F09262711D06}"/>
              </a:ext>
            </a:extLst>
          </p:cNvPr>
          <p:cNvSpPr>
            <a:spLocks noGrp="1"/>
          </p:cNvSpPr>
          <p:nvPr>
            <p:ph idx="1"/>
          </p:nvPr>
        </p:nvSpPr>
        <p:spPr>
          <a:xfrm>
            <a:off x="371475" y="1114425"/>
            <a:ext cx="10858501" cy="6381750"/>
          </a:xfrm>
        </p:spPr>
        <p:txBody>
          <a:bodyPr>
            <a:normAutofit/>
          </a:bodyPr>
          <a:lstStyle/>
          <a:p>
            <a:r>
              <a:rPr lang="en-GB" sz="2000" dirty="0">
                <a:effectLst/>
                <a:latin typeface="Calibri" panose="020F0502020204030204" pitchFamily="34" charset="0"/>
                <a:ea typeface="Times New Roman" panose="02020603050405020304" pitchFamily="18" charset="0"/>
              </a:rPr>
              <a:t>Louis XVI discredits monarchy with his attempt to escape and his arrest in Varennes </a:t>
            </a:r>
            <a:r>
              <a:rPr lang="en-GB" sz="20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2000" dirty="0">
                <a:effectLst/>
                <a:latin typeface="Calibri" panose="020F0502020204030204" pitchFamily="34" charset="0"/>
                <a:ea typeface="Times New Roman" panose="02020603050405020304" pitchFamily="18" charset="0"/>
              </a:rPr>
              <a:t> radical anti-monarchist revolutionaries calling on the masses, begin to set the tone. </a:t>
            </a:r>
            <a:endParaRPr lang="nl-NL" sz="2000" dirty="0">
              <a:effectLst/>
              <a:latin typeface="Times New Roman" panose="02020603050405020304" pitchFamily="18" charset="0"/>
              <a:ea typeface="Times New Roman" panose="02020603050405020304" pitchFamily="18" charset="0"/>
            </a:endParaRPr>
          </a:p>
          <a:p>
            <a:r>
              <a:rPr lang="en-GB" sz="2000" dirty="0">
                <a:effectLst/>
                <a:latin typeface="Calibri" panose="020F0502020204030204" pitchFamily="34" charset="0"/>
                <a:ea typeface="Times New Roman" panose="02020603050405020304" pitchFamily="18" charset="0"/>
              </a:rPr>
              <a:t>Growing opposition of clergy and believers who remain loyal to Rome (Pope condemns the Revolution) </a:t>
            </a:r>
            <a:r>
              <a:rPr lang="en-GB" sz="20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2000" dirty="0">
                <a:effectLst/>
                <a:latin typeface="Calibri" panose="020F0502020204030204" pitchFamily="34" charset="0"/>
                <a:ea typeface="Times New Roman" panose="02020603050405020304" pitchFamily="18" charset="0"/>
              </a:rPr>
              <a:t> antagonism between secular state and Church. </a:t>
            </a:r>
            <a:endParaRPr lang="nl-NL" sz="2000" dirty="0">
              <a:effectLst/>
              <a:latin typeface="Times New Roman" panose="02020603050405020304" pitchFamily="18" charset="0"/>
              <a:ea typeface="Times New Roman" panose="02020603050405020304" pitchFamily="18" charset="0"/>
            </a:endParaRPr>
          </a:p>
          <a:p>
            <a:r>
              <a:rPr lang="en-GB" sz="2000" dirty="0">
                <a:effectLst/>
                <a:latin typeface="Calibri" panose="020F0502020204030204" pitchFamily="34" charset="0"/>
                <a:ea typeface="Times New Roman" panose="02020603050405020304" pitchFamily="18" charset="0"/>
              </a:rPr>
              <a:t>Counter-revolutionaries stirring up foreign governments </a:t>
            </a:r>
            <a:r>
              <a:rPr lang="en-GB" sz="20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2000" dirty="0">
                <a:effectLst/>
                <a:latin typeface="Calibri" panose="020F0502020204030204" pitchFamily="34" charset="0"/>
                <a:ea typeface="Times New Roman" panose="02020603050405020304" pitchFamily="18" charset="0"/>
              </a:rPr>
              <a:t> France at war with Austria and Prussia in 1792. </a:t>
            </a:r>
            <a:endParaRPr lang="nl-NL" sz="2000" dirty="0">
              <a:effectLst/>
              <a:latin typeface="Times New Roman" panose="02020603050405020304" pitchFamily="18" charset="0"/>
              <a:ea typeface="Times New Roman" panose="02020603050405020304" pitchFamily="18" charset="0"/>
            </a:endParaRPr>
          </a:p>
          <a:p>
            <a:r>
              <a:rPr lang="en-GB" sz="2000" dirty="0">
                <a:effectLst/>
                <a:latin typeface="Calibri" panose="020F0502020204030204" pitchFamily="34" charset="0"/>
                <a:ea typeface="Times New Roman" panose="02020603050405020304" pitchFamily="18" charset="0"/>
              </a:rPr>
              <a:t>Counter-revolutionary threats (real, suspected or imagined) boost fear, suspicion and polarisation. </a:t>
            </a:r>
            <a:endParaRPr lang="nl-NL" sz="2000" dirty="0">
              <a:effectLst/>
              <a:latin typeface="Times New Roman" panose="02020603050405020304" pitchFamily="18" charset="0"/>
              <a:ea typeface="Times New Roman" panose="02020603050405020304" pitchFamily="18" charset="0"/>
            </a:endParaRPr>
          </a:p>
          <a:p>
            <a:r>
              <a:rPr lang="en-GB" sz="2000" dirty="0">
                <a:effectLst/>
                <a:latin typeface="Calibri" panose="020F0502020204030204" pitchFamily="34" charset="0"/>
                <a:ea typeface="Times New Roman" panose="02020603050405020304" pitchFamily="18" charset="0"/>
              </a:rPr>
              <a:t>Socioeconomic reforms fail to materialise: revolution serving the interests of the propertied class </a:t>
            </a:r>
            <a:r>
              <a:rPr lang="en-GB" sz="2000" dirty="0">
                <a:effectLst/>
                <a:latin typeface="Calibri" panose="020F0502020204030204" pitchFamily="34" charset="0"/>
                <a:ea typeface="Times New Roman" panose="02020603050405020304" pitchFamily="18" charset="0"/>
                <a:sym typeface="Wingdings" panose="05000000000000000000" pitchFamily="2" charset="2"/>
              </a:rPr>
              <a:t>  </a:t>
            </a:r>
            <a:r>
              <a:rPr lang="en-GB" sz="2000" dirty="0">
                <a:latin typeface="Calibri" panose="020F0502020204030204" pitchFamily="34" charset="0"/>
                <a:ea typeface="Times New Roman" panose="02020603050405020304" pitchFamily="18" charset="0"/>
                <a:sym typeface="Wingdings" panose="05000000000000000000" pitchFamily="2" charset="2"/>
              </a:rPr>
              <a:t>P</a:t>
            </a:r>
            <a:r>
              <a:rPr lang="en-GB" sz="2000" dirty="0">
                <a:effectLst/>
                <a:latin typeface="Calibri" panose="020F0502020204030204" pitchFamily="34" charset="0"/>
                <a:ea typeface="Times New Roman" panose="02020603050405020304" pitchFamily="18" charset="0"/>
              </a:rPr>
              <a:t>eople of Paris (</a:t>
            </a:r>
            <a:r>
              <a:rPr lang="en-GB" sz="2000" i="1" dirty="0">
                <a:effectLst/>
                <a:latin typeface="Calibri" panose="020F0502020204030204" pitchFamily="34" charset="0"/>
                <a:ea typeface="Times New Roman" panose="02020603050405020304" pitchFamily="18" charset="0"/>
              </a:rPr>
              <a:t>sans-culottes</a:t>
            </a:r>
            <a:r>
              <a:rPr lang="en-GB" sz="2000" dirty="0">
                <a:effectLst/>
                <a:latin typeface="Calibri" panose="020F0502020204030204" pitchFamily="34" charset="0"/>
                <a:ea typeface="Times New Roman" panose="02020603050405020304" pitchFamily="18" charset="0"/>
              </a:rPr>
              <a:t>) demanding further democratisation (extension of suffrage) and economic security </a:t>
            </a:r>
            <a:r>
              <a:rPr lang="en-GB" sz="20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2000" dirty="0">
                <a:effectLst/>
                <a:latin typeface="Calibri" panose="020F0502020204030204" pitchFamily="34" charset="0"/>
                <a:ea typeface="Times New Roman" panose="02020603050405020304" pitchFamily="18" charset="0"/>
              </a:rPr>
              <a:t> </a:t>
            </a:r>
            <a:r>
              <a:rPr lang="en-GB" sz="2000" dirty="0">
                <a:latin typeface="Calibri" panose="020F0502020204030204" pitchFamily="34" charset="0"/>
                <a:ea typeface="Times New Roman" panose="02020603050405020304" pitchFamily="18" charset="0"/>
              </a:rPr>
              <a:t>P</a:t>
            </a:r>
            <a:r>
              <a:rPr lang="en-GB" sz="2000" dirty="0">
                <a:effectLst/>
                <a:latin typeface="Calibri" panose="020F0502020204030204" pitchFamily="34" charset="0"/>
                <a:ea typeface="Times New Roman" panose="02020603050405020304" pitchFamily="18" charset="0"/>
              </a:rPr>
              <a:t>opular unrest, radicalisation</a:t>
            </a:r>
            <a:r>
              <a:rPr lang="en-GB" sz="2000" dirty="0">
                <a:latin typeface="Calibri" panose="020F0502020204030204" pitchFamily="34" charset="0"/>
                <a:ea typeface="Times New Roman" panose="02020603050405020304" pitchFamily="18" charset="0"/>
              </a:rPr>
              <a:t>, </a:t>
            </a:r>
            <a:r>
              <a:rPr lang="en-GB" sz="2000" dirty="0">
                <a:effectLst/>
                <a:latin typeface="Calibri" panose="020F0502020204030204" pitchFamily="34" charset="0"/>
                <a:ea typeface="Times New Roman" panose="02020603050405020304" pitchFamily="18" charset="0"/>
              </a:rPr>
              <a:t>Parisian communal government and people’s courts dealing summarily with suspected opponents of the Revolution: ‘September Massacres’ and revolutionary Tribunals (more than a thousand accused guillotined).</a:t>
            </a:r>
            <a:endParaRPr lang="nl-NL" sz="2000" dirty="0">
              <a:effectLst/>
              <a:latin typeface="Times New Roman" panose="02020603050405020304" pitchFamily="18" charset="0"/>
              <a:ea typeface="Times New Roman" panose="02020603050405020304" pitchFamily="18" charset="0"/>
            </a:endParaRPr>
          </a:p>
          <a:p>
            <a:r>
              <a:rPr lang="en-GB" sz="2000" dirty="0">
                <a:effectLst/>
                <a:latin typeface="Calibri" panose="020F0502020204030204" pitchFamily="34" charset="0"/>
                <a:ea typeface="Times New Roman" panose="02020603050405020304" pitchFamily="18" charset="0"/>
              </a:rPr>
              <a:t>‘Second Revolution’ (1792): monarchy </a:t>
            </a:r>
            <a:r>
              <a:rPr lang="en-GB" sz="20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2000" dirty="0">
                <a:effectLst/>
                <a:latin typeface="Calibri" panose="020F0502020204030204" pitchFamily="34" charset="0"/>
                <a:ea typeface="Times New Roman" panose="02020603050405020304" pitchFamily="18" charset="0"/>
              </a:rPr>
              <a:t> republic; King imprisoned, accused of treason and executed (early 1793) </a:t>
            </a:r>
            <a:r>
              <a:rPr lang="en-GB" sz="20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2000" dirty="0">
                <a:effectLst/>
                <a:latin typeface="Calibri" panose="020F0502020204030204" pitchFamily="34" charset="0"/>
                <a:ea typeface="Times New Roman" panose="02020603050405020304" pitchFamily="18" charset="0"/>
              </a:rPr>
              <a:t> no way back for the radicalized revolutionaries and further polarisation between revolutionaries and counterrevolutionaries, and between moderate Girondins and radical Jacobins or </a:t>
            </a:r>
            <a:r>
              <a:rPr lang="en-GB" sz="2000" dirty="0" err="1">
                <a:effectLst/>
                <a:latin typeface="Calibri" panose="020F0502020204030204" pitchFamily="34" charset="0"/>
                <a:ea typeface="Times New Roman" panose="02020603050405020304" pitchFamily="18" charset="0"/>
              </a:rPr>
              <a:t>Montagnards</a:t>
            </a:r>
            <a:r>
              <a:rPr lang="en-GB" sz="2000" dirty="0">
                <a:latin typeface="Calibri" panose="020F0502020204030204" pitchFamily="34" charset="0"/>
                <a:ea typeface="Times New Roman" panose="02020603050405020304" pitchFamily="18" charset="0"/>
              </a:rPr>
              <a:t>.</a:t>
            </a:r>
            <a:r>
              <a:rPr lang="en-GB" sz="2000" dirty="0">
                <a:effectLst/>
                <a:latin typeface="Calibri" panose="020F0502020204030204" pitchFamily="34" charset="0"/>
                <a:ea typeface="Times New Roman" panose="02020603050405020304" pitchFamily="18" charset="0"/>
              </a:rPr>
              <a:t> </a:t>
            </a:r>
            <a:endParaRPr lang="nl-NL" sz="2000" dirty="0">
              <a:effectLst/>
              <a:latin typeface="Times New Roman" panose="02020603050405020304" pitchFamily="18" charset="0"/>
              <a:ea typeface="Times New Roman" panose="02020603050405020304" pitchFamily="18" charset="0"/>
            </a:endParaRPr>
          </a:p>
          <a:p>
            <a:r>
              <a:rPr lang="en-GB" sz="2000" dirty="0">
                <a:effectLst/>
                <a:latin typeface="Calibri" panose="020F0502020204030204" pitchFamily="34" charset="0"/>
                <a:ea typeface="Times New Roman" panose="02020603050405020304" pitchFamily="18" charset="0"/>
              </a:rPr>
              <a:t>Prussian and Austrian attacks repelled, but also war with Britain and the Dutch Republic.</a:t>
            </a:r>
            <a:endParaRPr lang="nl-NL"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37489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B1EC6-2BAB-E0C4-E2E8-E257DD665C1B}"/>
              </a:ext>
            </a:extLst>
          </p:cNvPr>
          <p:cNvSpPr>
            <a:spLocks noGrp="1"/>
          </p:cNvSpPr>
          <p:nvPr>
            <p:ph type="title"/>
          </p:nvPr>
        </p:nvSpPr>
        <p:spPr>
          <a:xfrm>
            <a:off x="838200" y="365126"/>
            <a:ext cx="10515600" cy="315912"/>
          </a:xfrm>
        </p:spPr>
        <p:txBody>
          <a:bodyPr>
            <a:normAutofit fontScale="90000"/>
          </a:bodyPr>
          <a:lstStyle/>
          <a:p>
            <a:r>
              <a:rPr lang="en-US" b="1" dirty="0"/>
              <a:t>Regime of Terror (1793-1794)</a:t>
            </a:r>
            <a:endParaRPr lang="nl-NL" b="1" dirty="0"/>
          </a:p>
        </p:txBody>
      </p:sp>
      <p:sp>
        <p:nvSpPr>
          <p:cNvPr id="3" name="Content Placeholder 2">
            <a:extLst>
              <a:ext uri="{FF2B5EF4-FFF2-40B4-BE49-F238E27FC236}">
                <a16:creationId xmlns:a16="http://schemas.microsoft.com/office/drawing/2014/main" id="{2F0B3771-3236-6FC8-69DF-8CC590DBC55B}"/>
              </a:ext>
            </a:extLst>
          </p:cNvPr>
          <p:cNvSpPr>
            <a:spLocks noGrp="1"/>
          </p:cNvSpPr>
          <p:nvPr>
            <p:ph idx="1"/>
          </p:nvPr>
        </p:nvSpPr>
        <p:spPr>
          <a:xfrm>
            <a:off x="409575" y="1238249"/>
            <a:ext cx="10944226" cy="5553075"/>
          </a:xfrm>
        </p:spPr>
        <p:txBody>
          <a:bodyPr>
            <a:normAutofit fontScale="55000" lnSpcReduction="20000"/>
          </a:bodyPr>
          <a:lstStyle/>
          <a:p>
            <a:r>
              <a:rPr lang="en-GB" sz="3600" dirty="0">
                <a:effectLst/>
                <a:latin typeface="Calibri" panose="020F0502020204030204" pitchFamily="34" charset="0"/>
                <a:ea typeface="Times New Roman" panose="02020603050405020304" pitchFamily="18" charset="0"/>
              </a:rPr>
              <a:t>Urgent struggle against counterrevolution and continuing popular dissatisfaction advances Jacobin power </a:t>
            </a:r>
            <a:r>
              <a:rPr lang="en-GB" sz="36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3600" dirty="0">
                <a:effectLst/>
                <a:latin typeface="Calibri" panose="020F0502020204030204" pitchFamily="34" charset="0"/>
                <a:ea typeface="Times New Roman" panose="02020603050405020304" pitchFamily="18" charset="0"/>
              </a:rPr>
              <a:t> Jacobin-dominated National Convention (1792-1795), which in 1793 drafts a new democratic constitution providing universal suffrage for male citizens (not put into effect due to state of emergency). </a:t>
            </a:r>
            <a:endParaRPr lang="nl-NL" sz="3600" dirty="0">
              <a:effectLst/>
              <a:latin typeface="Times New Roman" panose="02020603050405020304" pitchFamily="18" charset="0"/>
              <a:ea typeface="Times New Roman" panose="02020603050405020304" pitchFamily="18" charset="0"/>
            </a:endParaRPr>
          </a:p>
          <a:p>
            <a:r>
              <a:rPr lang="en-GB" sz="3600" dirty="0">
                <a:effectLst/>
                <a:latin typeface="Calibri" panose="020F0502020204030204" pitchFamily="34" charset="0"/>
                <a:ea typeface="Times New Roman" panose="02020603050405020304" pitchFamily="18" charset="0"/>
              </a:rPr>
              <a:t>Radical Jacobins, supported by Paris Commune and the </a:t>
            </a:r>
            <a:r>
              <a:rPr lang="en-GB" sz="3600" i="1" dirty="0">
                <a:effectLst/>
                <a:latin typeface="Calibri" panose="020F0502020204030204" pitchFamily="34" charset="0"/>
                <a:ea typeface="Times New Roman" panose="02020603050405020304" pitchFamily="18" charset="0"/>
              </a:rPr>
              <a:t>sans culottes,</a:t>
            </a:r>
            <a:r>
              <a:rPr lang="en-GB" sz="3600" dirty="0">
                <a:effectLst/>
                <a:latin typeface="Calibri" panose="020F0502020204030204" pitchFamily="34" charset="0"/>
                <a:ea typeface="Times New Roman" panose="02020603050405020304" pitchFamily="18" charset="0"/>
              </a:rPr>
              <a:t> announce state of emergency </a:t>
            </a:r>
            <a:r>
              <a:rPr lang="en-GB" sz="36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3600" dirty="0">
                <a:effectLst/>
                <a:latin typeface="Calibri" panose="020F0502020204030204" pitchFamily="34" charset="0"/>
                <a:ea typeface="Times New Roman" panose="02020603050405020304" pitchFamily="18" charset="0"/>
              </a:rPr>
              <a:t> government in the hands of Committee for Public Safety led by Robespierre.</a:t>
            </a:r>
            <a:endParaRPr lang="nl-NL" sz="3600" dirty="0">
              <a:effectLst/>
              <a:latin typeface="Times New Roman" panose="02020603050405020304" pitchFamily="18" charset="0"/>
              <a:ea typeface="Times New Roman" panose="02020603050405020304" pitchFamily="18" charset="0"/>
            </a:endParaRPr>
          </a:p>
          <a:p>
            <a:r>
              <a:rPr lang="en-GB" sz="3600" dirty="0">
                <a:effectLst/>
                <a:latin typeface="Calibri" panose="020F0502020204030204" pitchFamily="34" charset="0"/>
                <a:ea typeface="Times New Roman" panose="02020603050405020304" pitchFamily="18" charset="0"/>
              </a:rPr>
              <a:t>Jacobin politics modelled on Rousseau’s </a:t>
            </a:r>
            <a:r>
              <a:rPr lang="en-GB" sz="3600" i="1" dirty="0" err="1">
                <a:effectLst/>
                <a:latin typeface="Calibri" panose="020F0502020204030204" pitchFamily="34" charset="0"/>
                <a:ea typeface="Times New Roman" panose="02020603050405020304" pitchFamily="18" charset="0"/>
              </a:rPr>
              <a:t>Volonté</a:t>
            </a:r>
            <a:r>
              <a:rPr lang="en-GB" sz="3600" i="1" dirty="0">
                <a:effectLst/>
                <a:latin typeface="Calibri" panose="020F0502020204030204" pitchFamily="34" charset="0"/>
                <a:ea typeface="Times New Roman" panose="02020603050405020304" pitchFamily="18" charset="0"/>
              </a:rPr>
              <a:t> Générale</a:t>
            </a:r>
            <a:r>
              <a:rPr lang="en-GB" sz="3600" dirty="0">
                <a:effectLst/>
                <a:latin typeface="Calibri" panose="020F0502020204030204" pitchFamily="34" charset="0"/>
                <a:ea typeface="Times New Roman" panose="02020603050405020304" pitchFamily="18" charset="0"/>
              </a:rPr>
              <a:t>, and stressing revolutionary purity, national unity, secularism, public service and republican civil virtue; increasing state involvement in socioeconomic life (regulation of wages and prices) and education</a:t>
            </a:r>
            <a:r>
              <a:rPr lang="en-GB" sz="3600" dirty="0">
                <a:latin typeface="Calibri" panose="020F0502020204030204" pitchFamily="34" charset="0"/>
                <a:ea typeface="Times New Roman" panose="02020603050405020304" pitchFamily="18" charset="0"/>
              </a:rPr>
              <a:t>;</a:t>
            </a:r>
            <a:r>
              <a:rPr lang="en-GB" sz="3600" dirty="0">
                <a:effectLst/>
                <a:latin typeface="Calibri" panose="020F0502020204030204" pitchFamily="34" charset="0"/>
                <a:ea typeface="Times New Roman" panose="02020603050405020304" pitchFamily="18" charset="0"/>
              </a:rPr>
              <a:t> national military mobilisation (</a:t>
            </a:r>
            <a:r>
              <a:rPr lang="en-GB" sz="3600" i="1" dirty="0">
                <a:effectLst/>
                <a:latin typeface="Calibri" panose="020F0502020204030204" pitchFamily="34" charset="0"/>
                <a:ea typeface="Times New Roman" panose="02020603050405020304" pitchFamily="18" charset="0"/>
              </a:rPr>
              <a:t>levée </a:t>
            </a:r>
            <a:r>
              <a:rPr lang="en-GB" sz="3600" i="1" dirty="0" err="1">
                <a:effectLst/>
                <a:latin typeface="Calibri" panose="020F0502020204030204" pitchFamily="34" charset="0"/>
                <a:ea typeface="Times New Roman" panose="02020603050405020304" pitchFamily="18" charset="0"/>
              </a:rPr>
              <a:t>en</a:t>
            </a:r>
            <a:r>
              <a:rPr lang="en-GB" sz="3600" i="1" dirty="0">
                <a:effectLst/>
                <a:latin typeface="Calibri" panose="020F0502020204030204" pitchFamily="34" charset="0"/>
                <a:ea typeface="Times New Roman" panose="02020603050405020304" pitchFamily="18" charset="0"/>
              </a:rPr>
              <a:t> masse</a:t>
            </a:r>
            <a:r>
              <a:rPr lang="en-GB" sz="3600" dirty="0">
                <a:effectLst/>
                <a:latin typeface="Calibri" panose="020F0502020204030204" pitchFamily="34" charset="0"/>
                <a:ea typeface="Times New Roman" panose="02020603050405020304" pitchFamily="18" charset="0"/>
              </a:rPr>
              <a:t>); abolition of slavery in French colonies; secular nationalist cult (Order of Reason and the Adoration of a Supreme being, revolutionary calendar) and.</a:t>
            </a:r>
            <a:endParaRPr lang="nl-NL" sz="3600" dirty="0">
              <a:effectLst/>
              <a:latin typeface="Times New Roman" panose="02020603050405020304" pitchFamily="18" charset="0"/>
              <a:ea typeface="Times New Roman" panose="02020603050405020304" pitchFamily="18" charset="0"/>
            </a:endParaRPr>
          </a:p>
          <a:p>
            <a:r>
              <a:rPr lang="en-GB" sz="3600" dirty="0">
                <a:effectLst/>
                <a:latin typeface="Calibri" panose="020F0502020204030204" pitchFamily="34" charset="0"/>
                <a:ea typeface="Times New Roman" panose="02020603050405020304" pitchFamily="18" charset="0"/>
              </a:rPr>
              <a:t>Regime of Terror (1793-1794): revolutionary emergency regime with its executive Committee of Public Safety increasingly resorts to violence and repression, not only in order to eliminate counterrevolutionaries, but also more moderate (</a:t>
            </a:r>
            <a:r>
              <a:rPr lang="en-GB" sz="3600" dirty="0" err="1">
                <a:effectLst/>
                <a:latin typeface="Calibri" panose="020F0502020204030204" pitchFamily="34" charset="0"/>
                <a:ea typeface="Times New Roman" panose="02020603050405020304" pitchFamily="18" charset="0"/>
              </a:rPr>
              <a:t>Girondines</a:t>
            </a:r>
            <a:r>
              <a:rPr lang="en-GB" sz="3600" dirty="0">
                <a:effectLst/>
                <a:latin typeface="Calibri" panose="020F0502020204030204" pitchFamily="34" charset="0"/>
                <a:ea typeface="Times New Roman" panose="02020603050405020304" pitchFamily="18" charset="0"/>
              </a:rPr>
              <a:t>, </a:t>
            </a:r>
            <a:r>
              <a:rPr lang="en-GB" sz="3600" dirty="0" err="1">
                <a:effectLst/>
                <a:latin typeface="Calibri" panose="020F0502020204030204" pitchFamily="34" charset="0"/>
                <a:ea typeface="Times New Roman" panose="02020603050405020304" pitchFamily="18" charset="0"/>
              </a:rPr>
              <a:t>Dantonists</a:t>
            </a:r>
            <a:r>
              <a:rPr lang="en-GB" sz="3600" dirty="0">
                <a:effectLst/>
                <a:latin typeface="Calibri" panose="020F0502020204030204" pitchFamily="34" charset="0"/>
                <a:ea typeface="Times New Roman" panose="02020603050405020304" pitchFamily="18" charset="0"/>
              </a:rPr>
              <a:t>) and more radical (</a:t>
            </a:r>
            <a:r>
              <a:rPr lang="en-GB" sz="3600" dirty="0" err="1">
                <a:effectLst/>
                <a:latin typeface="Calibri" panose="020F0502020204030204" pitchFamily="34" charset="0"/>
                <a:ea typeface="Times New Roman" panose="02020603050405020304" pitchFamily="18" charset="0"/>
              </a:rPr>
              <a:t>Hébertist</a:t>
            </a:r>
            <a:r>
              <a:rPr lang="en-GB" sz="3600" dirty="0">
                <a:effectLst/>
                <a:latin typeface="Calibri" panose="020F0502020204030204" pitchFamily="34" charset="0"/>
                <a:ea typeface="Times New Roman" panose="02020603050405020304" pitchFamily="18" charset="0"/>
              </a:rPr>
              <a:t> and feminist) revolutionaries. Revolutionary courts, Political Police, mass executions in the </a:t>
            </a:r>
            <a:r>
              <a:rPr lang="en-GB" sz="3600" dirty="0" err="1">
                <a:effectLst/>
                <a:latin typeface="Calibri" panose="020F0502020204030204" pitchFamily="34" charset="0"/>
                <a:ea typeface="Times New Roman" panose="02020603050405020304" pitchFamily="18" charset="0"/>
              </a:rPr>
              <a:t>Vendée</a:t>
            </a:r>
            <a:r>
              <a:rPr lang="en-GB" sz="3600" dirty="0">
                <a:effectLst/>
                <a:latin typeface="Calibri" panose="020F0502020204030204" pitchFamily="34" charset="0"/>
                <a:ea typeface="Times New Roman" panose="02020603050405020304" pitchFamily="18" charset="0"/>
              </a:rPr>
              <a:t>, in Lyon and Nantes; 40,000 victims in total.</a:t>
            </a:r>
          </a:p>
          <a:p>
            <a:r>
              <a:rPr lang="en-GB" sz="3600" dirty="0">
                <a:effectLst/>
                <a:latin typeface="Calibri" panose="020F0502020204030204" pitchFamily="34" charset="0"/>
                <a:ea typeface="Times New Roman" panose="02020603050405020304" pitchFamily="18" charset="0"/>
              </a:rPr>
              <a:t>Unrest in colonies and uprising of slaves </a:t>
            </a:r>
            <a:r>
              <a:rPr lang="en-GB" sz="3600" dirty="0">
                <a:latin typeface="Calibri" panose="020F0502020204030204" pitchFamily="34" charset="0"/>
                <a:ea typeface="Times New Roman" panose="02020603050405020304" pitchFamily="18" charset="0"/>
              </a:rPr>
              <a:t>in Saint Dominique.</a:t>
            </a:r>
          </a:p>
          <a:p>
            <a:r>
              <a:rPr lang="en-GB" sz="3600" dirty="0">
                <a:effectLst/>
                <a:latin typeface="Calibri" panose="020F0502020204030204" pitchFamily="34" charset="0"/>
                <a:ea typeface="Times New Roman" panose="02020603050405020304" pitchFamily="18" charset="0"/>
              </a:rPr>
              <a:t>Society of Revolutionary Republican Women (1793): unsuccessful, women remain excluded from politics (</a:t>
            </a:r>
            <a:r>
              <a:rPr lang="en-GB" sz="3600" dirty="0" err="1">
                <a:effectLst/>
                <a:latin typeface="Calibri" panose="020F0502020204030204" pitchFamily="34" charset="0"/>
                <a:ea typeface="Times New Roman" panose="02020603050405020304" pitchFamily="18" charset="0"/>
              </a:rPr>
              <a:t>Olympe</a:t>
            </a:r>
            <a:r>
              <a:rPr lang="en-GB" sz="3600" dirty="0">
                <a:effectLst/>
                <a:latin typeface="Calibri" panose="020F0502020204030204" pitchFamily="34" charset="0"/>
                <a:ea typeface="Times New Roman" panose="02020603050405020304" pitchFamily="18" charset="0"/>
              </a:rPr>
              <a:t> de Gouges executed). </a:t>
            </a:r>
            <a:endParaRPr lang="nl-NL" sz="3600" dirty="0">
              <a:effectLst/>
              <a:latin typeface="Times New Roman" panose="02020603050405020304" pitchFamily="18" charset="0"/>
              <a:ea typeface="Times New Roman" panose="02020603050405020304" pitchFamily="18" charset="0"/>
            </a:endParaRPr>
          </a:p>
          <a:p>
            <a:endParaRPr lang="nl-NL" dirty="0"/>
          </a:p>
        </p:txBody>
      </p:sp>
    </p:spTree>
    <p:extLst>
      <p:ext uri="{BB962C8B-B14F-4D97-AF65-F5344CB8AC3E}">
        <p14:creationId xmlns:p14="http://schemas.microsoft.com/office/powerpoint/2010/main" val="1301091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err="1"/>
              <a:t>Maximilien</a:t>
            </a:r>
            <a:r>
              <a:rPr lang="en-GB" b="1" dirty="0"/>
              <a:t> Robespierre, </a:t>
            </a:r>
            <a:r>
              <a:rPr lang="en-GB" b="1" i="1" dirty="0"/>
              <a:t>Report on the Principles of Political Morality</a:t>
            </a:r>
            <a:r>
              <a:rPr lang="en-GB" b="1" dirty="0"/>
              <a:t> (February 1794)</a:t>
            </a:r>
            <a:endParaRPr lang="nl-NL" b="1" dirty="0"/>
          </a:p>
        </p:txBody>
      </p:sp>
      <p:sp>
        <p:nvSpPr>
          <p:cNvPr id="3" name="Content Placeholder 2"/>
          <p:cNvSpPr>
            <a:spLocks noGrp="1"/>
          </p:cNvSpPr>
          <p:nvPr>
            <p:ph idx="1"/>
          </p:nvPr>
        </p:nvSpPr>
        <p:spPr>
          <a:xfrm>
            <a:off x="838200" y="1825624"/>
            <a:ext cx="10515600" cy="5032375"/>
          </a:xfrm>
        </p:spPr>
        <p:txBody>
          <a:bodyPr>
            <a:normAutofit fontScale="92500" lnSpcReduction="20000"/>
          </a:bodyPr>
          <a:lstStyle/>
          <a:p>
            <a:pPr marL="0" indent="0">
              <a:buNone/>
            </a:pPr>
            <a:r>
              <a:rPr lang="en-GB" dirty="0"/>
              <a:t>Context: Robespierre’ speech in National Convention justifying state terror after having been accused of dictatorial ambitions. His arguments in terms of republican morality (‘virtue’) and utopian goals:</a:t>
            </a:r>
          </a:p>
          <a:p>
            <a:r>
              <a:rPr lang="en-GB" dirty="0"/>
              <a:t>Revolutionary Republic, embodying the inherent virtue of the French people, should be based on patriotic civic virtue = full participation in the General Will and dedication to the public good and the French nation. </a:t>
            </a:r>
          </a:p>
          <a:p>
            <a:r>
              <a:rPr lang="en-GB" dirty="0"/>
              <a:t>Goal of the Republic: ‘eternal justice’ = peaceful enjoyment of liberty and equality.</a:t>
            </a:r>
          </a:p>
          <a:p>
            <a:r>
              <a:rPr lang="en-GB" dirty="0"/>
              <a:t>Public virtue should be pure and cannot be compromised; those who don’t fight for the public good, but only for their particular private/selfish interest, do not belong to the Republic and undermine the Revolution.</a:t>
            </a:r>
          </a:p>
          <a:p>
            <a:r>
              <a:rPr lang="en-GB" dirty="0"/>
              <a:t>Rule by terror = justice without compromise; virtue powerless without terror; virtue requiring vigilance and radical action without hesitation.</a:t>
            </a:r>
          </a:p>
          <a:p>
            <a:r>
              <a:rPr lang="en-GB" dirty="0"/>
              <a:t>Republic requires strong government: “Revolutionary government is the despotism of liberty over tyranny.”</a:t>
            </a:r>
            <a:endParaRPr lang="nl-NL" dirty="0"/>
          </a:p>
        </p:txBody>
      </p:sp>
    </p:spTree>
    <p:extLst>
      <p:ext uri="{BB962C8B-B14F-4D97-AF65-F5344CB8AC3E}">
        <p14:creationId xmlns:p14="http://schemas.microsoft.com/office/powerpoint/2010/main" val="5770497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Historical and interventionist dimension of speech by Robespierre</a:t>
            </a:r>
            <a:endParaRPr lang="nl-NL" b="1"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Historical roots:</a:t>
            </a:r>
          </a:p>
          <a:p>
            <a:r>
              <a:rPr lang="en-US" dirty="0"/>
              <a:t>Greek democracy: public virtue as motivation for citizens to participate in the polis and serve the public good.</a:t>
            </a:r>
          </a:p>
          <a:p>
            <a:r>
              <a:rPr lang="en-US" dirty="0"/>
              <a:t>Enlightenment: Rousseau’s conceptualization of the Social Contract and the General Will as expression of the people’s sovereignty. (Rousseau’s republican ideal geared toward small-scale city-state rather than large-scale republic.)</a:t>
            </a:r>
          </a:p>
          <a:p>
            <a:pPr marL="0" indent="0">
              <a:buNone/>
            </a:pPr>
            <a:r>
              <a:rPr lang="en-US" dirty="0"/>
              <a:t>Intervention:</a:t>
            </a:r>
          </a:p>
          <a:p>
            <a:r>
              <a:rPr lang="en-US" dirty="0"/>
              <a:t>Elucidating the objective of the Revolution and the essence of the Republic: politics in terms of a moral mission </a:t>
            </a:r>
            <a:r>
              <a:rPr lang="en-US" dirty="0">
                <a:sym typeface="Wingdings" panose="05000000000000000000" pitchFamily="2" charset="2"/>
              </a:rPr>
              <a:t> realizing republican virtue.</a:t>
            </a:r>
          </a:p>
          <a:p>
            <a:r>
              <a:rPr lang="en-US" dirty="0">
                <a:sym typeface="Wingdings" panose="05000000000000000000" pitchFamily="2" charset="2"/>
              </a:rPr>
              <a:t>Seducing the members of the National Convention to associate state-terror with positive republican values: justice and public virtue.</a:t>
            </a:r>
            <a:endParaRPr lang="nl-NL" dirty="0"/>
          </a:p>
        </p:txBody>
      </p:sp>
    </p:spTree>
    <p:extLst>
      <p:ext uri="{BB962C8B-B14F-4D97-AF65-F5344CB8AC3E}">
        <p14:creationId xmlns:p14="http://schemas.microsoft.com/office/powerpoint/2010/main" val="29450273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t>1789 </a:t>
            </a:r>
            <a:r>
              <a:rPr lang="en-US" b="1" dirty="0">
                <a:sym typeface="Wingdings" panose="05000000000000000000" pitchFamily="2" charset="2"/>
              </a:rPr>
              <a:t> 1794 </a:t>
            </a:r>
            <a:br>
              <a:rPr lang="en-US" b="1" dirty="0">
                <a:sym typeface="Wingdings" panose="05000000000000000000" pitchFamily="2" charset="2"/>
              </a:rPr>
            </a:br>
            <a:r>
              <a:rPr lang="en-US" b="1" dirty="0"/>
              <a:t>Shift in emphasis of what ‘democracy’ means</a:t>
            </a:r>
            <a:br>
              <a:rPr lang="en-US" b="1" dirty="0"/>
            </a:br>
            <a:r>
              <a:rPr lang="en-US" b="1" dirty="0"/>
              <a:t>		</a:t>
            </a:r>
            <a:br>
              <a:rPr lang="en-US" b="1" dirty="0"/>
            </a:br>
            <a:endParaRPr lang="nl-NL" sz="3600" b="1" dirty="0"/>
          </a:p>
        </p:txBody>
      </p:sp>
      <p:sp>
        <p:nvSpPr>
          <p:cNvPr id="3" name="Content Placeholder 2"/>
          <p:cNvSpPr>
            <a:spLocks noGrp="1"/>
          </p:cNvSpPr>
          <p:nvPr>
            <p:ph idx="1"/>
          </p:nvPr>
        </p:nvSpPr>
        <p:spPr>
          <a:xfrm>
            <a:off x="620889" y="1399822"/>
            <a:ext cx="10732911" cy="5458178"/>
          </a:xfrm>
        </p:spPr>
        <p:txBody>
          <a:bodyPr>
            <a:normAutofit fontScale="92500" lnSpcReduction="20000"/>
          </a:bodyPr>
          <a:lstStyle/>
          <a:p>
            <a:pPr marL="0" indent="0">
              <a:buNone/>
            </a:pPr>
            <a:r>
              <a:rPr lang="en-US" b="1" dirty="0"/>
              <a:t>Liberal objectives (Sieyès, Declaration, De Gouges):</a:t>
            </a:r>
            <a:endParaRPr lang="en-US" dirty="0"/>
          </a:p>
          <a:p>
            <a:pPr marL="0" indent="0">
              <a:buNone/>
            </a:pPr>
            <a:r>
              <a:rPr lang="en-US" dirty="0"/>
              <a:t>Political emancipation of the Third Estate (ex- or including women) as the people’s nation</a:t>
            </a:r>
          </a:p>
          <a:p>
            <a:pPr marL="0" indent="0">
              <a:buNone/>
            </a:pPr>
            <a:r>
              <a:rPr lang="en-US" dirty="0"/>
              <a:t>					+</a:t>
            </a:r>
          </a:p>
          <a:p>
            <a:pPr marL="0" indent="0">
              <a:buNone/>
            </a:pPr>
            <a:r>
              <a:rPr lang="en-US" dirty="0"/>
              <a:t>The protection of individual rights against the power of the state (priority of individual self-determination on the basis of negative freedom) </a:t>
            </a:r>
          </a:p>
          <a:p>
            <a:pPr marL="0" indent="0">
              <a:buNone/>
            </a:pPr>
            <a:endParaRPr lang="en-US" dirty="0"/>
          </a:p>
          <a:p>
            <a:pPr marL="0" indent="0">
              <a:buNone/>
            </a:pPr>
            <a:endParaRPr lang="en-US" dirty="0"/>
          </a:p>
          <a:p>
            <a:pPr marL="0" indent="0">
              <a:buNone/>
            </a:pPr>
            <a:endParaRPr lang="en-US" b="1" dirty="0">
              <a:sym typeface="Wingdings" panose="05000000000000000000" pitchFamily="2" charset="2"/>
            </a:endParaRPr>
          </a:p>
          <a:p>
            <a:pPr marL="0" indent="0">
              <a:buNone/>
            </a:pPr>
            <a:r>
              <a:rPr lang="en-US" b="1" dirty="0">
                <a:sym typeface="Wingdings" panose="05000000000000000000" pitchFamily="2" charset="2"/>
              </a:rPr>
              <a:t>Republican/totalitarian (Robespierre)</a:t>
            </a:r>
            <a:endParaRPr lang="en-US" dirty="0"/>
          </a:p>
          <a:p>
            <a:pPr marL="0" indent="0">
              <a:buNone/>
            </a:pPr>
            <a:endParaRPr lang="en-US" dirty="0"/>
          </a:p>
          <a:p>
            <a:pPr marL="0" indent="0">
              <a:buNone/>
            </a:pPr>
            <a:r>
              <a:rPr lang="en-US" dirty="0"/>
              <a:t>Civic duty to participate in the unitary General Will as the incarnation of republican virtue, and a strong centralized state as the executive body of the indivisible nation (priority of collective self-determination/public good on the basis of positive freedom) </a:t>
            </a:r>
            <a:endParaRPr lang="nl-NL" dirty="0"/>
          </a:p>
        </p:txBody>
      </p:sp>
      <p:sp>
        <p:nvSpPr>
          <p:cNvPr id="4" name="Down Arrow 3"/>
          <p:cNvSpPr/>
          <p:nvPr/>
        </p:nvSpPr>
        <p:spPr>
          <a:xfrm>
            <a:off x="2505159" y="3777064"/>
            <a:ext cx="484632" cy="7036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34352157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FF6B0-AC42-6BDB-0764-639AD728A095}"/>
              </a:ext>
            </a:extLst>
          </p:cNvPr>
          <p:cNvSpPr>
            <a:spLocks noGrp="1"/>
          </p:cNvSpPr>
          <p:nvPr>
            <p:ph type="title"/>
          </p:nvPr>
        </p:nvSpPr>
        <p:spPr>
          <a:xfrm>
            <a:off x="771525" y="-149225"/>
            <a:ext cx="10582275" cy="1492250"/>
          </a:xfrm>
        </p:spPr>
        <p:txBody>
          <a:bodyPr>
            <a:normAutofit fontScale="90000"/>
          </a:bodyPr>
          <a:lstStyle/>
          <a:p>
            <a:br>
              <a:rPr lang="en-GB" sz="2800" b="1" dirty="0">
                <a:effectLst/>
                <a:latin typeface="Calibri" panose="020F0502020204030204" pitchFamily="34" charset="0"/>
                <a:ea typeface="Times New Roman" panose="02020603050405020304" pitchFamily="18" charset="0"/>
              </a:rPr>
            </a:br>
            <a:r>
              <a:rPr lang="en-GB" sz="4000" b="1" dirty="0">
                <a:effectLst/>
                <a:latin typeface="Calibri" panose="020F0502020204030204" pitchFamily="34" charset="0"/>
                <a:ea typeface="Times New Roman" panose="02020603050405020304" pitchFamily="18" charset="0"/>
              </a:rPr>
              <a:t>How and why the liberal revolution turned into civil war, terror and dictatorship</a:t>
            </a:r>
            <a:br>
              <a:rPr lang="nl-NL" sz="4000" dirty="0">
                <a:effectLst/>
                <a:latin typeface="Times New Roman" panose="02020603050405020304" pitchFamily="18" charset="0"/>
                <a:ea typeface="Times New Roman" panose="02020603050405020304" pitchFamily="18" charset="0"/>
              </a:rPr>
            </a:br>
            <a:endParaRPr lang="nl-NL" sz="4000" dirty="0"/>
          </a:p>
        </p:txBody>
      </p:sp>
      <p:sp>
        <p:nvSpPr>
          <p:cNvPr id="3" name="Content Placeholder 2">
            <a:extLst>
              <a:ext uri="{FF2B5EF4-FFF2-40B4-BE49-F238E27FC236}">
                <a16:creationId xmlns:a16="http://schemas.microsoft.com/office/drawing/2014/main" id="{8C32013B-D77F-6661-8D36-18E58ECFE4D4}"/>
              </a:ext>
            </a:extLst>
          </p:cNvPr>
          <p:cNvSpPr>
            <a:spLocks noGrp="1"/>
          </p:cNvSpPr>
          <p:nvPr>
            <p:ph idx="1"/>
          </p:nvPr>
        </p:nvSpPr>
        <p:spPr>
          <a:xfrm>
            <a:off x="628650" y="1038225"/>
            <a:ext cx="10515600" cy="5819774"/>
          </a:xfrm>
        </p:spPr>
        <p:txBody>
          <a:bodyPr>
            <a:noAutofit/>
          </a:bodyPr>
          <a:lstStyle/>
          <a:p>
            <a:r>
              <a:rPr lang="en-GB" dirty="0">
                <a:effectLst/>
                <a:latin typeface="Calibri" panose="020F0502020204030204" pitchFamily="34" charset="0"/>
                <a:ea typeface="Times New Roman" panose="02020603050405020304" pitchFamily="18" charset="0"/>
              </a:rPr>
              <a:t>Democracy coming more or less out of the blue, not rooted in practical experience and appropriate institutions; no culture of compromising and tolerating and respecting minorities; no </a:t>
            </a:r>
            <a:r>
              <a:rPr lang="en-GB" i="1" dirty="0" err="1">
                <a:effectLst/>
                <a:latin typeface="Calibri" panose="020F0502020204030204" pitchFamily="34" charset="0"/>
                <a:ea typeface="Times New Roman" panose="02020603050405020304" pitchFamily="18" charset="0"/>
              </a:rPr>
              <a:t>trias</a:t>
            </a:r>
            <a:r>
              <a:rPr lang="en-GB" i="1" dirty="0">
                <a:effectLst/>
                <a:latin typeface="Calibri" panose="020F0502020204030204" pitchFamily="34" charset="0"/>
                <a:ea typeface="Times New Roman" panose="02020603050405020304" pitchFamily="18" charset="0"/>
              </a:rPr>
              <a:t> </a:t>
            </a:r>
            <a:r>
              <a:rPr lang="en-GB" i="1" dirty="0" err="1">
                <a:effectLst/>
                <a:latin typeface="Calibri" panose="020F0502020204030204" pitchFamily="34" charset="0"/>
                <a:ea typeface="Times New Roman" panose="02020603050405020304" pitchFamily="18" charset="0"/>
              </a:rPr>
              <a:t>politica</a:t>
            </a:r>
            <a:r>
              <a:rPr lang="en-GB" dirty="0">
                <a:effectLst/>
                <a:latin typeface="Calibri" panose="020F0502020204030204" pitchFamily="34" charset="0"/>
                <a:ea typeface="Times New Roman" panose="02020603050405020304" pitchFamily="18" charset="0"/>
              </a:rPr>
              <a:t> and checks and balances, no solid institutional procedures, but instead: black and white thinking on the basis of absolute abstract principles; popular sovereignty defined as undivided and totalizing General </a:t>
            </a:r>
            <a:r>
              <a:rPr lang="en-GB" dirty="0">
                <a:latin typeface="Calibri" panose="020F0502020204030204" pitchFamily="34" charset="0"/>
                <a:ea typeface="Times New Roman" panose="02020603050405020304" pitchFamily="18" charset="0"/>
              </a:rPr>
              <a:t>W</a:t>
            </a:r>
            <a:r>
              <a:rPr lang="en-GB" dirty="0">
                <a:effectLst/>
                <a:latin typeface="Calibri" panose="020F0502020204030204" pitchFamily="34" charset="0"/>
                <a:ea typeface="Times New Roman" panose="02020603050405020304" pitchFamily="18" charset="0"/>
              </a:rPr>
              <a:t>; little consideration for social realities and established traditions, communities and familiar ways of thinking and experience to which people were attached.</a:t>
            </a:r>
            <a:endParaRPr lang="nl-NL" dirty="0">
              <a:effectLst/>
              <a:latin typeface="Times New Roman" panose="02020603050405020304" pitchFamily="18" charset="0"/>
              <a:ea typeface="Times New Roman" panose="02020603050405020304" pitchFamily="18" charset="0"/>
            </a:endParaRPr>
          </a:p>
          <a:p>
            <a:r>
              <a:rPr lang="en-GB" dirty="0">
                <a:effectLst/>
                <a:latin typeface="Calibri" panose="020F0502020204030204" pitchFamily="34" charset="0"/>
                <a:ea typeface="Times New Roman" panose="02020603050405020304" pitchFamily="18" charset="0"/>
              </a:rPr>
              <a:t>Popular masses involved and mobilized in politics </a:t>
            </a:r>
            <a:r>
              <a:rPr lang="en-GB" dirty="0">
                <a:effectLst/>
                <a:latin typeface="Calibri" panose="020F0502020204030204" pitchFamily="34" charset="0"/>
                <a:ea typeface="Times New Roman" panose="02020603050405020304" pitchFamily="18" charset="0"/>
                <a:sym typeface="Wingdings" panose="05000000000000000000" pitchFamily="2" charset="2"/>
              </a:rPr>
              <a:t> populism, </a:t>
            </a:r>
            <a:r>
              <a:rPr lang="en-GB" dirty="0">
                <a:effectLst/>
                <a:latin typeface="Calibri" panose="020F0502020204030204" pitchFamily="34" charset="0"/>
                <a:ea typeface="Times New Roman" panose="02020603050405020304" pitchFamily="18" charset="0"/>
              </a:rPr>
              <a:t>demagogy</a:t>
            </a:r>
            <a:r>
              <a:rPr lang="en-GB" dirty="0">
                <a:latin typeface="Calibri" panose="020F0502020204030204" pitchFamily="34" charset="0"/>
                <a:ea typeface="Times New Roman" panose="02020603050405020304" pitchFamily="18" charset="0"/>
              </a:rPr>
              <a:t> and</a:t>
            </a:r>
            <a:r>
              <a:rPr lang="en-GB" dirty="0">
                <a:effectLst/>
                <a:latin typeface="Calibri" panose="020F0502020204030204" pitchFamily="34" charset="0"/>
                <a:ea typeface="Times New Roman" panose="02020603050405020304" pitchFamily="18" charset="0"/>
              </a:rPr>
              <a:t> manipulation; politicians using (the threat of) the unruly masses for their own ends.</a:t>
            </a:r>
            <a:endParaRPr lang="nl-NL" dirty="0">
              <a:effectLst/>
              <a:latin typeface="Times New Roman" panose="02020603050405020304" pitchFamily="18" charset="0"/>
              <a:ea typeface="Times New Roman" panose="02020603050405020304" pitchFamily="18" charset="0"/>
            </a:endParaRPr>
          </a:p>
          <a:p>
            <a:r>
              <a:rPr lang="en-GB" dirty="0">
                <a:effectLst/>
                <a:latin typeface="Calibri" panose="020F0502020204030204" pitchFamily="34" charset="0"/>
                <a:ea typeface="Times New Roman" panose="02020603050405020304" pitchFamily="18" charset="0"/>
              </a:rPr>
              <a:t>Antagonistic dynamic of revolutionary zeal and internal and external counterrevolutionary threats.</a:t>
            </a:r>
            <a:endParaRPr lang="nl-NL" dirty="0"/>
          </a:p>
        </p:txBody>
      </p:sp>
    </p:spTree>
    <p:extLst>
      <p:ext uri="{BB962C8B-B14F-4D97-AF65-F5344CB8AC3E}">
        <p14:creationId xmlns:p14="http://schemas.microsoft.com/office/powerpoint/2010/main" val="1340820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35C78-588D-2C0E-083D-252FAB191B6D}"/>
              </a:ext>
            </a:extLst>
          </p:cNvPr>
          <p:cNvSpPr>
            <a:spLocks noGrp="1"/>
          </p:cNvSpPr>
          <p:nvPr>
            <p:ph type="title"/>
          </p:nvPr>
        </p:nvSpPr>
        <p:spPr>
          <a:xfrm>
            <a:off x="838200" y="334962"/>
            <a:ext cx="10515600" cy="608013"/>
          </a:xfrm>
        </p:spPr>
        <p:txBody>
          <a:bodyPr>
            <a:noAutofit/>
          </a:bodyPr>
          <a:lstStyle/>
          <a:p>
            <a:r>
              <a:rPr lang="en-GB" sz="3200" b="1" dirty="0">
                <a:effectLst/>
                <a:latin typeface="+mn-lt"/>
                <a:ea typeface="Times New Roman" panose="02020603050405020304" pitchFamily="18" charset="0"/>
              </a:rPr>
              <a:t>Background: structural problems of </a:t>
            </a:r>
            <a:r>
              <a:rPr lang="en-GB" sz="3200" b="1" dirty="0" err="1">
                <a:effectLst/>
                <a:latin typeface="+mn-lt"/>
                <a:ea typeface="Times New Roman" panose="02020603050405020304" pitchFamily="18" charset="0"/>
              </a:rPr>
              <a:t>Ancien</a:t>
            </a:r>
            <a:r>
              <a:rPr lang="en-GB" sz="3200" b="1" dirty="0">
                <a:effectLst/>
                <a:latin typeface="+mn-lt"/>
                <a:ea typeface="Times New Roman" panose="02020603050405020304" pitchFamily="18" charset="0"/>
              </a:rPr>
              <a:t> </a:t>
            </a:r>
            <a:r>
              <a:rPr lang="en-GB" sz="3200" b="1" dirty="0" err="1">
                <a:effectLst/>
                <a:latin typeface="+mn-lt"/>
                <a:ea typeface="Times New Roman" panose="02020603050405020304" pitchFamily="18" charset="0"/>
              </a:rPr>
              <a:t>Régime</a:t>
            </a:r>
            <a:r>
              <a:rPr lang="en-GB" sz="3200" dirty="0">
                <a:effectLst/>
                <a:latin typeface="+mn-lt"/>
                <a:ea typeface="Times New Roman" panose="02020603050405020304" pitchFamily="18" charset="0"/>
              </a:rPr>
              <a:t>: </a:t>
            </a:r>
            <a:br>
              <a:rPr lang="nl-NL" sz="3200" dirty="0">
                <a:effectLst/>
                <a:latin typeface="+mn-lt"/>
                <a:ea typeface="Times New Roman" panose="02020603050405020304" pitchFamily="18" charset="0"/>
              </a:rPr>
            </a:br>
            <a:endParaRPr lang="nl-NL" sz="3200" dirty="0">
              <a:latin typeface="+mn-lt"/>
            </a:endParaRPr>
          </a:p>
        </p:txBody>
      </p:sp>
      <p:sp>
        <p:nvSpPr>
          <p:cNvPr id="3" name="Content Placeholder 2">
            <a:extLst>
              <a:ext uri="{FF2B5EF4-FFF2-40B4-BE49-F238E27FC236}">
                <a16:creationId xmlns:a16="http://schemas.microsoft.com/office/drawing/2014/main" id="{30E4920E-59E8-A0E5-DAFC-0E2156380F0C}"/>
              </a:ext>
            </a:extLst>
          </p:cNvPr>
          <p:cNvSpPr>
            <a:spLocks noGrp="1"/>
          </p:cNvSpPr>
          <p:nvPr>
            <p:ph idx="1"/>
          </p:nvPr>
        </p:nvSpPr>
        <p:spPr>
          <a:xfrm>
            <a:off x="485774" y="1171574"/>
            <a:ext cx="10868025" cy="5686425"/>
          </a:xfrm>
        </p:spPr>
        <p:txBody>
          <a:bodyPr>
            <a:normAutofit lnSpcReduction="10000"/>
          </a:bodyPr>
          <a:lstStyle/>
          <a:p>
            <a:r>
              <a:rPr lang="en-GB" dirty="0">
                <a:effectLst/>
                <a:ea typeface="Times New Roman" panose="02020603050405020304" pitchFamily="18" charset="0"/>
              </a:rPr>
              <a:t>Tension between traditional stratified social order (three estates) and new socioeconomic realities: rising middle class of entrepreneurs, professionals, officials and intellectuals, partly influenced by Enlightenment thought.</a:t>
            </a:r>
            <a:endParaRPr lang="nl-NL" dirty="0">
              <a:effectLst/>
              <a:ea typeface="Times New Roman" panose="02020603050405020304" pitchFamily="18" charset="0"/>
            </a:endParaRPr>
          </a:p>
          <a:p>
            <a:r>
              <a:rPr lang="en-GB" dirty="0">
                <a:effectLst/>
                <a:ea typeface="Times New Roman" panose="02020603050405020304" pitchFamily="18" charset="0"/>
              </a:rPr>
              <a:t>Economic development hampered by remnants of feudalism, regionalism, corporative interests, and maze of privileges, rights and obligations. </a:t>
            </a:r>
            <a:endParaRPr lang="nl-NL" dirty="0">
              <a:effectLst/>
              <a:ea typeface="Times New Roman" panose="02020603050405020304" pitchFamily="18" charset="0"/>
            </a:endParaRPr>
          </a:p>
          <a:p>
            <a:r>
              <a:rPr lang="en-GB" dirty="0">
                <a:effectLst/>
                <a:ea typeface="Times New Roman" panose="02020603050405020304" pitchFamily="18" charset="0"/>
              </a:rPr>
              <a:t>Privileged clergy and aristocracy monopolize administrative and judicial positions but without political power to counterbalance the absolutist and centralist monarchy, although they have means (in 13 judicial parliaments and Assembly of Notables) to resist new taxation and other reforms. </a:t>
            </a:r>
            <a:endParaRPr lang="nl-NL" dirty="0">
              <a:effectLst/>
              <a:ea typeface="Times New Roman" panose="02020603050405020304" pitchFamily="18" charset="0"/>
            </a:endParaRPr>
          </a:p>
          <a:p>
            <a:r>
              <a:rPr lang="en-GB" dirty="0">
                <a:effectLst/>
                <a:ea typeface="Times New Roman" panose="02020603050405020304" pitchFamily="18" charset="0"/>
              </a:rPr>
              <a:t>Stalemate: widespread dissatisfaction but the structures of the </a:t>
            </a:r>
            <a:r>
              <a:rPr lang="en-GB" dirty="0" err="1">
                <a:effectLst/>
                <a:ea typeface="Times New Roman" panose="02020603050405020304" pitchFamily="18" charset="0"/>
              </a:rPr>
              <a:t>Ancien</a:t>
            </a:r>
            <a:r>
              <a:rPr lang="en-GB" dirty="0">
                <a:effectLst/>
                <a:ea typeface="Times New Roman" panose="02020603050405020304" pitchFamily="18" charset="0"/>
              </a:rPr>
              <a:t> </a:t>
            </a:r>
            <a:r>
              <a:rPr lang="en-GB" dirty="0" err="1">
                <a:effectLst/>
                <a:ea typeface="Times New Roman" panose="02020603050405020304" pitchFamily="18" charset="0"/>
              </a:rPr>
              <a:t>Régime</a:t>
            </a:r>
            <a:r>
              <a:rPr lang="en-GB" dirty="0">
                <a:effectLst/>
                <a:ea typeface="Times New Roman" panose="02020603050405020304" pitchFamily="18" charset="0"/>
              </a:rPr>
              <a:t> and vested interests hamper fundamental solutions.</a:t>
            </a:r>
            <a:endParaRPr lang="nl-NL" dirty="0"/>
          </a:p>
        </p:txBody>
      </p:sp>
    </p:spTree>
    <p:extLst>
      <p:ext uri="{BB962C8B-B14F-4D97-AF65-F5344CB8AC3E}">
        <p14:creationId xmlns:p14="http://schemas.microsoft.com/office/powerpoint/2010/main" val="14793255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A20BA3-9ED2-49DB-2F85-FE6F073EEAF1}"/>
              </a:ext>
            </a:extLst>
          </p:cNvPr>
          <p:cNvSpPr>
            <a:spLocks noGrp="1"/>
          </p:cNvSpPr>
          <p:nvPr>
            <p:ph type="title"/>
          </p:nvPr>
        </p:nvSpPr>
        <p:spPr>
          <a:xfrm>
            <a:off x="838200" y="365126"/>
            <a:ext cx="10515600" cy="234950"/>
          </a:xfrm>
        </p:spPr>
        <p:txBody>
          <a:bodyPr>
            <a:normAutofit fontScale="90000"/>
          </a:bodyPr>
          <a:lstStyle/>
          <a:p>
            <a:r>
              <a:rPr lang="en-GB" sz="4000" b="1" dirty="0">
                <a:effectLst/>
                <a:latin typeface="Calibri" panose="020F0502020204030204" pitchFamily="34" charset="0"/>
                <a:ea typeface="Times New Roman" panose="02020603050405020304" pitchFamily="18" charset="0"/>
              </a:rPr>
              <a:t>Directory</a:t>
            </a:r>
            <a:r>
              <a:rPr lang="en-GB" sz="4000" b="1" i="1" dirty="0">
                <a:effectLst/>
                <a:latin typeface="Calibri" panose="020F0502020204030204" pitchFamily="34" charset="0"/>
                <a:ea typeface="Times New Roman" panose="02020603050405020304" pitchFamily="18" charset="0"/>
              </a:rPr>
              <a:t> </a:t>
            </a:r>
            <a:r>
              <a:rPr lang="en-GB" sz="4000" b="1" dirty="0">
                <a:effectLst/>
                <a:latin typeface="Calibri" panose="020F0502020204030204" pitchFamily="34" charset="0"/>
                <a:ea typeface="Times New Roman" panose="02020603050405020304" pitchFamily="18" charset="0"/>
              </a:rPr>
              <a:t>and Consulate (1795-1804)</a:t>
            </a:r>
            <a:endParaRPr lang="nl-NL" sz="4000" dirty="0"/>
          </a:p>
        </p:txBody>
      </p:sp>
      <p:sp>
        <p:nvSpPr>
          <p:cNvPr id="3" name="Content Placeholder 2">
            <a:extLst>
              <a:ext uri="{FF2B5EF4-FFF2-40B4-BE49-F238E27FC236}">
                <a16:creationId xmlns:a16="http://schemas.microsoft.com/office/drawing/2014/main" id="{36B56D76-600B-4F62-1304-885424E8501F}"/>
              </a:ext>
            </a:extLst>
          </p:cNvPr>
          <p:cNvSpPr>
            <a:spLocks noGrp="1"/>
          </p:cNvSpPr>
          <p:nvPr>
            <p:ph idx="1"/>
          </p:nvPr>
        </p:nvSpPr>
        <p:spPr>
          <a:xfrm>
            <a:off x="447675" y="923924"/>
            <a:ext cx="10906125" cy="6010275"/>
          </a:xfrm>
        </p:spPr>
        <p:txBody>
          <a:bodyPr/>
          <a:lstStyle/>
          <a:p>
            <a:r>
              <a:rPr lang="en-GB" sz="1800" dirty="0">
                <a:effectLst/>
                <a:latin typeface="Calibri" panose="020F0502020204030204" pitchFamily="34" charset="0"/>
                <a:ea typeface="Times New Roman" panose="02020603050405020304" pitchFamily="18" charset="0"/>
              </a:rPr>
              <a:t>Military successes, due in part to the successful conscript army</a:t>
            </a:r>
            <a:r>
              <a:rPr lang="en-GB" sz="1800" dirty="0">
                <a:latin typeface="Calibri" panose="020F0502020204030204" pitchFamily="34" charset="0"/>
                <a:ea typeface="Times New Roman" panose="02020603050405020304" pitchFamily="18" charset="0"/>
              </a:rPr>
              <a:t> </a:t>
            </a:r>
            <a:r>
              <a:rPr lang="en-GB" sz="1800" dirty="0">
                <a:latin typeface="Calibri" panose="020F0502020204030204" pitchFamily="34" charset="0"/>
                <a:ea typeface="Times New Roman" panose="02020603050405020304" pitchFamily="18"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counter-revolutionary threat averted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no need for emergency anymore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mid-1794: fall and execution of Robespierre, who has turned everyone against him. </a:t>
            </a:r>
            <a:endParaRPr lang="nl-NL"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1795: suppression of popular uprising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revolution back in the hands of the more moderate (bourgeois) revolutionaries.</a:t>
            </a:r>
            <a:r>
              <a:rPr lang="en-GB" sz="1800" b="1" dirty="0">
                <a:effectLst/>
                <a:latin typeface="Calibri" panose="020F0502020204030204" pitchFamily="34" charset="0"/>
                <a:ea typeface="Times New Roman" panose="02020603050405020304" pitchFamily="18" charset="0"/>
              </a:rPr>
              <a:t> </a:t>
            </a:r>
            <a:r>
              <a:rPr lang="en-GB" sz="1800" i="1" dirty="0">
                <a:effectLst/>
                <a:latin typeface="Calibri" panose="020F0502020204030204" pitchFamily="34" charset="0"/>
                <a:ea typeface="Times New Roman" panose="02020603050405020304" pitchFamily="18" charset="0"/>
              </a:rPr>
              <a:t> </a:t>
            </a:r>
            <a:r>
              <a:rPr lang="en-GB" sz="1800" dirty="0">
                <a:effectLst/>
                <a:latin typeface="Calibri" panose="020F0502020204030204" pitchFamily="34" charset="0"/>
                <a:ea typeface="Times New Roman" panose="02020603050405020304" pitchFamily="18" charset="0"/>
              </a:rPr>
              <a:t>  </a:t>
            </a:r>
            <a:endParaRPr lang="nl-NL"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Directory regime and new constitution (1795): democratisation reversed as a consequence of the fear of the propertied bourgeoisie for the masses </a:t>
            </a:r>
            <a:r>
              <a:rPr lang="en-GB" sz="1800" dirty="0">
                <a:effectLst/>
                <a:latin typeface="Calibri" panose="020F0502020204030204" pitchFamily="34" charset="0"/>
                <a:ea typeface="Times New Roman" panose="02020603050405020304" pitchFamily="18"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Jacobin clubs disbanded; stepped voting; two-chamber parliament; executive authority of five ‘Directors’. </a:t>
            </a:r>
            <a:endParaRPr lang="nl-NL"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Instability and lack of broad popular support; opposition from royalists and from social radicals (‘Conspiracy of the Equals’ under the leadership of Babeuf with the aim of abolishing private property). </a:t>
            </a:r>
            <a:endParaRPr lang="nl-NL"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Elections in 1797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royalists winning influence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republican coup d’état, with military support from Napoleon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government increasingly depends on support of the army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Napoleon, successful in foreign wars, accumulates power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Brumaire coup (1799)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Consulate with strong executive powers. </a:t>
            </a:r>
            <a:endParaRPr lang="nl-NL"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Napoleon, justifying his reign through a plebiscite, meets the need of the French people for order and authority following revolutionary turbulence and chaos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Napoleon Consul for Life since 1802 and Emperor since 1804: more an Enlightened despot than a democrat. </a:t>
            </a:r>
            <a:endParaRPr lang="nl-NL"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Under Napoleon further rationalisation, centralisation and bureaucratisation of the state; standardisation and codification of civil and criminal law. </a:t>
            </a:r>
          </a:p>
          <a:p>
            <a:r>
              <a:rPr lang="en-GB" sz="1800" dirty="0">
                <a:effectLst/>
                <a:latin typeface="Calibri" panose="020F0502020204030204" pitchFamily="34" charset="0"/>
                <a:ea typeface="Times New Roman" panose="02020603050405020304" pitchFamily="18" charset="0"/>
              </a:rPr>
              <a:t>Framework of constitutional state maintained but democratic participation in government nullified; meritocracy and a capitalist economic order, nationalism and compromise with the Roman Catholic church.   </a:t>
            </a:r>
            <a:endParaRPr lang="nl-NL" sz="1800" dirty="0">
              <a:effectLst/>
              <a:latin typeface="Times New Roman" panose="02020603050405020304" pitchFamily="18" charset="0"/>
              <a:ea typeface="Times New Roman" panose="02020603050405020304" pitchFamily="18" charset="0"/>
            </a:endParaRPr>
          </a:p>
          <a:p>
            <a:endParaRPr lang="nl-NL" dirty="0"/>
          </a:p>
        </p:txBody>
      </p:sp>
    </p:spTree>
    <p:extLst>
      <p:ext uri="{BB962C8B-B14F-4D97-AF65-F5344CB8AC3E}">
        <p14:creationId xmlns:p14="http://schemas.microsoft.com/office/powerpoint/2010/main" val="20378044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AA353-FC49-DC62-B8A3-3D57C8D2BAC9}"/>
              </a:ext>
            </a:extLst>
          </p:cNvPr>
          <p:cNvSpPr>
            <a:spLocks noGrp="1"/>
          </p:cNvSpPr>
          <p:nvPr>
            <p:ph type="title"/>
          </p:nvPr>
        </p:nvSpPr>
        <p:spPr>
          <a:xfrm>
            <a:off x="838200" y="365126"/>
            <a:ext cx="10515600" cy="315912"/>
          </a:xfrm>
        </p:spPr>
        <p:txBody>
          <a:bodyPr>
            <a:normAutofit fontScale="90000"/>
          </a:bodyPr>
          <a:lstStyle/>
          <a:p>
            <a:r>
              <a:rPr lang="en-GB" sz="3600" b="1" dirty="0">
                <a:effectLst/>
                <a:latin typeface="Calibri" panose="020F0502020204030204" pitchFamily="34" charset="0"/>
                <a:ea typeface="Times New Roman" panose="02020603050405020304" pitchFamily="18" charset="0"/>
              </a:rPr>
              <a:t>Significance and results of the French Revolution</a:t>
            </a:r>
            <a:endParaRPr lang="nl-NL" sz="3600" dirty="0"/>
          </a:p>
        </p:txBody>
      </p:sp>
      <p:sp>
        <p:nvSpPr>
          <p:cNvPr id="3" name="Content Placeholder 2">
            <a:extLst>
              <a:ext uri="{FF2B5EF4-FFF2-40B4-BE49-F238E27FC236}">
                <a16:creationId xmlns:a16="http://schemas.microsoft.com/office/drawing/2014/main" id="{E6AA6A8A-9B29-089F-3207-5A999BBBC90F}"/>
              </a:ext>
            </a:extLst>
          </p:cNvPr>
          <p:cNvSpPr>
            <a:spLocks noGrp="1"/>
          </p:cNvSpPr>
          <p:nvPr>
            <p:ph idx="1"/>
          </p:nvPr>
        </p:nvSpPr>
        <p:spPr>
          <a:xfrm>
            <a:off x="504825" y="933450"/>
            <a:ext cx="10848975" cy="5924550"/>
          </a:xfrm>
        </p:spPr>
        <p:txBody>
          <a:bodyPr>
            <a:normAutofit/>
          </a:bodyPr>
          <a:lstStyle/>
          <a:p>
            <a:r>
              <a:rPr lang="en-GB" sz="1800" dirty="0">
                <a:effectLst/>
                <a:latin typeface="Calibri" panose="020F0502020204030204" pitchFamily="34" charset="0"/>
                <a:ea typeface="Times New Roman" panose="02020603050405020304" pitchFamily="18" charset="0"/>
              </a:rPr>
              <a:t>Shift from privilege through birth and status towards private property and merit as the foundations of social position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breakthrough of capitalism and sociopolitical position of property-owning aristocratic as well as bourgeois ‘notables’.</a:t>
            </a:r>
          </a:p>
          <a:p>
            <a:r>
              <a:rPr lang="en-GB" sz="1800" dirty="0">
                <a:effectLst/>
                <a:latin typeface="Calibri" panose="020F0502020204030204" pitchFamily="34" charset="0"/>
                <a:ea typeface="Times New Roman" panose="02020603050405020304" pitchFamily="18" charset="0"/>
              </a:rPr>
              <a:t>Nation-building and national unification: French adult males become formally equal citizens with rights (equality before the law) and duties (for example military service and fiscal obligations).</a:t>
            </a:r>
            <a:endParaRPr lang="en-GB" sz="1800" dirty="0">
              <a:latin typeface="Calibri" panose="020F0502020204030204" pitchFamily="34"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Nation-state replaces the </a:t>
            </a:r>
            <a:r>
              <a:rPr lang="en-GB" sz="1800" dirty="0" err="1">
                <a:effectLst/>
                <a:latin typeface="Calibri" panose="020F0502020204030204" pitchFamily="34" charset="0"/>
                <a:ea typeface="Times New Roman" panose="02020603050405020304" pitchFamily="18" charset="0"/>
              </a:rPr>
              <a:t>Ancien</a:t>
            </a:r>
            <a:r>
              <a:rPr lang="en-GB" sz="1800" dirty="0">
                <a:effectLst/>
                <a:latin typeface="Calibri" panose="020F0502020204030204" pitchFamily="34" charset="0"/>
                <a:ea typeface="Times New Roman" panose="02020603050405020304" pitchFamily="18" charset="0"/>
              </a:rPr>
              <a:t> </a:t>
            </a:r>
            <a:r>
              <a:rPr lang="en-GB" sz="1800" dirty="0" err="1">
                <a:effectLst/>
                <a:latin typeface="Calibri" panose="020F0502020204030204" pitchFamily="34" charset="0"/>
                <a:ea typeface="Times New Roman" panose="02020603050405020304" pitchFamily="18" charset="0"/>
              </a:rPr>
              <a:t>Régime</a:t>
            </a:r>
            <a:r>
              <a:rPr lang="en-GB" sz="1800" dirty="0">
                <a:effectLst/>
                <a:latin typeface="Calibri" panose="020F0502020204030204" pitchFamily="34" charset="0"/>
                <a:ea typeface="Times New Roman" panose="02020603050405020304" pitchFamily="18" charset="0"/>
              </a:rPr>
              <a:t> based on fixed social hierarchies and high level of regional autonomy and diversity.</a:t>
            </a:r>
          </a:p>
          <a:p>
            <a:r>
              <a:rPr lang="en-GB" sz="1800" dirty="0">
                <a:effectLst/>
                <a:latin typeface="Calibri" panose="020F0502020204030204" pitchFamily="34" charset="0"/>
                <a:ea typeface="Times New Roman" panose="02020603050405020304" pitchFamily="18" charset="0"/>
              </a:rPr>
              <a:t>Constitutional state, popular sovereignty and (passive) citizenship (although universal suffrage, active political citizenship, still controversial and not fully realized, with women simply excluded).</a:t>
            </a:r>
          </a:p>
          <a:p>
            <a:r>
              <a:rPr lang="en-GB" sz="1800" dirty="0">
                <a:effectLst/>
                <a:latin typeface="Calibri" panose="020F0502020204030204" pitchFamily="34" charset="0"/>
                <a:ea typeface="Times New Roman" panose="02020603050405020304" pitchFamily="18" charset="0"/>
              </a:rPr>
              <a:t>Centralisation and rationalisation of government and machinery of the state; standardisation of the legal system (consolidated and extended to other European countries by Napoleon) setting the stage for increasing state-intervention in order to shape society and citizens.</a:t>
            </a:r>
          </a:p>
          <a:p>
            <a:r>
              <a:rPr lang="en-GB" sz="1800" dirty="0">
                <a:effectLst/>
                <a:latin typeface="Calibri" panose="020F0502020204030204" pitchFamily="34" charset="0"/>
                <a:ea typeface="Times New Roman" panose="02020603050405020304" pitchFamily="18" charset="0"/>
              </a:rPr>
              <a:t>Advent of the masses as a political factor, with governments increasingly basing the legitimacy of their rule on the (alleged) popular support;  </a:t>
            </a:r>
            <a:r>
              <a:rPr lang="en-GB" sz="1800" dirty="0">
                <a:latin typeface="Calibri" panose="020F0502020204030204" pitchFamily="34" charset="0"/>
                <a:ea typeface="Times New Roman" panose="02020603050405020304" pitchFamily="18" charset="0"/>
              </a:rPr>
              <a:t>citizens</a:t>
            </a:r>
            <a:r>
              <a:rPr lang="en-GB" sz="1800" dirty="0">
                <a:effectLst/>
                <a:latin typeface="Calibri" panose="020F0502020204030204" pitchFamily="34" charset="0"/>
                <a:ea typeface="Times New Roman" panose="02020603050405020304" pitchFamily="18" charset="0"/>
              </a:rPr>
              <a:t> increasingly drawn into involvement with the state through taxation, compulsory military service and voting. Also: manipulation</a:t>
            </a:r>
            <a:r>
              <a:rPr lang="en-GB" sz="1800" dirty="0">
                <a:latin typeface="Calibri" panose="020F0502020204030204" pitchFamily="34" charset="0"/>
                <a:ea typeface="Times New Roman" panose="02020603050405020304" pitchFamily="18" charset="0"/>
              </a:rPr>
              <a:t> and</a:t>
            </a:r>
            <a:r>
              <a:rPr lang="en-GB" sz="1800" dirty="0">
                <a:effectLst/>
                <a:latin typeface="Calibri" panose="020F0502020204030204" pitchFamily="34" charset="0"/>
                <a:ea typeface="Times New Roman" panose="02020603050405020304" pitchFamily="18" charset="0"/>
              </a:rPr>
              <a:t> demagogy as a factor in politics.</a:t>
            </a:r>
          </a:p>
          <a:p>
            <a:r>
              <a:rPr lang="en-GB" sz="1800" dirty="0">
                <a:latin typeface="Calibri" panose="020F0502020204030204" pitchFamily="34" charset="0"/>
              </a:rPr>
              <a:t>Emergence of p</a:t>
            </a:r>
            <a:r>
              <a:rPr lang="en-GB" sz="1800" dirty="0">
                <a:effectLst/>
                <a:latin typeface="Calibri" panose="020F0502020204030204" pitchFamily="34" charset="0"/>
                <a:ea typeface="Times New Roman" panose="02020603050405020304" pitchFamily="18" charset="0"/>
              </a:rPr>
              <a:t>olitical ideologies (liberalism, republicanism, nationalism; the first signs of socialism and conservatism (Edmund Burke) as a response to the Revolution) as programs and blueprints for the improvement and shaping of society </a:t>
            </a:r>
            <a:r>
              <a:rPr lang="en-GB" sz="1800" dirty="0">
                <a:effectLst/>
                <a:latin typeface="Calibri" panose="020F0502020204030204" pitchFamily="34" charset="0"/>
                <a:ea typeface="Times New Roman" panose="02020603050405020304" pitchFamily="18" charset="0"/>
                <a:sym typeface="Wingdings" panose="05000000000000000000" pitchFamily="2" charset="2"/>
              </a:rPr>
              <a:t> modern politics implying </a:t>
            </a:r>
            <a:r>
              <a:rPr lang="en-GB" sz="1800" dirty="0">
                <a:effectLst/>
                <a:latin typeface="Calibri" panose="020F0502020204030204" pitchFamily="34" charset="0"/>
                <a:ea typeface="Times New Roman" panose="02020603050405020304" pitchFamily="18" charset="0"/>
              </a:rPr>
              <a:t>on-going discussion and conflict about the question how society should be changed and organised. </a:t>
            </a:r>
          </a:p>
          <a:p>
            <a:endParaRPr lang="nl-NL" sz="1800" dirty="0">
              <a:effectLst/>
              <a:latin typeface="Times New Roman" panose="02020603050405020304" pitchFamily="18" charset="0"/>
              <a:ea typeface="Times New Roman" panose="02020603050405020304" pitchFamily="18" charset="0"/>
            </a:endParaRPr>
          </a:p>
          <a:p>
            <a:pPr marL="0" indent="0">
              <a:buNone/>
            </a:pPr>
            <a:endParaRPr lang="nl-NL" sz="1800" dirty="0">
              <a:effectLst/>
              <a:latin typeface="Times New Roman" panose="02020603050405020304" pitchFamily="18" charset="0"/>
              <a:ea typeface="Times New Roman" panose="02020603050405020304" pitchFamily="18" charset="0"/>
            </a:endParaRPr>
          </a:p>
          <a:p>
            <a:endParaRPr lang="nl-NL" dirty="0"/>
          </a:p>
        </p:txBody>
      </p:sp>
    </p:spTree>
    <p:extLst>
      <p:ext uri="{BB962C8B-B14F-4D97-AF65-F5344CB8AC3E}">
        <p14:creationId xmlns:p14="http://schemas.microsoft.com/office/powerpoint/2010/main" val="37596587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French Revolution: realisation of democracy?</a:t>
            </a:r>
            <a:endParaRPr lang="nl-NL" b="1" dirty="0"/>
          </a:p>
        </p:txBody>
      </p:sp>
      <p:sp>
        <p:nvSpPr>
          <p:cNvPr id="3" name="Content Placeholder 2"/>
          <p:cNvSpPr>
            <a:spLocks noGrp="1"/>
          </p:cNvSpPr>
          <p:nvPr>
            <p:ph idx="1"/>
          </p:nvPr>
        </p:nvSpPr>
        <p:spPr/>
        <p:txBody>
          <a:bodyPr/>
          <a:lstStyle/>
          <a:p>
            <a:pPr marL="0" indent="0">
              <a:buNone/>
            </a:pPr>
            <a:r>
              <a:rPr lang="en-GB" dirty="0"/>
              <a:t>“Democracy” as a concept was there, but the term itself not prominent </a:t>
            </a:r>
            <a:r>
              <a:rPr lang="en-GB" dirty="0">
                <a:sym typeface="Wingdings" panose="05000000000000000000" pitchFamily="2" charset="2"/>
              </a:rPr>
              <a:t> o</a:t>
            </a:r>
            <a:r>
              <a:rPr lang="en-GB" dirty="0"/>
              <a:t>ther terms:</a:t>
            </a:r>
          </a:p>
          <a:p>
            <a:r>
              <a:rPr lang="en-GB" dirty="0"/>
              <a:t>revolution/revolutionary, liberty/freedom, equality, fraternity/brotherhood</a:t>
            </a:r>
          </a:p>
          <a:p>
            <a:r>
              <a:rPr lang="en-GB" dirty="0"/>
              <a:t>natural civil rights (and duties), constitution, rule of law, citizenship</a:t>
            </a:r>
            <a:endParaRPr lang="nl-NL" dirty="0"/>
          </a:p>
          <a:p>
            <a:r>
              <a:rPr lang="en-GB" dirty="0"/>
              <a:t>sovereignty of the people, the General Will, representation of the people</a:t>
            </a:r>
          </a:p>
          <a:p>
            <a:r>
              <a:rPr lang="en-GB" dirty="0"/>
              <a:t>republic, nation, patriotic, civic virtue, public good</a:t>
            </a:r>
          </a:p>
        </p:txBody>
      </p:sp>
    </p:spTree>
    <p:extLst>
      <p:ext uri="{BB962C8B-B14F-4D97-AF65-F5344CB8AC3E}">
        <p14:creationId xmlns:p14="http://schemas.microsoft.com/office/powerpoint/2010/main" val="263124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257175"/>
            <a:ext cx="10591800" cy="1947863"/>
          </a:xfrm>
        </p:spPr>
        <p:txBody>
          <a:bodyPr>
            <a:normAutofit/>
          </a:bodyPr>
          <a:lstStyle/>
          <a:p>
            <a:r>
              <a:rPr lang="en-GB" sz="3200" b="1" dirty="0"/>
              <a:t>Why was the term democracy problematic and not current in the Enlightenment and the French Revolution?</a:t>
            </a:r>
            <a:endParaRPr lang="nl-NL" sz="3200" b="1" dirty="0"/>
          </a:p>
        </p:txBody>
      </p:sp>
      <p:sp>
        <p:nvSpPr>
          <p:cNvPr id="3" name="Content Placeholder 2"/>
          <p:cNvSpPr>
            <a:spLocks noGrp="1"/>
          </p:cNvSpPr>
          <p:nvPr>
            <p:ph idx="1"/>
          </p:nvPr>
        </p:nvSpPr>
        <p:spPr>
          <a:xfrm>
            <a:off x="590550" y="1238250"/>
            <a:ext cx="10763250" cy="5619750"/>
          </a:xfrm>
        </p:spPr>
        <p:txBody>
          <a:bodyPr>
            <a:normAutofit lnSpcReduction="10000"/>
          </a:bodyPr>
          <a:lstStyle/>
          <a:p>
            <a:endParaRPr lang="en-GB" dirty="0"/>
          </a:p>
          <a:p>
            <a:r>
              <a:rPr lang="en-GB" dirty="0"/>
              <a:t>Meaning rule by the people and dating from Greek polis: direct participation of (free male) citizens in government </a:t>
            </a:r>
            <a:r>
              <a:rPr lang="en-GB" dirty="0">
                <a:sym typeface="Wingdings" panose="05000000000000000000" pitchFamily="2" charset="2"/>
              </a:rPr>
              <a:t> only possible in small-scale city-state, not feasible in large-scale state such as France and under modern socioeconomic conditions  therefore outdated and exotic ideal.</a:t>
            </a:r>
            <a:endParaRPr lang="en-GB" dirty="0"/>
          </a:p>
          <a:p>
            <a:r>
              <a:rPr lang="en-GB" dirty="0"/>
              <a:t>Negative connotations and distrust (among elite and intellectuals) of direct ‘democratic’ rule by the people, going back to Plato and continued among enlightened philosophes:</a:t>
            </a:r>
          </a:p>
          <a:p>
            <a:pPr>
              <a:buFontTx/>
              <a:buChar char="-"/>
            </a:pPr>
            <a:r>
              <a:rPr lang="en-GB" dirty="0"/>
              <a:t>rule by unreasonable and impulsive mob </a:t>
            </a:r>
            <a:r>
              <a:rPr lang="en-GB" dirty="0">
                <a:sym typeface="Wingdings" panose="05000000000000000000" pitchFamily="2" charset="2"/>
              </a:rPr>
              <a:t> instability, disorder, anarchy or majority despotism</a:t>
            </a:r>
          </a:p>
          <a:p>
            <a:pPr>
              <a:buFontTx/>
              <a:buChar char="-"/>
            </a:pPr>
            <a:r>
              <a:rPr lang="en-GB" dirty="0"/>
              <a:t>power of numbers </a:t>
            </a:r>
            <a:r>
              <a:rPr lang="en-GB" dirty="0">
                <a:sym typeface="Wingdings" panose="05000000000000000000" pitchFamily="2" charset="2"/>
              </a:rPr>
              <a:t> quality of well-informed and responsible </a:t>
            </a:r>
          </a:p>
          <a:p>
            <a:pPr marL="0" indent="0">
              <a:buNone/>
            </a:pPr>
            <a:r>
              <a:rPr lang="en-GB" dirty="0">
                <a:sym typeface="Wingdings" panose="05000000000000000000" pitchFamily="2" charset="2"/>
              </a:rPr>
              <a:t>				decision-making</a:t>
            </a:r>
            <a:endParaRPr lang="nl-NL" dirty="0"/>
          </a:p>
          <a:p>
            <a:endParaRPr lang="en-GB" dirty="0">
              <a:sym typeface="Wingdings" panose="05000000000000000000" pitchFamily="2" charset="2"/>
            </a:endParaRPr>
          </a:p>
          <a:p>
            <a:endParaRPr lang="nl-NL" dirty="0"/>
          </a:p>
        </p:txBody>
      </p:sp>
    </p:spTree>
    <p:extLst>
      <p:ext uri="{BB962C8B-B14F-4D97-AF65-F5344CB8AC3E}">
        <p14:creationId xmlns:p14="http://schemas.microsoft.com/office/powerpoint/2010/main" val="18026161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142875"/>
            <a:ext cx="10622280" cy="1833563"/>
          </a:xfrm>
        </p:spPr>
        <p:txBody>
          <a:bodyPr>
            <a:normAutofit/>
          </a:bodyPr>
          <a:lstStyle/>
          <a:p>
            <a:r>
              <a:rPr lang="en-GB" sz="3600" b="1" dirty="0"/>
              <a:t>Early 19</a:t>
            </a:r>
            <a:r>
              <a:rPr lang="en-GB" sz="3600" b="1" baseline="30000" dirty="0"/>
              <a:t>th</a:t>
            </a:r>
            <a:r>
              <a:rPr lang="en-GB" sz="3600" b="1" dirty="0"/>
              <a:t> century: still negative connotations of political democracy among bourgeois liberals</a:t>
            </a:r>
            <a:endParaRPr lang="nl-NL" sz="3600" b="1" dirty="0"/>
          </a:p>
        </p:txBody>
      </p:sp>
      <p:sp>
        <p:nvSpPr>
          <p:cNvPr id="3" name="Content Placeholder 2"/>
          <p:cNvSpPr>
            <a:spLocks noGrp="1"/>
          </p:cNvSpPr>
          <p:nvPr>
            <p:ph idx="1"/>
          </p:nvPr>
        </p:nvSpPr>
        <p:spPr>
          <a:xfrm>
            <a:off x="438151" y="1590675"/>
            <a:ext cx="10915650" cy="5267324"/>
          </a:xfrm>
        </p:spPr>
        <p:txBody>
          <a:bodyPr>
            <a:normAutofit fontScale="85000" lnSpcReduction="20000"/>
          </a:bodyPr>
          <a:lstStyle/>
          <a:p>
            <a:r>
              <a:rPr lang="en-GB" dirty="0"/>
              <a:t>Democracy associated with the turmoil, radicalism and terror during French Revolution. </a:t>
            </a:r>
          </a:p>
          <a:p>
            <a:r>
              <a:rPr lang="en-GB" dirty="0"/>
              <a:t>Term democracy used, but not so much referring to politics as to a social phenomenon: modern egalitarian and meritocratic society dominated by middle classes. See Tocqueville: democratization = increasing equality of conditions and (socioeconomic and cultural-educational) opportunities </a:t>
            </a:r>
            <a:r>
              <a:rPr lang="en-GB" dirty="0">
                <a:sym typeface="Wingdings" panose="05000000000000000000" pitchFamily="2" charset="2"/>
              </a:rPr>
              <a:t> </a:t>
            </a:r>
            <a:r>
              <a:rPr lang="en-GB" dirty="0"/>
              <a:t>Democracy as t</a:t>
            </a:r>
            <a:r>
              <a:rPr lang="en-GB" dirty="0">
                <a:sym typeface="Wingdings" panose="05000000000000000000" pitchFamily="2" charset="2"/>
              </a:rPr>
              <a:t>he opposite of traditional aristocratic order of institutionalized inequality.</a:t>
            </a:r>
          </a:p>
          <a:p>
            <a:r>
              <a:rPr lang="en-GB" dirty="0">
                <a:sym typeface="Wingdings" panose="05000000000000000000" pitchFamily="2" charset="2"/>
              </a:rPr>
              <a:t>Liberal reluctance to include the ‘Others’ (the poor, working class, women and people of colour) as full citizens in politics. Still: political democracy as threat, the fear that popular rule will lead to anarchy and undermining of property.</a:t>
            </a:r>
          </a:p>
          <a:p>
            <a:r>
              <a:rPr lang="en-GB" dirty="0">
                <a:sym typeface="Wingdings" panose="05000000000000000000" pitchFamily="2" charset="2"/>
              </a:rPr>
              <a:t>Liberal model of democracy: constitutional state (rule of law, equality before the law) and representation by reasonable, property-owning white men; no universal suffrage.</a:t>
            </a:r>
          </a:p>
          <a:p>
            <a:r>
              <a:rPr lang="en-GB" dirty="0">
                <a:sym typeface="Wingdings" panose="05000000000000000000" pitchFamily="2" charset="2"/>
              </a:rPr>
              <a:t>After revolutions of 1848 more positive connotations of political democracy in terms of voting rights for all citizens (realized around First World War) and as more or less desirable political regime  nowadays democracy mostly associated with positive values.</a:t>
            </a:r>
            <a:endParaRPr lang="nl-NL" dirty="0"/>
          </a:p>
        </p:txBody>
      </p:sp>
    </p:spTree>
    <p:extLst>
      <p:ext uri="{BB962C8B-B14F-4D97-AF65-F5344CB8AC3E}">
        <p14:creationId xmlns:p14="http://schemas.microsoft.com/office/powerpoint/2010/main" val="1692601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79C56E-314C-9194-4E36-E3266AD3F263}"/>
              </a:ext>
            </a:extLst>
          </p:cNvPr>
          <p:cNvSpPr>
            <a:spLocks noGrp="1"/>
          </p:cNvSpPr>
          <p:nvPr>
            <p:ph type="title"/>
          </p:nvPr>
        </p:nvSpPr>
        <p:spPr>
          <a:xfrm>
            <a:off x="695325" y="-123825"/>
            <a:ext cx="10791825" cy="1390650"/>
          </a:xfrm>
        </p:spPr>
        <p:txBody>
          <a:bodyPr>
            <a:normAutofit fontScale="90000"/>
          </a:bodyPr>
          <a:lstStyle/>
          <a:p>
            <a:br>
              <a:rPr lang="en-US" sz="2800" b="1" dirty="0"/>
            </a:br>
            <a:r>
              <a:rPr lang="en-US" sz="3600" b="1" dirty="0">
                <a:latin typeface="+mn-lt"/>
              </a:rPr>
              <a:t>Comparison French and American revolutions: based on similar enlightened ideals but with contrasting outcomes.</a:t>
            </a:r>
            <a:br>
              <a:rPr lang="en-US" sz="3600" b="1" dirty="0">
                <a:latin typeface="+mn-lt"/>
              </a:rPr>
            </a:br>
            <a:endParaRPr lang="nl-NL" sz="3600" b="1" dirty="0">
              <a:latin typeface="+mn-lt"/>
            </a:endParaRPr>
          </a:p>
        </p:txBody>
      </p:sp>
      <p:sp>
        <p:nvSpPr>
          <p:cNvPr id="3" name="Content Placeholder 2">
            <a:extLst>
              <a:ext uri="{FF2B5EF4-FFF2-40B4-BE49-F238E27FC236}">
                <a16:creationId xmlns:a16="http://schemas.microsoft.com/office/drawing/2014/main" id="{7E5E2044-CA22-5513-6A48-6DB3999B21F0}"/>
              </a:ext>
            </a:extLst>
          </p:cNvPr>
          <p:cNvSpPr>
            <a:spLocks noGrp="1"/>
          </p:cNvSpPr>
          <p:nvPr>
            <p:ph idx="1"/>
          </p:nvPr>
        </p:nvSpPr>
        <p:spPr>
          <a:xfrm>
            <a:off x="257175" y="1266824"/>
            <a:ext cx="11096625" cy="5591175"/>
          </a:xfrm>
        </p:spPr>
        <p:txBody>
          <a:bodyPr>
            <a:normAutofit lnSpcReduction="10000"/>
          </a:bodyPr>
          <a:lstStyle/>
          <a:p>
            <a:r>
              <a:rPr lang="en-US" dirty="0"/>
              <a:t>French tendency to define nation as indivisible, prioritize public good over individual liberty, and absolutize abstract unitary will of the people overruling fixed rules and procedures (Rousseau).</a:t>
            </a:r>
          </a:p>
          <a:p>
            <a:r>
              <a:rPr lang="en-US" dirty="0"/>
              <a:t>French failure to establish stable political institutions and checks and balances guarantying pluralism and compromising.</a:t>
            </a:r>
          </a:p>
          <a:p>
            <a:r>
              <a:rPr lang="en-US" dirty="0"/>
              <a:t>French radicalization under influence of elimination of </a:t>
            </a:r>
            <a:r>
              <a:rPr lang="en-US" dirty="0" err="1"/>
              <a:t>Ancien</a:t>
            </a:r>
            <a:r>
              <a:rPr lang="en-US" dirty="0"/>
              <a:t> Régime; utopian ideals of total change (the New Man), classical republican ideals of active citizenship (positive freedom), lacking civil society versus centralized state, and involvement of the masses. </a:t>
            </a:r>
          </a:p>
          <a:p>
            <a:r>
              <a:rPr lang="en-US" dirty="0"/>
              <a:t>American pragmatic approach (not burdened by tradition) and limitations to political/state-power through institutional checks and balances, </a:t>
            </a:r>
            <a:r>
              <a:rPr lang="en-US" dirty="0" err="1"/>
              <a:t>trias</a:t>
            </a:r>
            <a:r>
              <a:rPr lang="en-US" dirty="0"/>
              <a:t> </a:t>
            </a:r>
            <a:r>
              <a:rPr lang="en-US" dirty="0" err="1"/>
              <a:t>politica</a:t>
            </a:r>
            <a:r>
              <a:rPr lang="en-US" dirty="0"/>
              <a:t> (Montesquieu and Locke rather than Rousseau) in order to guarantee individual liberty (negative freedom) and plural civil society.</a:t>
            </a:r>
          </a:p>
          <a:p>
            <a:r>
              <a:rPr lang="en-US" dirty="0"/>
              <a:t>People’s voice mediated through representation (no direct democracy). </a:t>
            </a:r>
            <a:endParaRPr lang="nl-NL" dirty="0"/>
          </a:p>
        </p:txBody>
      </p:sp>
    </p:spTree>
    <p:extLst>
      <p:ext uri="{BB962C8B-B14F-4D97-AF65-F5344CB8AC3E}">
        <p14:creationId xmlns:p14="http://schemas.microsoft.com/office/powerpoint/2010/main" val="1290348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ADBEA5-C545-CDAE-017C-AB2F52FA5290}"/>
              </a:ext>
            </a:extLst>
          </p:cNvPr>
          <p:cNvSpPr>
            <a:spLocks noGrp="1"/>
          </p:cNvSpPr>
          <p:nvPr>
            <p:ph type="title"/>
          </p:nvPr>
        </p:nvSpPr>
        <p:spPr>
          <a:xfrm>
            <a:off x="742950" y="365125"/>
            <a:ext cx="10610850" cy="682625"/>
          </a:xfrm>
        </p:spPr>
        <p:txBody>
          <a:bodyPr>
            <a:noAutofit/>
          </a:bodyPr>
          <a:lstStyle/>
          <a:p>
            <a:r>
              <a:rPr lang="en-GB" sz="4000" b="1" dirty="0">
                <a:effectLst/>
                <a:latin typeface="+mn-lt"/>
                <a:ea typeface="Times New Roman" panose="02020603050405020304" pitchFamily="18" charset="0"/>
              </a:rPr>
              <a:t>Triggers of the Revolution:</a:t>
            </a:r>
            <a:br>
              <a:rPr lang="nl-NL" sz="4000" dirty="0">
                <a:effectLst/>
                <a:latin typeface="+mn-lt"/>
                <a:ea typeface="Times New Roman" panose="02020603050405020304" pitchFamily="18" charset="0"/>
              </a:rPr>
            </a:br>
            <a:endParaRPr lang="nl-NL" sz="4000" dirty="0">
              <a:latin typeface="+mn-lt"/>
            </a:endParaRPr>
          </a:p>
        </p:txBody>
      </p:sp>
      <p:sp>
        <p:nvSpPr>
          <p:cNvPr id="3" name="Content Placeholder 2">
            <a:extLst>
              <a:ext uri="{FF2B5EF4-FFF2-40B4-BE49-F238E27FC236}">
                <a16:creationId xmlns:a16="http://schemas.microsoft.com/office/drawing/2014/main" id="{944219EC-8E20-D3CA-BF40-F1BB007CC878}"/>
              </a:ext>
            </a:extLst>
          </p:cNvPr>
          <p:cNvSpPr>
            <a:spLocks noGrp="1"/>
          </p:cNvSpPr>
          <p:nvPr>
            <p:ph idx="1"/>
          </p:nvPr>
        </p:nvSpPr>
        <p:spPr>
          <a:xfrm>
            <a:off x="390525" y="1152525"/>
            <a:ext cx="10963275" cy="5629274"/>
          </a:xfrm>
        </p:spPr>
        <p:txBody>
          <a:bodyPr>
            <a:normAutofit fontScale="92500" lnSpcReduction="20000"/>
          </a:bodyPr>
          <a:lstStyle/>
          <a:p>
            <a:r>
              <a:rPr lang="en-GB" sz="3200" dirty="0">
                <a:effectLst/>
                <a:ea typeface="Times New Roman" panose="02020603050405020304" pitchFamily="18" charset="0"/>
              </a:rPr>
              <a:t>French state bankrupt as a consequence costly wars (support of War of American Independence) and tax exemptions for the wealthy privileged classes. </a:t>
            </a:r>
            <a:endParaRPr lang="nl-NL" sz="3200" dirty="0">
              <a:effectLst/>
              <a:ea typeface="Times New Roman" panose="02020603050405020304" pitchFamily="18" charset="0"/>
            </a:endParaRPr>
          </a:p>
          <a:p>
            <a:r>
              <a:rPr lang="en-GB" sz="3200" dirty="0">
                <a:effectLst/>
                <a:ea typeface="Times New Roman" panose="02020603050405020304" pitchFamily="18" charset="0"/>
              </a:rPr>
              <a:t>Need of raising taxes and administrative reform enables the aristocracy to demand concessions of the King </a:t>
            </a:r>
            <a:r>
              <a:rPr lang="en-GB" sz="3200" dirty="0">
                <a:effectLst/>
                <a:ea typeface="Times New Roman" panose="02020603050405020304" pitchFamily="18" charset="0"/>
                <a:sym typeface="Wingdings" panose="05000000000000000000" pitchFamily="2" charset="2"/>
              </a:rPr>
              <a:t></a:t>
            </a:r>
            <a:r>
              <a:rPr lang="en-GB" sz="3200" dirty="0">
                <a:effectLst/>
                <a:ea typeface="Times New Roman" panose="02020603050405020304" pitchFamily="18" charset="0"/>
              </a:rPr>
              <a:t> summoning of the Estates-General.</a:t>
            </a:r>
          </a:p>
          <a:p>
            <a:r>
              <a:rPr lang="nl-NL" sz="3200" dirty="0" err="1">
                <a:effectLst/>
                <a:ea typeface="Times New Roman" panose="02020603050405020304" pitchFamily="18" charset="0"/>
              </a:rPr>
              <a:t>Enlightened</a:t>
            </a:r>
            <a:r>
              <a:rPr lang="nl-NL" sz="3200" dirty="0">
                <a:effectLst/>
                <a:ea typeface="Times New Roman" panose="02020603050405020304" pitchFamily="18" charset="0"/>
              </a:rPr>
              <a:t> </a:t>
            </a:r>
            <a:r>
              <a:rPr lang="nl-NL" sz="3200" dirty="0" err="1">
                <a:effectLst/>
                <a:ea typeface="Times New Roman" panose="02020603050405020304" pitchFamily="18" charset="0"/>
              </a:rPr>
              <a:t>criticism</a:t>
            </a:r>
            <a:r>
              <a:rPr lang="nl-NL" sz="3200" dirty="0">
                <a:effectLst/>
                <a:ea typeface="Times New Roman" panose="02020603050405020304" pitchFamily="18" charset="0"/>
              </a:rPr>
              <a:t> in public arena (</a:t>
            </a:r>
            <a:r>
              <a:rPr lang="nl-NL" sz="3200" dirty="0" err="1">
                <a:effectLst/>
                <a:ea typeface="Times New Roman" panose="02020603050405020304" pitchFamily="18" charset="0"/>
              </a:rPr>
              <a:t>pamphlets</a:t>
            </a:r>
            <a:r>
              <a:rPr lang="nl-NL" sz="3200" dirty="0">
                <a:effectLst/>
                <a:ea typeface="Times New Roman" panose="02020603050405020304" pitchFamily="18" charset="0"/>
              </a:rPr>
              <a:t>, academies, salons, reading </a:t>
            </a:r>
            <a:r>
              <a:rPr lang="nl-NL" sz="3200" dirty="0" err="1">
                <a:effectLst/>
                <a:ea typeface="Times New Roman" panose="02020603050405020304" pitchFamily="18" charset="0"/>
              </a:rPr>
              <a:t>societies</a:t>
            </a:r>
            <a:r>
              <a:rPr lang="nl-NL" sz="3200" dirty="0">
                <a:effectLst/>
                <a:ea typeface="Times New Roman" panose="02020603050405020304" pitchFamily="18" charset="0"/>
              </a:rPr>
              <a:t> </a:t>
            </a:r>
            <a:r>
              <a:rPr lang="nl-NL" sz="3200" dirty="0">
                <a:effectLst/>
                <a:ea typeface="Times New Roman" panose="02020603050405020304" pitchFamily="18" charset="0"/>
                <a:sym typeface="Wingdings" panose="05000000000000000000" pitchFamily="2" charset="2"/>
              </a:rPr>
              <a:t> public opinion</a:t>
            </a:r>
            <a:r>
              <a:rPr lang="nl-NL" sz="3200" dirty="0">
                <a:effectLst/>
                <a:ea typeface="Times New Roman" panose="02020603050405020304" pitchFamily="18" charset="0"/>
              </a:rPr>
              <a:t>); </a:t>
            </a:r>
            <a:r>
              <a:rPr lang="nl-NL" sz="3200" dirty="0" err="1">
                <a:effectLst/>
                <a:ea typeface="Times New Roman" panose="02020603050405020304" pitchFamily="18" charset="0"/>
              </a:rPr>
              <a:t>powers</a:t>
            </a:r>
            <a:r>
              <a:rPr lang="nl-NL" sz="3200" dirty="0">
                <a:effectLst/>
                <a:ea typeface="Times New Roman" panose="02020603050405020304" pitchFamily="18" charset="0"/>
              </a:rPr>
              <a:t> </a:t>
            </a:r>
            <a:r>
              <a:rPr lang="nl-NL" sz="3200" dirty="0" err="1">
                <a:effectLst/>
                <a:ea typeface="Times New Roman" panose="02020603050405020304" pitchFamily="18" charset="0"/>
              </a:rPr>
              <a:t>that</a:t>
            </a:r>
            <a:r>
              <a:rPr lang="nl-NL" sz="3200" dirty="0">
                <a:effectLst/>
                <a:ea typeface="Times New Roman" panose="02020603050405020304" pitchFamily="18" charset="0"/>
              </a:rPr>
              <a:t> </a:t>
            </a:r>
            <a:r>
              <a:rPr lang="nl-NL" sz="3200" dirty="0" err="1">
                <a:effectLst/>
                <a:ea typeface="Times New Roman" panose="02020603050405020304" pitchFamily="18" charset="0"/>
              </a:rPr>
              <a:t>be</a:t>
            </a:r>
            <a:r>
              <a:rPr lang="nl-NL" sz="3200" dirty="0">
                <a:effectLst/>
                <a:ea typeface="Times New Roman" panose="02020603050405020304" pitchFamily="18" charset="0"/>
              </a:rPr>
              <a:t> put up </a:t>
            </a:r>
            <a:r>
              <a:rPr lang="nl-NL" sz="3200" dirty="0" err="1">
                <a:effectLst/>
                <a:ea typeface="Times New Roman" panose="02020603050405020304" pitchFamily="18" charset="0"/>
              </a:rPr>
              <a:t>for</a:t>
            </a:r>
            <a:r>
              <a:rPr lang="nl-NL" sz="3200" dirty="0">
                <a:effectLst/>
                <a:ea typeface="Times New Roman" panose="02020603050405020304" pitchFamily="18" charset="0"/>
              </a:rPr>
              <a:t> </a:t>
            </a:r>
            <a:r>
              <a:rPr lang="nl-NL" sz="3200" dirty="0" err="1">
                <a:effectLst/>
                <a:ea typeface="Times New Roman" panose="02020603050405020304" pitchFamily="18" charset="0"/>
              </a:rPr>
              <a:t>discussion</a:t>
            </a:r>
            <a:r>
              <a:rPr lang="nl-NL" sz="3200" dirty="0">
                <a:effectLst/>
                <a:ea typeface="Times New Roman" panose="02020603050405020304" pitchFamily="18" charset="0"/>
              </a:rPr>
              <a:t>; </a:t>
            </a:r>
            <a:r>
              <a:rPr lang="nl-NL" sz="3200" dirty="0" err="1">
                <a:effectLst/>
                <a:ea typeface="Times New Roman" panose="02020603050405020304" pitchFamily="18" charset="0"/>
              </a:rPr>
              <a:t>rise</a:t>
            </a:r>
            <a:r>
              <a:rPr lang="nl-NL" sz="3200" dirty="0">
                <a:effectLst/>
                <a:ea typeface="Times New Roman" panose="02020603050405020304" pitchFamily="18" charset="0"/>
              </a:rPr>
              <a:t> of </a:t>
            </a:r>
            <a:r>
              <a:rPr lang="nl-NL" sz="3200" dirty="0" err="1">
                <a:effectLst/>
                <a:ea typeface="Times New Roman" panose="02020603050405020304" pitchFamily="18" charset="0"/>
              </a:rPr>
              <a:t>civil</a:t>
            </a:r>
            <a:r>
              <a:rPr lang="nl-NL" sz="3200" dirty="0">
                <a:effectLst/>
                <a:ea typeface="Times New Roman" panose="02020603050405020304" pitchFamily="18" charset="0"/>
              </a:rPr>
              <a:t> society; </a:t>
            </a:r>
            <a:r>
              <a:rPr lang="nl-NL" sz="3200" dirty="0" err="1">
                <a:effectLst/>
                <a:ea typeface="Times New Roman" panose="02020603050405020304" pitchFamily="18" charset="0"/>
              </a:rPr>
              <a:t>idea</a:t>
            </a:r>
            <a:r>
              <a:rPr lang="nl-NL" sz="3200" dirty="0">
                <a:effectLst/>
                <a:ea typeface="Times New Roman" panose="02020603050405020304" pitchFamily="18" charset="0"/>
              </a:rPr>
              <a:t> </a:t>
            </a:r>
            <a:r>
              <a:rPr lang="nl-NL" sz="3200" dirty="0" err="1">
                <a:effectLst/>
                <a:ea typeface="Times New Roman" panose="02020603050405020304" pitchFamily="18" charset="0"/>
              </a:rPr>
              <a:t>that</a:t>
            </a:r>
            <a:r>
              <a:rPr lang="nl-NL" sz="3200" dirty="0">
                <a:effectLst/>
                <a:ea typeface="Times New Roman" panose="02020603050405020304" pitchFamily="18" charset="0"/>
              </a:rPr>
              <a:t> </a:t>
            </a:r>
            <a:r>
              <a:rPr lang="nl-NL" sz="3200" dirty="0" err="1">
                <a:effectLst/>
                <a:ea typeface="Times New Roman" panose="02020603050405020304" pitchFamily="18" charset="0"/>
              </a:rPr>
              <a:t>government</a:t>
            </a:r>
            <a:r>
              <a:rPr lang="nl-NL" sz="3200" dirty="0">
                <a:effectLst/>
                <a:ea typeface="Times New Roman" panose="02020603050405020304" pitchFamily="18" charset="0"/>
              </a:rPr>
              <a:t> </a:t>
            </a:r>
            <a:r>
              <a:rPr lang="nl-NL" sz="3200" dirty="0" err="1">
                <a:effectLst/>
                <a:ea typeface="Times New Roman" panose="02020603050405020304" pitchFamily="18" charset="0"/>
              </a:rPr>
              <a:t>should</a:t>
            </a:r>
            <a:r>
              <a:rPr lang="nl-NL" sz="3200" dirty="0">
                <a:effectLst/>
                <a:ea typeface="Times New Roman" panose="02020603050405020304" pitchFamily="18" charset="0"/>
              </a:rPr>
              <a:t> serve </a:t>
            </a:r>
            <a:r>
              <a:rPr lang="nl-NL" sz="3200" dirty="0" err="1">
                <a:effectLst/>
                <a:ea typeface="Times New Roman" panose="02020603050405020304" pitchFamily="18" charset="0"/>
              </a:rPr>
              <a:t>the</a:t>
            </a:r>
            <a:r>
              <a:rPr lang="nl-NL" sz="3200" dirty="0">
                <a:effectLst/>
                <a:ea typeface="Times New Roman" panose="02020603050405020304" pitchFamily="18" charset="0"/>
              </a:rPr>
              <a:t> </a:t>
            </a:r>
            <a:r>
              <a:rPr lang="nl-NL" sz="3200" dirty="0" err="1">
                <a:effectLst/>
                <a:ea typeface="Times New Roman" panose="02020603050405020304" pitchFamily="18" charset="0"/>
              </a:rPr>
              <a:t>interests</a:t>
            </a:r>
            <a:r>
              <a:rPr lang="nl-NL" sz="3200" dirty="0">
                <a:effectLst/>
                <a:ea typeface="Times New Roman" panose="02020603050405020304" pitchFamily="18" charset="0"/>
              </a:rPr>
              <a:t> of society.</a:t>
            </a:r>
          </a:p>
          <a:p>
            <a:r>
              <a:rPr lang="en-GB" sz="3200" dirty="0">
                <a:effectLst/>
                <a:ea typeface="Times New Roman" panose="02020603050405020304" pitchFamily="18" charset="0"/>
              </a:rPr>
              <a:t>Widespread dissatisfaction about aristocratic and clerical privileges, unfair taxes, and arbitrary judiciary system and government expressed in local electoral assemblies, </a:t>
            </a:r>
            <a:r>
              <a:rPr lang="en-GB" sz="3200" i="1" dirty="0">
                <a:effectLst/>
                <a:ea typeface="Times New Roman" panose="02020603050405020304" pitchFamily="18" charset="0"/>
              </a:rPr>
              <a:t>Cahiers des </a:t>
            </a:r>
            <a:r>
              <a:rPr lang="en-GB" sz="3200" i="1" dirty="0" err="1">
                <a:effectLst/>
                <a:ea typeface="Times New Roman" panose="02020603050405020304" pitchFamily="18" charset="0"/>
              </a:rPr>
              <a:t>doléances</a:t>
            </a:r>
            <a:r>
              <a:rPr lang="en-GB" sz="3200" dirty="0">
                <a:effectLst/>
                <a:ea typeface="Times New Roman" panose="02020603050405020304" pitchFamily="18" charset="0"/>
              </a:rPr>
              <a:t> and pamphlets </a:t>
            </a:r>
            <a:r>
              <a:rPr lang="en-GB" sz="3200" dirty="0">
                <a:effectLst/>
                <a:ea typeface="Times New Roman" panose="02020603050405020304" pitchFamily="18" charset="0"/>
                <a:cs typeface="Times New Roman" panose="02020603050405020304" pitchFamily="18" charset="0"/>
                <a:sym typeface="Wingdings" panose="05000000000000000000" pitchFamily="2" charset="2"/>
              </a:rPr>
              <a:t></a:t>
            </a:r>
            <a:r>
              <a:rPr lang="en-GB" sz="3200" dirty="0">
                <a:effectLst/>
                <a:ea typeface="Times New Roman" panose="02020603050405020304" pitchFamily="18" charset="0"/>
              </a:rPr>
              <a:t> discussion about the outdated voting system of the Estates General and new ideas about the organisation of the state.</a:t>
            </a:r>
            <a:endParaRPr lang="nl-NL" sz="3200" dirty="0"/>
          </a:p>
        </p:txBody>
      </p:sp>
    </p:spTree>
    <p:extLst>
      <p:ext uri="{BB962C8B-B14F-4D97-AF65-F5344CB8AC3E}">
        <p14:creationId xmlns:p14="http://schemas.microsoft.com/office/powerpoint/2010/main" val="2595878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Abbé Emmanuel-Joseph Sieyès</a:t>
            </a:r>
            <a:endParaRPr lang="nl-NL" b="1" dirty="0"/>
          </a:p>
        </p:txBody>
      </p:sp>
      <p:sp>
        <p:nvSpPr>
          <p:cNvPr id="3" name="Content Placeholder 2"/>
          <p:cNvSpPr>
            <a:spLocks noGrp="1"/>
          </p:cNvSpPr>
          <p:nvPr>
            <p:ph idx="1"/>
          </p:nvPr>
        </p:nvSpPr>
        <p:spPr/>
        <p:txBody>
          <a:bodyPr>
            <a:normAutofit/>
          </a:bodyPr>
          <a:lstStyle/>
          <a:p>
            <a:r>
              <a:rPr lang="en-US" dirty="0"/>
              <a:t>Priest who embraced enlightened thinking (among others John Locke) who detested the power, patronage and privileges of the nobility and who used his career in the Church to become active in politics.</a:t>
            </a:r>
          </a:p>
          <a:p>
            <a:r>
              <a:rPr lang="en-US" dirty="0"/>
              <a:t>Prominent role in the French Revolution as a political thinker and member of Estates General (elected for the Third Estate), National Assembly and National Convention; central role in the drafting of the </a:t>
            </a:r>
            <a:r>
              <a:rPr lang="en-GB" i="1" dirty="0"/>
              <a:t>Declaration of the Rights of Man and Citizen</a:t>
            </a:r>
            <a:r>
              <a:rPr lang="en-GB" dirty="0"/>
              <a:t>; offices in French governments after the Revolution under Napoleon</a:t>
            </a:r>
            <a:r>
              <a:rPr lang="en-US" dirty="0"/>
              <a:t>.</a:t>
            </a:r>
          </a:p>
          <a:p>
            <a:r>
              <a:rPr lang="en-US" dirty="0"/>
              <a:t>Author of one of the key manifestos of the Revolution and leading role in the National Assembly.</a:t>
            </a:r>
            <a:endParaRPr lang="nl-NL" dirty="0"/>
          </a:p>
        </p:txBody>
      </p:sp>
    </p:spTree>
    <p:extLst>
      <p:ext uri="{BB962C8B-B14F-4D97-AF65-F5344CB8AC3E}">
        <p14:creationId xmlns:p14="http://schemas.microsoft.com/office/powerpoint/2010/main" val="22714236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700" y="365125"/>
            <a:ext cx="10706100" cy="911225"/>
          </a:xfrm>
        </p:spPr>
        <p:txBody>
          <a:bodyPr>
            <a:normAutofit/>
          </a:bodyPr>
          <a:lstStyle/>
          <a:p>
            <a:r>
              <a:rPr lang="en-GB" sz="4000" b="1" dirty="0"/>
              <a:t>Abbé Sieyès, </a:t>
            </a:r>
            <a:r>
              <a:rPr lang="en-GB" sz="4000" b="1" i="1" dirty="0"/>
              <a:t>What is the Third</a:t>
            </a:r>
            <a:r>
              <a:rPr lang="en-GB" sz="4000" b="1" dirty="0"/>
              <a:t> </a:t>
            </a:r>
            <a:r>
              <a:rPr lang="en-GB" sz="4000" b="1" i="1" dirty="0"/>
              <a:t>Estate </a:t>
            </a:r>
            <a:r>
              <a:rPr lang="en-GB" sz="4000" b="1" dirty="0"/>
              <a:t>(early 1789)</a:t>
            </a:r>
            <a:endParaRPr lang="nl-NL" sz="4000" b="1" i="1" dirty="0"/>
          </a:p>
        </p:txBody>
      </p:sp>
      <p:sp>
        <p:nvSpPr>
          <p:cNvPr id="3" name="Content Placeholder 2"/>
          <p:cNvSpPr>
            <a:spLocks noGrp="1"/>
          </p:cNvSpPr>
          <p:nvPr>
            <p:ph idx="1"/>
          </p:nvPr>
        </p:nvSpPr>
        <p:spPr>
          <a:xfrm>
            <a:off x="762000" y="1590674"/>
            <a:ext cx="10591800" cy="5267325"/>
          </a:xfrm>
        </p:spPr>
        <p:txBody>
          <a:bodyPr>
            <a:normAutofit fontScale="92500" lnSpcReduction="20000"/>
          </a:bodyPr>
          <a:lstStyle/>
          <a:p>
            <a:pPr marL="0" indent="0">
              <a:buNone/>
            </a:pPr>
            <a:r>
              <a:rPr lang="en-GB" b="1" dirty="0"/>
              <a:t>Context</a:t>
            </a:r>
            <a:r>
              <a:rPr lang="en-GB" dirty="0"/>
              <a:t>: widely read pamphlet which responded to the decision of (aristocratic) administrative law-court (Parliament of Paris) that Estates General should vote on the basis of the (feudal) three chamber/estate system instead of per head </a:t>
            </a:r>
            <a:r>
              <a:rPr lang="en-GB" dirty="0">
                <a:sym typeface="Wingdings" panose="05000000000000000000" pitchFamily="2" charset="2"/>
              </a:rPr>
              <a:t> Third Estate would be outnumbered by aristocracy and clergy  Sieyès’ attack on the privileged position of aristocracy and clergy, and his proposal for a truly representative system of government:</a:t>
            </a:r>
          </a:p>
          <a:p>
            <a:r>
              <a:rPr lang="en-GB" dirty="0">
                <a:sym typeface="Wingdings" panose="05000000000000000000" pitchFamily="2" charset="2"/>
              </a:rPr>
              <a:t>Nobles and clergy are only a tiny minority (200.000 among 25-26 million) and not representative of the working population and therefore alien to the nation.</a:t>
            </a:r>
          </a:p>
          <a:p>
            <a:r>
              <a:rPr lang="en-GB" dirty="0">
                <a:sym typeface="Wingdings" panose="05000000000000000000" pitchFamily="2" charset="2"/>
              </a:rPr>
              <a:t>Their rule not legitimated by popular consent, principles of justice or reasonableness, but based on feudal past, violent usurpation, arbitrary privileges and private interests  they are parasites  working and productive people as the backbone of the nation).</a:t>
            </a:r>
          </a:p>
          <a:p>
            <a:r>
              <a:rPr lang="en-GB" dirty="0">
                <a:sym typeface="Wingdings" panose="05000000000000000000" pitchFamily="2" charset="2"/>
              </a:rPr>
              <a:t>The main problem of France is legally institutionalized inequality and the exclusion of the large majority of the population from being represented in government.</a:t>
            </a:r>
          </a:p>
          <a:p>
            <a:endParaRPr lang="en-GB" dirty="0">
              <a:sym typeface="Wingdings" panose="05000000000000000000" pitchFamily="2" charset="2"/>
            </a:endParaRPr>
          </a:p>
          <a:p>
            <a:endParaRPr lang="nl-NL" dirty="0"/>
          </a:p>
        </p:txBody>
      </p:sp>
    </p:spTree>
    <p:extLst>
      <p:ext uri="{BB962C8B-B14F-4D97-AF65-F5344CB8AC3E}">
        <p14:creationId xmlns:p14="http://schemas.microsoft.com/office/powerpoint/2010/main" val="167735925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Sieyès: a new constitutional political arrangement should replace the hierarchical </a:t>
            </a:r>
            <a:r>
              <a:rPr lang="en-GB" b="1" dirty="0" err="1"/>
              <a:t>Ancien</a:t>
            </a:r>
            <a:r>
              <a:rPr lang="en-GB" b="1" dirty="0"/>
              <a:t> </a:t>
            </a:r>
            <a:r>
              <a:rPr lang="en-GB" b="1" dirty="0" err="1"/>
              <a:t>Régime</a:t>
            </a:r>
            <a:endParaRPr lang="nl-NL" b="1" dirty="0"/>
          </a:p>
        </p:txBody>
      </p:sp>
      <p:sp>
        <p:nvSpPr>
          <p:cNvPr id="3" name="Content Placeholder 2"/>
          <p:cNvSpPr>
            <a:spLocks noGrp="1"/>
          </p:cNvSpPr>
          <p:nvPr>
            <p:ph idx="1"/>
          </p:nvPr>
        </p:nvSpPr>
        <p:spPr>
          <a:xfrm>
            <a:off x="581025" y="1400175"/>
            <a:ext cx="10772775" cy="5562599"/>
          </a:xfrm>
        </p:spPr>
        <p:txBody>
          <a:bodyPr>
            <a:normAutofit/>
          </a:bodyPr>
          <a:lstStyle/>
          <a:p>
            <a:endParaRPr lang="en-GB" dirty="0"/>
          </a:p>
          <a:p>
            <a:r>
              <a:rPr lang="en-GB" sz="3600" dirty="0"/>
              <a:t>Third estate = the nation = the collective of the people living under shared laws (rule of law) and being represented in legislative assembly.</a:t>
            </a:r>
          </a:p>
          <a:p>
            <a:r>
              <a:rPr lang="en-GB" sz="3600" dirty="0"/>
              <a:t>Proportional representation of citizens and voting by head and not by order (modern society based on equal citizenship instead of ranks and orders). </a:t>
            </a:r>
          </a:p>
          <a:p>
            <a:r>
              <a:rPr lang="en-GB" sz="3600" dirty="0"/>
              <a:t>Liberty/freedom: not traditional privileges of exclusive group based on birth-right but civil rights on equal basis and shared patriotism.</a:t>
            </a:r>
          </a:p>
        </p:txBody>
      </p:sp>
    </p:spTree>
    <p:extLst>
      <p:ext uri="{BB962C8B-B14F-4D97-AF65-F5344CB8AC3E}">
        <p14:creationId xmlns:p14="http://schemas.microsoft.com/office/powerpoint/2010/main" val="1075514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65126"/>
            <a:ext cx="10591800" cy="406400"/>
          </a:xfrm>
        </p:spPr>
        <p:txBody>
          <a:bodyPr>
            <a:normAutofit fontScale="90000"/>
          </a:bodyPr>
          <a:lstStyle/>
          <a:p>
            <a:r>
              <a:rPr lang="en-US" b="1" dirty="0"/>
              <a:t>Strategic dimension of Sieyès’ argument</a:t>
            </a:r>
            <a:endParaRPr lang="nl-NL" b="1" dirty="0"/>
          </a:p>
        </p:txBody>
      </p:sp>
      <p:sp>
        <p:nvSpPr>
          <p:cNvPr id="3" name="Content Placeholder 2"/>
          <p:cNvSpPr>
            <a:spLocks noGrp="1"/>
          </p:cNvSpPr>
          <p:nvPr>
            <p:ph idx="1"/>
          </p:nvPr>
        </p:nvSpPr>
        <p:spPr>
          <a:xfrm>
            <a:off x="552450" y="981074"/>
            <a:ext cx="10801350" cy="5876925"/>
          </a:xfrm>
        </p:spPr>
        <p:txBody>
          <a:bodyPr>
            <a:normAutofit lnSpcReduction="10000"/>
          </a:bodyPr>
          <a:lstStyle/>
          <a:p>
            <a:endParaRPr lang="en-US" dirty="0"/>
          </a:p>
          <a:p>
            <a:r>
              <a:rPr lang="en-US" b="1" dirty="0"/>
              <a:t>Elucidating</a:t>
            </a:r>
            <a:r>
              <a:rPr lang="en-US" dirty="0"/>
              <a:t> the meaning of “Third Estate” and transforming its meaning: unprivileged social class with duties but without rights </a:t>
            </a:r>
            <a:r>
              <a:rPr lang="en-US" dirty="0">
                <a:sym typeface="Wingdings" panose="05000000000000000000" pitchFamily="2" charset="2"/>
              </a:rPr>
              <a:t> the core of the nation deserving civil and political rights.</a:t>
            </a:r>
          </a:p>
          <a:p>
            <a:r>
              <a:rPr lang="en-US" b="1" dirty="0">
                <a:sym typeface="Wingdings" panose="05000000000000000000" pitchFamily="2" charset="2"/>
              </a:rPr>
              <a:t>Opposing</a:t>
            </a:r>
            <a:r>
              <a:rPr lang="en-US" dirty="0">
                <a:sym typeface="Wingdings" panose="05000000000000000000" pitchFamily="2" charset="2"/>
              </a:rPr>
              <a:t> the meaning which the ruling aristocratic class attaches to ‘estate’ in terms of an unquestioned hierarchical social order.</a:t>
            </a:r>
          </a:p>
          <a:p>
            <a:r>
              <a:rPr lang="en-US" b="1" dirty="0">
                <a:sym typeface="Wingdings" panose="05000000000000000000" pitchFamily="2" charset="2"/>
              </a:rPr>
              <a:t>Opposing</a:t>
            </a:r>
            <a:r>
              <a:rPr lang="en-US" dirty="0">
                <a:sym typeface="Wingdings" panose="05000000000000000000" pitchFamily="2" charset="2"/>
              </a:rPr>
              <a:t> the old meaning of liberty: particular rights and privileges legitimizing inequality  new meaning: in terms of equal rights for all citizens  </a:t>
            </a:r>
            <a:r>
              <a:rPr lang="en-US" dirty="0"/>
              <a:t>   </a:t>
            </a:r>
            <a:endParaRPr lang="nl-NL" dirty="0"/>
          </a:p>
          <a:p>
            <a:r>
              <a:rPr lang="en-US" b="1" dirty="0">
                <a:sym typeface="Wingdings" panose="05000000000000000000" pitchFamily="2" charset="2"/>
              </a:rPr>
              <a:t>Seducing</a:t>
            </a:r>
            <a:r>
              <a:rPr lang="en-US" dirty="0">
                <a:sym typeface="Wingdings" panose="05000000000000000000" pitchFamily="2" charset="2"/>
              </a:rPr>
              <a:t> the reader to identify with the Third Estate as the embodiment of the nation  Sieyès argument advanced the self-conscious opposition of the representatives of the Third Estate against the First and Second Estate and thus facilitated the constitution of the National Assembly as a decisive break with the </a:t>
            </a:r>
            <a:r>
              <a:rPr lang="en-US" dirty="0" err="1">
                <a:sym typeface="Wingdings" panose="05000000000000000000" pitchFamily="2" charset="2"/>
              </a:rPr>
              <a:t>Ancien</a:t>
            </a:r>
            <a:r>
              <a:rPr lang="en-US" dirty="0">
                <a:sym typeface="Wingdings" panose="05000000000000000000" pitchFamily="2" charset="2"/>
              </a:rPr>
              <a:t> Régime.</a:t>
            </a:r>
          </a:p>
        </p:txBody>
      </p:sp>
    </p:spTree>
    <p:extLst>
      <p:ext uri="{BB962C8B-B14F-4D97-AF65-F5344CB8AC3E}">
        <p14:creationId xmlns:p14="http://schemas.microsoft.com/office/powerpoint/2010/main" val="17193494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9476F-2149-39AB-D81C-F2976C016F5F}"/>
              </a:ext>
            </a:extLst>
          </p:cNvPr>
          <p:cNvSpPr>
            <a:spLocks noGrp="1"/>
          </p:cNvSpPr>
          <p:nvPr>
            <p:ph type="title"/>
          </p:nvPr>
        </p:nvSpPr>
        <p:spPr>
          <a:xfrm>
            <a:off x="838200" y="-171449"/>
            <a:ext cx="10515600" cy="1257299"/>
          </a:xfrm>
        </p:spPr>
        <p:txBody>
          <a:bodyPr>
            <a:normAutofit/>
          </a:bodyPr>
          <a:lstStyle/>
          <a:p>
            <a:r>
              <a:rPr lang="en-GB" sz="2800" b="1" dirty="0">
                <a:effectLst/>
                <a:latin typeface="Calibri" panose="020F0502020204030204" pitchFamily="34" charset="0"/>
                <a:ea typeface="Times New Roman" panose="02020603050405020304" pitchFamily="18" charset="0"/>
              </a:rPr>
              <a:t>Liberal Revolution: Estates-General </a:t>
            </a:r>
            <a:r>
              <a:rPr lang="en-GB" sz="2800" b="1"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2800" b="1" dirty="0">
                <a:effectLst/>
                <a:latin typeface="Calibri" panose="020F0502020204030204" pitchFamily="34" charset="0"/>
                <a:ea typeface="Times New Roman" panose="02020603050405020304" pitchFamily="18" charset="0"/>
              </a:rPr>
              <a:t> National Assembly (1789)</a:t>
            </a:r>
            <a:br>
              <a:rPr lang="nl-NL" sz="2800" dirty="0">
                <a:effectLst/>
                <a:latin typeface="Times New Roman" panose="02020603050405020304" pitchFamily="18" charset="0"/>
                <a:ea typeface="Times New Roman" panose="02020603050405020304" pitchFamily="18" charset="0"/>
              </a:rPr>
            </a:br>
            <a:endParaRPr lang="nl-NL" sz="2800" dirty="0"/>
          </a:p>
        </p:txBody>
      </p:sp>
      <p:sp>
        <p:nvSpPr>
          <p:cNvPr id="3" name="Content Placeholder 2">
            <a:extLst>
              <a:ext uri="{FF2B5EF4-FFF2-40B4-BE49-F238E27FC236}">
                <a16:creationId xmlns:a16="http://schemas.microsoft.com/office/drawing/2014/main" id="{83AAEB51-85F0-F65B-5A56-5A04D29EF227}"/>
              </a:ext>
            </a:extLst>
          </p:cNvPr>
          <p:cNvSpPr>
            <a:spLocks noGrp="1"/>
          </p:cNvSpPr>
          <p:nvPr>
            <p:ph idx="1"/>
          </p:nvPr>
        </p:nvSpPr>
        <p:spPr>
          <a:xfrm>
            <a:off x="838200" y="771524"/>
            <a:ext cx="10515600" cy="5991225"/>
          </a:xfrm>
        </p:spPr>
        <p:txBody>
          <a:bodyPr>
            <a:normAutofit lnSpcReduction="10000"/>
          </a:bodyPr>
          <a:lstStyle/>
          <a:p>
            <a:r>
              <a:rPr lang="en-GB" sz="1800" dirty="0">
                <a:effectLst/>
                <a:latin typeface="Calibri" panose="020F0502020204030204" pitchFamily="34" charset="0"/>
                <a:ea typeface="Times New Roman" panose="02020603050405020304" pitchFamily="18" charset="0"/>
              </a:rPr>
              <a:t>Revolt of the Third Estate in the Estates General against the separate representation of the three estates and voting by estate, whereby the chambers of clergy (300 members) and the aristocracy (300) outnumber the Third Estate (600 members) with two to one, whereas </a:t>
            </a:r>
            <a:r>
              <a:rPr lang="en-GB" sz="1800" dirty="0">
                <a:latin typeface="Calibri" panose="020F0502020204030204" pitchFamily="34" charset="0"/>
                <a:ea typeface="Times New Roman" panose="02020603050405020304" pitchFamily="18" charset="0"/>
              </a:rPr>
              <a:t>the Third Estate</a:t>
            </a:r>
            <a:r>
              <a:rPr lang="en-GB" sz="1800" dirty="0">
                <a:effectLst/>
                <a:latin typeface="Calibri" panose="020F0502020204030204" pitchFamily="34" charset="0"/>
                <a:ea typeface="Times New Roman" panose="02020603050405020304" pitchFamily="18" charset="0"/>
              </a:rPr>
              <a:t> represents the overwhelming majority of the population.</a:t>
            </a:r>
            <a:endParaRPr lang="nl-NL"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King sides with First and Second estate, loosing trust of the Third Estate, in particular because of his apparent intention to break the resistance of the Third Estate through military force.</a:t>
            </a:r>
            <a:endParaRPr lang="nl-NL"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Boycott of the Third Estate of Estates-General demanding a joint meeting and voting per head so that the Estates General will represent ‘the nation’ and embody the sovereignty of the people (as advocated by Sieyès)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the Tennis Court Oath demanding a constitution. </a:t>
            </a:r>
            <a:endParaRPr lang="nl-NL"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Political crisis coinciding with socioeconomic tensions: failed harvests, rising food prices, starvation and the ‘Great Fear’ (that the aristocratic revolt would imply a restoration of feudal power)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outbreak of riots all over France: peasants rebelling against landlords and on 14 July 1789 the citizens of Paris storm the Bastille, forming a new municipal administration as well as civil militias. </a:t>
            </a:r>
            <a:endParaRPr lang="nl-NL"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King giving in to the demands of the Third Estate in the Estates-General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aristocracy and clergy join what now becomes the National Assembly. </a:t>
            </a:r>
            <a:endParaRPr lang="nl-NL"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Abolishment of status and corporate privileges and feudal rights, and proclamation of </a:t>
            </a:r>
            <a:r>
              <a:rPr lang="en-GB" sz="1800" i="1" dirty="0">
                <a:effectLst/>
                <a:latin typeface="Calibri" panose="020F0502020204030204" pitchFamily="34" charset="0"/>
                <a:ea typeface="Times New Roman" panose="02020603050405020304" pitchFamily="18" charset="0"/>
              </a:rPr>
              <a:t>Declaration of the Rights of Man and of the Citizen</a:t>
            </a:r>
            <a:r>
              <a:rPr lang="en-GB" sz="1800" dirty="0">
                <a:effectLst/>
                <a:latin typeface="Calibri" panose="020F0502020204030204" pitchFamily="34" charset="0"/>
                <a:ea typeface="Times New Roman" panose="02020603050405020304" pitchFamily="18" charset="0"/>
              </a:rPr>
              <a:t> on the basis of Natural </a:t>
            </a:r>
            <a:r>
              <a:rPr lang="en-GB" sz="1800" dirty="0">
                <a:latin typeface="Calibri" panose="020F0502020204030204" pitchFamily="34" charset="0"/>
                <a:ea typeface="Times New Roman" panose="02020603050405020304" pitchFamily="18" charset="0"/>
              </a:rPr>
              <a:t>L</a:t>
            </a:r>
            <a:r>
              <a:rPr lang="en-GB" sz="1800" dirty="0">
                <a:effectLst/>
                <a:latin typeface="Calibri" panose="020F0502020204030204" pitchFamily="34" charset="0"/>
                <a:ea typeface="Times New Roman" panose="02020603050405020304" pitchFamily="18" charset="0"/>
              </a:rPr>
              <a:t>aw (along the lines of liberal and republican principles as articulated by John Locke and Jean-Jacques Rousseau). </a:t>
            </a:r>
            <a:endParaRPr lang="nl-NL"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Citizens of Paris force Louis XVI and his court to move to Paris, followed by the National Assembly </a:t>
            </a:r>
            <a:r>
              <a:rPr lang="en-GB" sz="1800" dirty="0">
                <a:effectLst/>
                <a:latin typeface="Calibri" panose="020F0502020204030204" pitchFamily="34" charset="0"/>
                <a:ea typeface="Times New Roman" panose="02020603050405020304" pitchFamily="18" charset="0"/>
                <a:cs typeface="Calibri" panose="020F0502020204030204" pitchFamily="34" charset="0"/>
                <a:sym typeface="Wingdings" panose="05000000000000000000" pitchFamily="2" charset="2"/>
              </a:rPr>
              <a:t></a:t>
            </a:r>
            <a:r>
              <a:rPr lang="en-GB" sz="1800" dirty="0">
                <a:effectLst/>
                <a:latin typeface="Calibri" panose="020F0502020204030204" pitchFamily="34" charset="0"/>
                <a:ea typeface="Times New Roman" panose="02020603050405020304" pitchFamily="18" charset="0"/>
              </a:rPr>
              <a:t> opens the way to direct popular influence </a:t>
            </a:r>
            <a:r>
              <a:rPr lang="en-GB" sz="1800" dirty="0">
                <a:effectLst/>
                <a:latin typeface="Calibri" panose="020F0502020204030204" pitchFamily="34" charset="0"/>
                <a:ea typeface="Times New Roman" panose="02020603050405020304" pitchFamily="18" charset="0"/>
                <a:sym typeface="Wingdings" panose="05000000000000000000" pitchFamily="2" charset="2"/>
              </a:rPr>
              <a:t> </a:t>
            </a:r>
            <a:r>
              <a:rPr lang="en-GB" sz="1800" dirty="0">
                <a:effectLst/>
                <a:latin typeface="Calibri" panose="020F0502020204030204" pitchFamily="34" charset="0"/>
                <a:ea typeface="Times New Roman" panose="02020603050405020304" pitchFamily="18" charset="0"/>
              </a:rPr>
              <a:t>radicalisation and polarisation. </a:t>
            </a:r>
            <a:endParaRPr lang="nl-NL" sz="1800" dirty="0">
              <a:effectLst/>
              <a:latin typeface="Times New Roman" panose="02020603050405020304" pitchFamily="18" charset="0"/>
              <a:ea typeface="Times New Roman" panose="02020603050405020304" pitchFamily="18" charset="0"/>
            </a:endParaRPr>
          </a:p>
          <a:p>
            <a:r>
              <a:rPr lang="en-GB" sz="1800" dirty="0">
                <a:effectLst/>
                <a:latin typeface="Calibri" panose="020F0502020204030204" pitchFamily="34" charset="0"/>
                <a:ea typeface="Times New Roman" panose="02020603050405020304" pitchFamily="18" charset="0"/>
              </a:rPr>
              <a:t>Opponents of the Revolution leave the country and start counter-revolutionary activities from abroad.</a:t>
            </a:r>
            <a:endParaRPr lang="nl-NL" dirty="0"/>
          </a:p>
        </p:txBody>
      </p:sp>
    </p:spTree>
    <p:extLst>
      <p:ext uri="{BB962C8B-B14F-4D97-AF65-F5344CB8AC3E}">
        <p14:creationId xmlns:p14="http://schemas.microsoft.com/office/powerpoint/2010/main" val="56777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i="1" dirty="0"/>
              <a:t>Declaration of the Rights of Man and Citizen</a:t>
            </a:r>
            <a:r>
              <a:rPr lang="en-GB" sz="3200" b="1" dirty="0"/>
              <a:t> (August 1789)</a:t>
            </a:r>
            <a:endParaRPr lang="nl-NL" sz="3200" b="1" i="1" dirty="0"/>
          </a:p>
        </p:txBody>
      </p:sp>
      <p:sp>
        <p:nvSpPr>
          <p:cNvPr id="3" name="Content Placeholder 2"/>
          <p:cNvSpPr>
            <a:spLocks noGrp="1"/>
          </p:cNvSpPr>
          <p:nvPr>
            <p:ph idx="1"/>
          </p:nvPr>
        </p:nvSpPr>
        <p:spPr>
          <a:xfrm>
            <a:off x="838200" y="1825624"/>
            <a:ext cx="10515600" cy="5032375"/>
          </a:xfrm>
        </p:spPr>
        <p:txBody>
          <a:bodyPr>
            <a:normAutofit fontScale="92500" lnSpcReduction="10000"/>
          </a:bodyPr>
          <a:lstStyle/>
          <a:p>
            <a:pPr marL="0" indent="0">
              <a:buNone/>
            </a:pPr>
            <a:r>
              <a:rPr lang="en-GB" dirty="0"/>
              <a:t>Articulating the (enlightened, secular and universal) principles for a new political constitution by the National Assembly after having annulled the old order of the </a:t>
            </a:r>
            <a:r>
              <a:rPr lang="en-GB" dirty="0" err="1"/>
              <a:t>Ancien</a:t>
            </a:r>
            <a:r>
              <a:rPr lang="en-GB" dirty="0"/>
              <a:t> </a:t>
            </a:r>
            <a:r>
              <a:rPr lang="en-GB" dirty="0" err="1"/>
              <a:t>Régime</a:t>
            </a:r>
            <a:r>
              <a:rPr lang="en-GB" dirty="0"/>
              <a:t>:</a:t>
            </a:r>
          </a:p>
          <a:p>
            <a:r>
              <a:rPr lang="en-GB" dirty="0"/>
              <a:t>appeal to “simple and incontestable principles” and “natural, inalienable, and sacred rights” (and also civic duties): equal civil rights; equality before the law; freedom as long as others and the public order are not affected; freedom of opinion, expression, press, religion; right of property</a:t>
            </a:r>
          </a:p>
          <a:p>
            <a:r>
              <a:rPr lang="en-GB" dirty="0"/>
              <a:t>meritocracy (positions on the basis of capacities, talents and virtues)   </a:t>
            </a:r>
          </a:p>
          <a:p>
            <a:r>
              <a:rPr lang="en-GB" dirty="0"/>
              <a:t>rule of law and neutral and fair system of justice</a:t>
            </a:r>
          </a:p>
          <a:p>
            <a:r>
              <a:rPr lang="en-GB" dirty="0"/>
              <a:t>popular sovereignty embodied in the nation (Rousseau’s General Will) </a:t>
            </a:r>
          </a:p>
          <a:p>
            <a:r>
              <a:rPr lang="en-GB" dirty="0"/>
              <a:t>separation of powers and accountability of rulers</a:t>
            </a:r>
          </a:p>
          <a:p>
            <a:r>
              <a:rPr lang="en-GB" dirty="0"/>
              <a:t>fair tax-system</a:t>
            </a:r>
            <a:endParaRPr lang="nl-NL" dirty="0"/>
          </a:p>
        </p:txBody>
      </p:sp>
    </p:spTree>
    <p:extLst>
      <p:ext uri="{BB962C8B-B14F-4D97-AF65-F5344CB8AC3E}">
        <p14:creationId xmlns:p14="http://schemas.microsoft.com/office/powerpoint/2010/main" val="1248488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892</TotalTime>
  <Words>3945</Words>
  <Application>Microsoft Office PowerPoint</Application>
  <PresentationFormat>Widescreen</PresentationFormat>
  <Paragraphs>164</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Times New Roman</vt:lpstr>
      <vt:lpstr>Wingdings</vt:lpstr>
      <vt:lpstr>Office Theme</vt:lpstr>
      <vt:lpstr>The French Revolution</vt:lpstr>
      <vt:lpstr>Background: structural problems of Ancien Régime:  </vt:lpstr>
      <vt:lpstr>Triggers of the Revolution: </vt:lpstr>
      <vt:lpstr>Abbé Emmanuel-Joseph Sieyès</vt:lpstr>
      <vt:lpstr>Abbé Sieyès, What is the Third Estate (early 1789)</vt:lpstr>
      <vt:lpstr>Sieyès: a new constitutional political arrangement should replace the hierarchical Ancien Régime</vt:lpstr>
      <vt:lpstr>Strategic dimension of Sieyès’ argument</vt:lpstr>
      <vt:lpstr>Liberal Revolution: Estates-General  National Assembly (1789) </vt:lpstr>
      <vt:lpstr>Declaration of the Rights of Man and Citizen (August 1789)</vt:lpstr>
      <vt:lpstr>Contextual and interventionist dimension of Declaration</vt:lpstr>
      <vt:lpstr> Absolute  constitutional-liberal monarchy (1791-1792) </vt:lpstr>
      <vt:lpstr>Olympe de Gouges, Declaration of the Rights of Women (September 1791)</vt:lpstr>
      <vt:lpstr>Interventionist dimension of De Gouges</vt:lpstr>
      <vt:lpstr> Ongoing radicalisation  Second revolution (1792)republic  </vt:lpstr>
      <vt:lpstr>Regime of Terror (1793-1794)</vt:lpstr>
      <vt:lpstr>Maximilien Robespierre, Report on the Principles of Political Morality (February 1794)</vt:lpstr>
      <vt:lpstr>Historical and interventionist dimension of speech by Robespierre</vt:lpstr>
      <vt:lpstr>1789  1794  Shift in emphasis of what ‘democracy’ means    </vt:lpstr>
      <vt:lpstr> How and why the liberal revolution turned into civil war, terror and dictatorship </vt:lpstr>
      <vt:lpstr>Directory and Consulate (1795-1804)</vt:lpstr>
      <vt:lpstr>Significance and results of the French Revolution</vt:lpstr>
      <vt:lpstr>French Revolution: realisation of democracy?</vt:lpstr>
      <vt:lpstr>Why was the term democracy problematic and not current in the Enlightenment and the French Revolution?</vt:lpstr>
      <vt:lpstr>Early 19th century: still negative connotations of political democracy among bourgeois liberals</vt:lpstr>
      <vt:lpstr> Comparison French and American revolutions: based on similar enlightened ideals but with contrasting outcomes. </vt:lpstr>
    </vt:vector>
  </TitlesOfParts>
  <Company>Maastricht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2, exercise paper 1</dc:title>
  <dc:creator>Harry Oosterhuis</dc:creator>
  <cp:lastModifiedBy>Oosterhuis, Harry (HISTORY)</cp:lastModifiedBy>
  <cp:revision>78</cp:revision>
  <cp:lastPrinted>2022-02-21T17:10:12Z</cp:lastPrinted>
  <dcterms:created xsi:type="dcterms:W3CDTF">2022-02-14T16:22:16Z</dcterms:created>
  <dcterms:modified xsi:type="dcterms:W3CDTF">2024-12-26T13:00:33Z</dcterms:modified>
</cp:coreProperties>
</file>