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14" r:id="rId2"/>
    <p:sldId id="318" r:id="rId3"/>
    <p:sldId id="377" r:id="rId4"/>
    <p:sldId id="375" r:id="rId5"/>
    <p:sldId id="317" r:id="rId6"/>
    <p:sldId id="322" r:id="rId7"/>
    <p:sldId id="315" r:id="rId8"/>
    <p:sldId id="323" r:id="rId9"/>
    <p:sldId id="271" r:id="rId10"/>
    <p:sldId id="393" r:id="rId11"/>
    <p:sldId id="394" r:id="rId12"/>
    <p:sldId id="395" r:id="rId13"/>
    <p:sldId id="371" r:id="rId14"/>
    <p:sldId id="370" r:id="rId15"/>
    <p:sldId id="324" r:id="rId16"/>
    <p:sldId id="372" r:id="rId17"/>
    <p:sldId id="374" r:id="rId18"/>
    <p:sldId id="366" r:id="rId19"/>
    <p:sldId id="368" r:id="rId2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p:cViewPr varScale="1">
        <p:scale>
          <a:sx n="62" d="100"/>
          <a:sy n="62" d="100"/>
        </p:scale>
        <p:origin x="96"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4114ED-5AA5-4468-9AEB-11C09099320B}" type="datetimeFigureOut">
              <a:rPr lang="nl-NL" smtClean="0"/>
              <a:t>26-12-2024</a:t>
            </a:fld>
            <a:endParaRPr lang="nl-NL"/>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6FCDF2-AA0E-44D2-8CEF-C22BD1533281}" type="slidenum">
              <a:rPr lang="nl-NL" smtClean="0"/>
              <a:t>‹#›</a:t>
            </a:fld>
            <a:endParaRPr lang="nl-NL"/>
          </a:p>
        </p:txBody>
      </p:sp>
    </p:spTree>
    <p:extLst>
      <p:ext uri="{BB962C8B-B14F-4D97-AF65-F5344CB8AC3E}">
        <p14:creationId xmlns:p14="http://schemas.microsoft.com/office/powerpoint/2010/main" val="2049224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72908896-D4DA-4D05-8D95-5F26C4DA63F2}" type="datetimeFigureOut">
              <a:rPr lang="nl-NL" smtClean="0"/>
              <a:t>26-12-2024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4081671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72908896-D4DA-4D05-8D95-5F26C4DA63F2}" type="datetimeFigureOut">
              <a:rPr lang="nl-NL" smtClean="0"/>
              <a:t>26-12-2024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3259201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72908896-D4DA-4D05-8D95-5F26C4DA63F2}" type="datetimeFigureOut">
              <a:rPr lang="nl-NL" smtClean="0"/>
              <a:t>26-12-2024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1576634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72908896-D4DA-4D05-8D95-5F26C4DA63F2}" type="datetimeFigureOut">
              <a:rPr lang="nl-NL" smtClean="0"/>
              <a:t>26-12-2024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359914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908896-D4DA-4D05-8D95-5F26C4DA63F2}" type="datetimeFigureOut">
              <a:rPr lang="nl-NL" smtClean="0"/>
              <a:t>26-12-2024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4139817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72908896-D4DA-4D05-8D95-5F26C4DA63F2}" type="datetimeFigureOut">
              <a:rPr lang="nl-NL" smtClean="0"/>
              <a:t>26-12-2024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2129242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72908896-D4DA-4D05-8D95-5F26C4DA63F2}" type="datetimeFigureOut">
              <a:rPr lang="nl-NL" smtClean="0"/>
              <a:t>26-12-2024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4133622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72908896-D4DA-4D05-8D95-5F26C4DA63F2}" type="datetimeFigureOut">
              <a:rPr lang="nl-NL" smtClean="0"/>
              <a:t>26-12-2024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306069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08896-D4DA-4D05-8D95-5F26C4DA63F2}" type="datetimeFigureOut">
              <a:rPr lang="nl-NL" smtClean="0"/>
              <a:t>26-12-2024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2210632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908896-D4DA-4D05-8D95-5F26C4DA63F2}" type="datetimeFigureOut">
              <a:rPr lang="nl-NL" smtClean="0"/>
              <a:t>26-12-2024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1582939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908896-D4DA-4D05-8D95-5F26C4DA63F2}" type="datetimeFigureOut">
              <a:rPr lang="nl-NL" smtClean="0"/>
              <a:t>26-12-2024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852043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908896-D4DA-4D05-8D95-5F26C4DA63F2}" type="datetimeFigureOut">
              <a:rPr lang="nl-NL" smtClean="0"/>
              <a:t>26-12-2024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312C4E-7B29-4346-AEA3-FFFB2A829956}" type="slidenum">
              <a:rPr lang="nl-NL" smtClean="0"/>
              <a:t>‹#›</a:t>
            </a:fld>
            <a:endParaRPr lang="nl-NL"/>
          </a:p>
        </p:txBody>
      </p:sp>
    </p:spTree>
    <p:extLst>
      <p:ext uri="{BB962C8B-B14F-4D97-AF65-F5344CB8AC3E}">
        <p14:creationId xmlns:p14="http://schemas.microsoft.com/office/powerpoint/2010/main" val="3832806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		Alexis de Tocqueville:</a:t>
            </a:r>
            <a:br>
              <a:rPr lang="en-GB" b="1" dirty="0"/>
            </a:br>
            <a:r>
              <a:rPr lang="en-GB" b="1" dirty="0"/>
              <a:t>		(1805-1859)</a:t>
            </a:r>
            <a:r>
              <a:rPr lang="en-GB" dirty="0"/>
              <a:t> </a:t>
            </a:r>
            <a:br>
              <a:rPr lang="en-GB" dirty="0"/>
            </a:br>
            <a:r>
              <a:rPr lang="en-GB" dirty="0"/>
              <a:t>		     </a:t>
            </a:r>
            <a:r>
              <a:rPr lang="en-GB" b="1" dirty="0"/>
              <a:t>pioneer</a:t>
            </a:r>
            <a:r>
              <a:rPr lang="en-GB" dirty="0"/>
              <a:t> </a:t>
            </a:r>
            <a:r>
              <a:rPr lang="en-GB" b="1" dirty="0"/>
              <a:t>political thinker </a:t>
            </a:r>
          </a:p>
        </p:txBody>
      </p:sp>
      <p:sp>
        <p:nvSpPr>
          <p:cNvPr id="3" name="Content Placeholder 2"/>
          <p:cNvSpPr>
            <a:spLocks noGrp="1"/>
          </p:cNvSpPr>
          <p:nvPr>
            <p:ph idx="1"/>
          </p:nvPr>
        </p:nvSpPr>
        <p:spPr>
          <a:xfrm>
            <a:off x="395536" y="1600200"/>
            <a:ext cx="8291264" cy="5141168"/>
          </a:xfrm>
        </p:spPr>
        <p:txBody>
          <a:bodyPr>
            <a:normAutofit/>
          </a:bodyPr>
          <a:lstStyle/>
          <a:p>
            <a:pPr marL="0" indent="0">
              <a:buNone/>
            </a:pPr>
            <a:r>
              <a:rPr lang="en-GB" dirty="0"/>
              <a:t>		</a:t>
            </a:r>
          </a:p>
          <a:p>
            <a:pPr marL="0" indent="0">
              <a:buNone/>
            </a:pPr>
            <a:r>
              <a:rPr lang="en-GB" dirty="0"/>
              <a:t> </a:t>
            </a:r>
            <a:r>
              <a:rPr lang="en-GB" b="1" dirty="0"/>
              <a:t>  </a:t>
            </a:r>
            <a:endParaRPr lang="en-GB" dirty="0"/>
          </a:p>
          <a:p>
            <a:endParaRPr lang="en-GB" dirty="0"/>
          </a:p>
          <a:p>
            <a:endParaRPr lang="en-GB" dirty="0"/>
          </a:p>
          <a:p>
            <a:r>
              <a:rPr lang="en-GB" dirty="0"/>
              <a:t>Social-historical explanation of democracy instead of idealistic/philosophical perspective.</a:t>
            </a:r>
          </a:p>
          <a:p>
            <a:r>
              <a:rPr lang="en-GB" dirty="0"/>
              <a:t>Showing problems, dilemmas and dangers of democracy, which are still relevant today. </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222437"/>
            <a:ext cx="5898880" cy="275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6743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fontScale="90000"/>
          </a:bodyPr>
          <a:lstStyle/>
          <a:p>
            <a:r>
              <a:rPr lang="en-US" sz="3100" b="1" dirty="0"/>
              <a:t>Tocqueville’s  sociological perspective on democracy</a:t>
            </a:r>
            <a:br>
              <a:rPr lang="en-US" sz="3100" b="1" dirty="0"/>
            </a:br>
            <a:r>
              <a:rPr lang="en-US" sz="3600" b="1" dirty="0"/>
              <a:t> </a:t>
            </a:r>
          </a:p>
        </p:txBody>
      </p:sp>
      <p:sp>
        <p:nvSpPr>
          <p:cNvPr id="3" name="Content Placeholder 2"/>
          <p:cNvSpPr>
            <a:spLocks noGrp="1"/>
          </p:cNvSpPr>
          <p:nvPr>
            <p:ph idx="1"/>
          </p:nvPr>
        </p:nvSpPr>
        <p:spPr>
          <a:xfrm>
            <a:off x="251520" y="1124744"/>
            <a:ext cx="8435280" cy="5733256"/>
          </a:xfrm>
        </p:spPr>
        <p:txBody>
          <a:bodyPr>
            <a:noAutofit/>
          </a:bodyPr>
          <a:lstStyle/>
          <a:p>
            <a:pPr marL="0" indent="0">
              <a:buNone/>
            </a:pPr>
            <a:r>
              <a:rPr lang="en-US" sz="2400" dirty="0">
                <a:latin typeface="Calibri" panose="020F0502020204030204" pitchFamily="34" charset="0"/>
                <a:ea typeface="Calibri" panose="020F0502020204030204" pitchFamily="34" charset="0"/>
              </a:rPr>
              <a:t>He hardly </a:t>
            </a:r>
            <a:r>
              <a:rPr lang="en-US" sz="2400" b="0" dirty="0">
                <a:effectLst/>
                <a:latin typeface="Calibri" panose="020F0502020204030204" pitchFamily="34" charset="0"/>
                <a:ea typeface="Calibri" panose="020F0502020204030204" pitchFamily="34" charset="0"/>
              </a:rPr>
              <a:t>discusses abstract democratic principles and institutions </a:t>
            </a:r>
            <a:r>
              <a:rPr lang="en-US" sz="2400" b="0" dirty="0">
                <a:effectLst/>
                <a:latin typeface="Calibri" panose="020F0502020204030204" pitchFamily="34" charset="0"/>
                <a:ea typeface="Calibri" panose="020F0502020204030204" pitchFamily="34" charset="0"/>
                <a:sym typeface="Wingdings" panose="05000000000000000000" pitchFamily="2" charset="2"/>
              </a:rPr>
              <a:t> d</a:t>
            </a:r>
            <a:r>
              <a:rPr lang="en-US" sz="2400" dirty="0"/>
              <a:t>emocracy is more than a legal structure for guaranteeing rights and duties, and system for political debate and decision-making.</a:t>
            </a:r>
          </a:p>
          <a:p>
            <a:endParaRPr lang="en-US" sz="2400" dirty="0">
              <a:sym typeface="Wingdings" panose="05000000000000000000" pitchFamily="2" charset="2"/>
            </a:endParaRPr>
          </a:p>
          <a:p>
            <a:pPr marL="0" indent="0">
              <a:buNone/>
            </a:pPr>
            <a:endParaRPr lang="en-US" sz="2400" dirty="0">
              <a:latin typeface="Calibri" panose="020F0502020204030204" pitchFamily="34" charset="0"/>
              <a:ea typeface="Calibri" panose="020F0502020204030204" pitchFamily="34" charset="0"/>
            </a:endParaRPr>
          </a:p>
          <a:p>
            <a:pPr marL="0" indent="0">
              <a:buNone/>
            </a:pPr>
            <a:r>
              <a:rPr lang="en-US" sz="2400" b="1" dirty="0">
                <a:latin typeface="Calibri" panose="020F0502020204030204" pitchFamily="34" charset="0"/>
                <a:ea typeface="Calibri" panose="020F0502020204030204" pitchFamily="34" charset="0"/>
              </a:rPr>
              <a:t>F</a:t>
            </a:r>
            <a:r>
              <a:rPr lang="en-US" sz="2400" b="1" dirty="0">
                <a:effectLst/>
                <a:latin typeface="Calibri" panose="020F0502020204030204" pitchFamily="34" charset="0"/>
                <a:ea typeface="Calibri" panose="020F0502020204030204" pitchFamily="34" charset="0"/>
              </a:rPr>
              <a:t>ocus on informal social conditions of democracy</a:t>
            </a:r>
            <a:r>
              <a:rPr lang="en-US" sz="2400" b="0" dirty="0">
                <a:effectLst/>
                <a:latin typeface="Calibri" panose="020F0502020204030204" pitchFamily="34" charset="0"/>
                <a:ea typeface="Calibri" panose="020F0502020204030204" pitchFamily="34" charset="0"/>
              </a:rPr>
              <a:t> as precondition for political democracy: social attitudes, manners and morals, public morality, </a:t>
            </a:r>
            <a:r>
              <a:rPr lang="en-US" sz="2400" dirty="0"/>
              <a:t>ethical values, </a:t>
            </a:r>
            <a:r>
              <a:rPr lang="en-US" sz="2400" b="0" dirty="0">
                <a:effectLst/>
                <a:latin typeface="Calibri" panose="020F0502020204030204" pitchFamily="34" charset="0"/>
                <a:ea typeface="Calibri" panose="020F0502020204030204" pitchFamily="34" charset="0"/>
              </a:rPr>
              <a:t>freedom and civic virtue as practiced in daily life and local self-government; the importance of religion as overarching ideology, Christianity (with its basic equalizing thrust) encouraging moral restraint, altruism, dedication to supra-individual pursuits altruism.</a:t>
            </a:r>
            <a:endParaRPr lang="nl-NL" sz="2400" b="1" dirty="0">
              <a:effectLst/>
              <a:latin typeface="Times New Roman" panose="02020603050405020304" pitchFamily="18" charset="0"/>
              <a:ea typeface="Calibri" panose="020F0502020204030204" pitchFamily="34" charset="0"/>
            </a:endParaRP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sp>
        <p:nvSpPr>
          <p:cNvPr id="4" name="Down Arrow 3"/>
          <p:cNvSpPr/>
          <p:nvPr/>
        </p:nvSpPr>
        <p:spPr>
          <a:xfrm>
            <a:off x="5796136" y="245059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1764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Democratic way of life:</a:t>
            </a:r>
            <a:r>
              <a:rPr lang="en-US" sz="3200" b="1" dirty="0">
                <a:sym typeface="Wingdings" panose="05000000000000000000" pitchFamily="2" charset="2"/>
              </a:rPr>
              <a:t> </a:t>
            </a:r>
            <a:br>
              <a:rPr lang="en-US" sz="3200" b="1" dirty="0">
                <a:sym typeface="Wingdings" panose="05000000000000000000" pitchFamily="2" charset="2"/>
              </a:rPr>
            </a:br>
            <a:r>
              <a:rPr lang="en-US" sz="3200" b="1" dirty="0"/>
              <a:t>commitment to particular values and attitudes</a:t>
            </a:r>
          </a:p>
        </p:txBody>
      </p:sp>
      <p:sp>
        <p:nvSpPr>
          <p:cNvPr id="3" name="Content Placeholder 2"/>
          <p:cNvSpPr>
            <a:spLocks noGrp="1"/>
          </p:cNvSpPr>
          <p:nvPr>
            <p:ph idx="1"/>
          </p:nvPr>
        </p:nvSpPr>
        <p:spPr>
          <a:xfrm>
            <a:off x="323528" y="1268760"/>
            <a:ext cx="8363272" cy="5472608"/>
          </a:xfrm>
        </p:spPr>
        <p:txBody>
          <a:bodyPr>
            <a:normAutofit fontScale="85000" lnSpcReduction="20000"/>
          </a:bodyPr>
          <a:lstStyle/>
          <a:p>
            <a:endParaRPr lang="en-US" dirty="0"/>
          </a:p>
          <a:p>
            <a:r>
              <a:rPr lang="en-US" dirty="0"/>
              <a:t>Non-violence: resolving conflicts through debate, reasonable and well-informed arguments, moderation and compromise, balancing different interests and taking into account wider consequences of decisions for everybody. </a:t>
            </a:r>
            <a:r>
              <a:rPr lang="en-US" dirty="0">
                <a:sym typeface="Wingdings" panose="05000000000000000000" pitchFamily="2" charset="2"/>
              </a:rPr>
              <a:t> </a:t>
            </a:r>
            <a:r>
              <a:rPr lang="en-US" b="1" dirty="0"/>
              <a:t>Democracy = ongoing debate without final conclusions.</a:t>
            </a:r>
          </a:p>
          <a:p>
            <a:r>
              <a:rPr lang="en-US" dirty="0"/>
              <a:t>Respect and tolerance for individuals and groups who are not like yourself, with whom you disagree, whom you may abhor. </a:t>
            </a:r>
            <a:r>
              <a:rPr lang="en-US" dirty="0">
                <a:sym typeface="Wingdings" panose="05000000000000000000" pitchFamily="2" charset="2"/>
              </a:rPr>
              <a:t> </a:t>
            </a:r>
            <a:r>
              <a:rPr lang="en-US" b="1" dirty="0">
                <a:sym typeface="Wingdings" panose="05000000000000000000" pitchFamily="2" charset="2"/>
              </a:rPr>
              <a:t>Democracy = </a:t>
            </a:r>
            <a:r>
              <a:rPr lang="en-US" b="1" dirty="0"/>
              <a:t>accepting difference and ‘otherness’.</a:t>
            </a:r>
          </a:p>
          <a:p>
            <a:r>
              <a:rPr lang="en-US" dirty="0"/>
              <a:t>Sense of solidarity with others/community-spirit; being informed and willingness to respect other voices and  ways of life. </a:t>
            </a:r>
            <a:r>
              <a:rPr lang="en-US" dirty="0">
                <a:sym typeface="Wingdings" panose="05000000000000000000" pitchFamily="2" charset="2"/>
              </a:rPr>
              <a:t> </a:t>
            </a:r>
            <a:r>
              <a:rPr lang="en-US" b="1" dirty="0">
                <a:sym typeface="Wingdings" panose="05000000000000000000" pitchFamily="2" charset="2"/>
              </a:rPr>
              <a:t>Democracy = s</a:t>
            </a:r>
            <a:r>
              <a:rPr lang="en-US" b="1" dirty="0"/>
              <a:t>ocial involvement and responsibility.</a:t>
            </a:r>
          </a:p>
        </p:txBody>
      </p:sp>
    </p:spTree>
    <p:extLst>
      <p:ext uri="{BB962C8B-B14F-4D97-AF65-F5344CB8AC3E}">
        <p14:creationId xmlns:p14="http://schemas.microsoft.com/office/powerpoint/2010/main" val="525122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Undemocratic attitudes </a:t>
            </a:r>
          </a:p>
        </p:txBody>
      </p:sp>
      <p:sp>
        <p:nvSpPr>
          <p:cNvPr id="3" name="Content Placeholder 2"/>
          <p:cNvSpPr>
            <a:spLocks noGrp="1"/>
          </p:cNvSpPr>
          <p:nvPr>
            <p:ph idx="1"/>
          </p:nvPr>
        </p:nvSpPr>
        <p:spPr>
          <a:xfrm>
            <a:off x="457200" y="1600200"/>
            <a:ext cx="8229600" cy="5213176"/>
          </a:xfrm>
        </p:spPr>
        <p:txBody>
          <a:bodyPr>
            <a:normAutofit fontScale="92500" lnSpcReduction="10000"/>
          </a:bodyPr>
          <a:lstStyle/>
          <a:p>
            <a:r>
              <a:rPr lang="en-US" dirty="0"/>
              <a:t>Black and white thinking (‘us’ against ‘them’/ ‘friends’ and ‘enemies’/ seeing others by definition as a threat).</a:t>
            </a:r>
          </a:p>
          <a:p>
            <a:r>
              <a:rPr lang="en-US" dirty="0"/>
              <a:t>Notion of democracy as will of majority or supposedly undivided, uniform ‘will of the people’, thereby overruling rights of individuals and minorities.</a:t>
            </a:r>
          </a:p>
          <a:p>
            <a:r>
              <a:rPr lang="en-US" dirty="0"/>
              <a:t>Refusal to reconsider (majority) decisions taken. </a:t>
            </a:r>
            <a:r>
              <a:rPr lang="en-US" dirty="0">
                <a:sym typeface="Wingdings" panose="05000000000000000000" pitchFamily="2" charset="2"/>
              </a:rPr>
              <a:t> </a:t>
            </a:r>
            <a:r>
              <a:rPr lang="en-US" dirty="0"/>
              <a:t>Democracy = putting things in perspective and deal with imperfectness and provisional arrangements; being open for continuous debate and revision.   </a:t>
            </a:r>
          </a:p>
        </p:txBody>
      </p:sp>
    </p:spTree>
    <p:extLst>
      <p:ext uri="{BB962C8B-B14F-4D97-AF65-F5344CB8AC3E}">
        <p14:creationId xmlns:p14="http://schemas.microsoft.com/office/powerpoint/2010/main" val="3378559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dirty="0"/>
              <a:t>         American example: </a:t>
            </a:r>
            <a:br>
              <a:rPr lang="en-GB" sz="2800" b="1" dirty="0"/>
            </a:br>
            <a:r>
              <a:rPr lang="en-GB" sz="2800" b="1" dirty="0"/>
              <a:t>                       historical and social/religious background</a:t>
            </a:r>
            <a:endParaRPr lang="nl-NL" sz="2800" dirty="0"/>
          </a:p>
        </p:txBody>
      </p:sp>
      <p:sp>
        <p:nvSpPr>
          <p:cNvPr id="3" name="Content Placeholder 2"/>
          <p:cNvSpPr>
            <a:spLocks noGrp="1"/>
          </p:cNvSpPr>
          <p:nvPr>
            <p:ph idx="1"/>
          </p:nvPr>
        </p:nvSpPr>
        <p:spPr/>
        <p:txBody>
          <a:bodyPr>
            <a:noAutofit/>
          </a:bodyPr>
          <a:lstStyle/>
          <a:p>
            <a:pPr marL="1828800" lvl="6" indent="0">
              <a:buNone/>
            </a:pPr>
            <a:r>
              <a:rPr lang="en-US" dirty="0"/>
              <a:t>Traditional obstacles hampering development of democracy in Europe largely lacking in USA: </a:t>
            </a:r>
          </a:p>
          <a:p>
            <a:pPr marL="1828800" lvl="6" indent="0">
              <a:buNone/>
            </a:pPr>
            <a:endParaRPr lang="en-US" dirty="0"/>
          </a:p>
          <a:p>
            <a:pPr marL="1828800" lvl="6" indent="0">
              <a:buNone/>
            </a:pPr>
            <a:endParaRPr lang="en-US" dirty="0"/>
          </a:p>
          <a:p>
            <a:pPr marL="342900" lvl="2" indent="-342900"/>
            <a:r>
              <a:rPr lang="en-US" sz="2000" dirty="0"/>
              <a:t>New, rather empty continent largely populated by immigrants: enterprising individuals building their own lives, many of them strongminded protestant dissenters (Puritans, Calvinists) escaping  authority of established churches and traditional rulers. </a:t>
            </a:r>
          </a:p>
          <a:p>
            <a:pPr marL="342900" lvl="2" indent="-342900"/>
            <a:r>
              <a:rPr lang="en-US" sz="2000" dirty="0"/>
              <a:t>No established monarchy/aristocracy/feudalism/Church hierarchy </a:t>
            </a:r>
            <a:r>
              <a:rPr lang="en-US" sz="2000" dirty="0">
                <a:sym typeface="Wingdings" panose="05000000000000000000" pitchFamily="2" charset="2"/>
              </a:rPr>
              <a:t> more equality of (economic, social and educational) opportunities and </a:t>
            </a:r>
            <a:r>
              <a:rPr lang="en-US" sz="2000" dirty="0"/>
              <a:t>geographical and social mobility </a:t>
            </a:r>
            <a:r>
              <a:rPr lang="en-US" sz="2000" dirty="0">
                <a:sym typeface="Wingdings" panose="05000000000000000000" pitchFamily="2" charset="2"/>
              </a:rPr>
              <a:t>than in Europe.</a:t>
            </a:r>
          </a:p>
          <a:p>
            <a:pPr marL="342900" lvl="2" indent="-342900"/>
            <a:r>
              <a:rPr lang="en-US" sz="2000" dirty="0"/>
              <a:t>American society and (protestant/puritan) religious life intrinsically more individualistic and egalitarian than European societies and Catholic Church. (Fate of Indian and black population in America, however, different story.)</a:t>
            </a:r>
            <a:endParaRPr lang="nl-NL" sz="2000" dirty="0"/>
          </a:p>
          <a:p>
            <a:endParaRPr lang="nl-NL"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392"/>
            <a:ext cx="1800200" cy="2764948"/>
          </a:xfrm>
          <a:prstGeom prst="rect">
            <a:avLst/>
          </a:prstGeom>
        </p:spPr>
      </p:pic>
    </p:spTree>
    <p:extLst>
      <p:ext uri="{BB962C8B-B14F-4D97-AF65-F5344CB8AC3E}">
        <p14:creationId xmlns:p14="http://schemas.microsoft.com/office/powerpoint/2010/main" val="3596238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9"/>
          </a:xfrm>
        </p:spPr>
        <p:txBody>
          <a:bodyPr>
            <a:normAutofit fontScale="90000"/>
          </a:bodyPr>
          <a:lstStyle/>
          <a:p>
            <a:br>
              <a:rPr lang="en-GB" b="1" dirty="0"/>
            </a:br>
            <a:r>
              <a:rPr lang="en-GB" sz="4000" b="1" dirty="0"/>
              <a:t>American democracy </a:t>
            </a:r>
            <a:br>
              <a:rPr lang="en-GB" b="1" dirty="0"/>
            </a:br>
            <a:endParaRPr lang="nl-NL" dirty="0"/>
          </a:p>
        </p:txBody>
      </p:sp>
      <p:sp>
        <p:nvSpPr>
          <p:cNvPr id="3" name="Content Placeholder 2"/>
          <p:cNvSpPr>
            <a:spLocks noGrp="1"/>
          </p:cNvSpPr>
          <p:nvPr>
            <p:ph idx="1"/>
          </p:nvPr>
        </p:nvSpPr>
        <p:spPr>
          <a:xfrm>
            <a:off x="179512" y="731837"/>
            <a:ext cx="8856984" cy="6126163"/>
          </a:xfrm>
        </p:spPr>
        <p:txBody>
          <a:bodyPr>
            <a:noAutofit/>
          </a:bodyPr>
          <a:lstStyle/>
          <a:p>
            <a:pPr marL="0" indent="0">
              <a:buNone/>
            </a:pPr>
            <a:r>
              <a:rPr lang="en-GB" sz="2400" dirty="0"/>
              <a:t>Inbuilt </a:t>
            </a:r>
            <a:r>
              <a:rPr lang="en-GB" sz="2400" b="1" dirty="0"/>
              <a:t>checks and balances </a:t>
            </a:r>
            <a:r>
              <a:rPr lang="en-GB" sz="2400" dirty="0"/>
              <a:t>in order to contain power of central state and to prevent </a:t>
            </a:r>
            <a:r>
              <a:rPr lang="en-US" sz="2400" dirty="0"/>
              <a:t>‘democratic despotism’: </a:t>
            </a:r>
            <a:endParaRPr lang="nl-NL" sz="2400" dirty="0"/>
          </a:p>
          <a:p>
            <a:pPr lvl="0"/>
            <a:r>
              <a:rPr lang="en-GB" sz="2400" b="1" dirty="0"/>
              <a:t>Division of political power</a:t>
            </a:r>
            <a:r>
              <a:rPr lang="en-GB" sz="2400" dirty="0"/>
              <a:t> (Montesquieu’s </a:t>
            </a:r>
            <a:r>
              <a:rPr lang="en-GB" sz="2400" i="1" dirty="0" err="1"/>
              <a:t>Trias</a:t>
            </a:r>
            <a:r>
              <a:rPr lang="en-GB" sz="2400" i="1" dirty="0"/>
              <a:t> </a:t>
            </a:r>
            <a:r>
              <a:rPr lang="en-GB" sz="2400" i="1" dirty="0" err="1"/>
              <a:t>politica</a:t>
            </a:r>
            <a:r>
              <a:rPr lang="en-GB" sz="2400" dirty="0"/>
              <a:t>): </a:t>
            </a:r>
          </a:p>
          <a:p>
            <a:pPr marL="0" lvl="0" indent="0">
              <a:buNone/>
            </a:pPr>
            <a:r>
              <a:rPr lang="en-GB" sz="2400" dirty="0"/>
              <a:t>	- executive (President)</a:t>
            </a:r>
          </a:p>
          <a:p>
            <a:pPr marL="0" lvl="0" indent="0">
              <a:buNone/>
            </a:pPr>
            <a:r>
              <a:rPr lang="en-GB" sz="2400" dirty="0"/>
              <a:t>	- legislative (Congress: Senate and House of Representatives) </a:t>
            </a:r>
          </a:p>
          <a:p>
            <a:pPr marL="0" lvl="0" indent="0">
              <a:buNone/>
            </a:pPr>
            <a:r>
              <a:rPr lang="en-GB" sz="2400" dirty="0">
                <a:sym typeface="Wingdings" panose="05000000000000000000" pitchFamily="2" charset="2"/>
              </a:rPr>
              <a:t>	- </a:t>
            </a:r>
            <a:r>
              <a:rPr lang="en-GB" sz="2400" dirty="0"/>
              <a:t>constitutional (Supreme Court and other courts of law).</a:t>
            </a:r>
          </a:p>
          <a:p>
            <a:pPr marL="0" lvl="0" indent="0">
              <a:buNone/>
            </a:pPr>
            <a:r>
              <a:rPr lang="en-GB" sz="2400" dirty="0"/>
              <a:t> </a:t>
            </a:r>
            <a:endParaRPr lang="nl-NL" sz="2400" dirty="0"/>
          </a:p>
          <a:p>
            <a:pPr lvl="0"/>
            <a:r>
              <a:rPr lang="en-GB" sz="2400" b="1" dirty="0"/>
              <a:t>Federalism</a:t>
            </a:r>
            <a:r>
              <a:rPr lang="en-GB" sz="2400" dirty="0"/>
              <a:t>: government on federal, st</a:t>
            </a:r>
            <a:r>
              <a:rPr lang="en-GB" sz="2400" dirty="0">
                <a:sym typeface="Wingdings" pitchFamily="2" charset="2"/>
              </a:rPr>
              <a:t>ate </a:t>
            </a:r>
            <a:r>
              <a:rPr lang="en-GB" sz="2400" dirty="0"/>
              <a:t>and local level (many people directly involved in local government).</a:t>
            </a:r>
          </a:p>
          <a:p>
            <a:pPr lvl="0"/>
            <a:endParaRPr lang="nl-NL" sz="2400" dirty="0"/>
          </a:p>
          <a:p>
            <a:r>
              <a:rPr lang="en-GB" sz="2400" dirty="0"/>
              <a:t>State power </a:t>
            </a:r>
            <a:r>
              <a:rPr lang="en-GB" sz="2400" dirty="0">
                <a:sym typeface="Wingdings"/>
              </a:rPr>
              <a:t></a:t>
            </a:r>
            <a:r>
              <a:rPr lang="en-GB" sz="2400" dirty="0"/>
              <a:t> robust and pluralist </a:t>
            </a:r>
            <a:r>
              <a:rPr lang="en-GB" sz="2400" b="1" dirty="0"/>
              <a:t>civil society</a:t>
            </a:r>
            <a:r>
              <a:rPr lang="en-GB" sz="2400" dirty="0"/>
              <a:t> (including local Church communities) on the basis of </a:t>
            </a:r>
            <a:r>
              <a:rPr lang="en-US" sz="2400" b="0" dirty="0">
                <a:effectLst/>
                <a:latin typeface="Calibri" panose="020F0502020204030204" pitchFamily="34" charset="0"/>
                <a:ea typeface="Calibri" panose="020F0502020204030204" pitchFamily="34" charset="0"/>
              </a:rPr>
              <a:t>social engagement and voluntary social associations out of well-understood self-interest (acting in the interest of others will ultimately also serve one’s own interest). </a:t>
            </a:r>
            <a:endParaRPr lang="nl-NL" sz="2400" dirty="0"/>
          </a:p>
          <a:p>
            <a:endParaRPr lang="nl-NL" dirty="0"/>
          </a:p>
        </p:txBody>
      </p:sp>
    </p:spTree>
    <p:extLst>
      <p:ext uri="{BB962C8B-B14F-4D97-AF65-F5344CB8AC3E}">
        <p14:creationId xmlns:p14="http://schemas.microsoft.com/office/powerpoint/2010/main" val="1687125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448"/>
            <a:ext cx="8229600" cy="2021086"/>
          </a:xfrm>
        </p:spPr>
        <p:txBody>
          <a:bodyPr>
            <a:normAutofit/>
          </a:bodyPr>
          <a:lstStyle/>
          <a:p>
            <a:r>
              <a:rPr lang="en-GB" sz="3200" b="1" dirty="0"/>
              <a:t>Tocqueville’s insights still relevant for today</a:t>
            </a:r>
          </a:p>
        </p:txBody>
      </p:sp>
      <p:sp>
        <p:nvSpPr>
          <p:cNvPr id="3" name="Content Placeholder 2"/>
          <p:cNvSpPr>
            <a:spLocks noGrp="1"/>
          </p:cNvSpPr>
          <p:nvPr>
            <p:ph idx="1"/>
          </p:nvPr>
        </p:nvSpPr>
        <p:spPr>
          <a:xfrm>
            <a:off x="457200" y="908720"/>
            <a:ext cx="8229600" cy="5034881"/>
          </a:xfrm>
        </p:spPr>
        <p:txBody>
          <a:bodyPr>
            <a:noAutofit/>
          </a:bodyPr>
          <a:lstStyle/>
          <a:p>
            <a:r>
              <a:rPr lang="en-US" dirty="0"/>
              <a:t>Danger of populism (‘tyranny of the majority’) and authoritarian leaders arising under democratic conditions.</a:t>
            </a:r>
          </a:p>
          <a:p>
            <a:r>
              <a:rPr lang="en-US" dirty="0"/>
              <a:t>Democracy not only about rights and liberties but also requiring social obligations and responsibilities.</a:t>
            </a:r>
          </a:p>
          <a:p>
            <a:r>
              <a:rPr lang="en-US" dirty="0"/>
              <a:t>Importance of active social and political involvement and social cohesion/robust civil society as counterbalance to state-power.</a:t>
            </a:r>
          </a:p>
          <a:p>
            <a:r>
              <a:rPr lang="en-US" dirty="0"/>
              <a:t>Ambivalent relation between democracy and capitalism. </a:t>
            </a:r>
          </a:p>
        </p:txBody>
      </p:sp>
    </p:spTree>
    <p:extLst>
      <p:ext uri="{BB962C8B-B14F-4D97-AF65-F5344CB8AC3E}">
        <p14:creationId xmlns:p14="http://schemas.microsoft.com/office/powerpoint/2010/main" val="4280123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Danger of populism</a:t>
            </a:r>
            <a:endParaRPr lang="nl-NL" b="1" dirty="0"/>
          </a:p>
        </p:txBody>
      </p:sp>
      <p:sp>
        <p:nvSpPr>
          <p:cNvPr id="3" name="Content Placeholder 2"/>
          <p:cNvSpPr>
            <a:spLocks noGrp="1"/>
          </p:cNvSpPr>
          <p:nvPr>
            <p:ph idx="1"/>
          </p:nvPr>
        </p:nvSpPr>
        <p:spPr>
          <a:xfrm>
            <a:off x="323528" y="1600200"/>
            <a:ext cx="8363272" cy="5257800"/>
          </a:xfrm>
        </p:spPr>
        <p:txBody>
          <a:bodyPr>
            <a:normAutofit lnSpcReduction="10000"/>
          </a:bodyPr>
          <a:lstStyle/>
          <a:p>
            <a:pPr marL="0" indent="0">
              <a:buNone/>
            </a:pPr>
            <a:r>
              <a:rPr lang="en-US" dirty="0"/>
              <a:t>Leveling tendencies of social </a:t>
            </a:r>
            <a:r>
              <a:rPr lang="en-US" dirty="0" err="1"/>
              <a:t>democratisation</a:t>
            </a:r>
            <a:r>
              <a:rPr lang="en-US" dirty="0"/>
              <a:t> may lead to social and cultural homogeneity and a uniform public opinion </a:t>
            </a:r>
            <a:r>
              <a:rPr lang="en-US" dirty="0">
                <a:sym typeface="Wingdings" panose="05000000000000000000" pitchFamily="2" charset="2"/>
              </a:rPr>
              <a:t> democracy </a:t>
            </a:r>
            <a:r>
              <a:rPr lang="en-US" dirty="0"/>
              <a:t>degenerating into demagogy and ‘tyranny of the majority’ or </a:t>
            </a:r>
            <a:r>
              <a:rPr lang="en-GB" dirty="0"/>
              <a:t>‘democratic despotism’.</a:t>
            </a:r>
          </a:p>
          <a:p>
            <a:pPr marL="0" indent="0">
              <a:buNone/>
            </a:pPr>
            <a:endParaRPr lang="en-US" dirty="0">
              <a:sym typeface="Wingdings" panose="05000000000000000000" pitchFamily="2" charset="2"/>
            </a:endParaRPr>
          </a:p>
          <a:p>
            <a:pPr marL="0" indent="0">
              <a:buNone/>
            </a:pPr>
            <a:endParaRPr lang="en-US" dirty="0">
              <a:sym typeface="Wingdings" panose="05000000000000000000" pitchFamily="2" charset="2"/>
            </a:endParaRPr>
          </a:p>
          <a:p>
            <a:pPr marL="0" indent="0">
              <a:buNone/>
            </a:pPr>
            <a:endParaRPr lang="en-US" dirty="0">
              <a:sym typeface="Wingdings" panose="05000000000000000000" pitchFamily="2" charset="2"/>
            </a:endParaRPr>
          </a:p>
          <a:p>
            <a:pPr marL="0" indent="0">
              <a:buNone/>
            </a:pPr>
            <a:r>
              <a:rPr lang="en-US" dirty="0">
                <a:sym typeface="Wingdings" panose="05000000000000000000" pitchFamily="2" charset="2"/>
              </a:rPr>
              <a:t>Need for diversity and pluralism, protection of minorities, checks and balances.</a:t>
            </a:r>
          </a:p>
          <a:p>
            <a:endParaRPr lang="nl-NL" b="1" dirty="0"/>
          </a:p>
          <a:p>
            <a:endParaRPr lang="nl-NL" dirty="0"/>
          </a:p>
        </p:txBody>
      </p:sp>
      <p:sp>
        <p:nvSpPr>
          <p:cNvPr id="4" name="Up-Down Arrow 3"/>
          <p:cNvSpPr/>
          <p:nvPr/>
        </p:nvSpPr>
        <p:spPr>
          <a:xfrm>
            <a:off x="3995936" y="4005064"/>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548371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b="1" dirty="0"/>
              <a:t>Democracy requiring active and responsible citizenship </a:t>
            </a:r>
            <a:br>
              <a:rPr lang="en-US" b="1" dirty="0"/>
            </a:br>
            <a:endParaRPr lang="nl-NL" b="1" dirty="0"/>
          </a:p>
        </p:txBody>
      </p:sp>
      <p:sp>
        <p:nvSpPr>
          <p:cNvPr id="3" name="Content Placeholder 2"/>
          <p:cNvSpPr>
            <a:spLocks noGrp="1"/>
          </p:cNvSpPr>
          <p:nvPr>
            <p:ph idx="1"/>
          </p:nvPr>
        </p:nvSpPr>
        <p:spPr/>
        <p:txBody>
          <a:bodyPr>
            <a:noAutofit/>
          </a:bodyPr>
          <a:lstStyle/>
          <a:p>
            <a:pPr marL="0" indent="0">
              <a:buNone/>
            </a:pPr>
            <a:r>
              <a:rPr lang="en-US" sz="2000" dirty="0">
                <a:sym typeface="Wingdings" panose="05000000000000000000" pitchFamily="2" charset="2"/>
              </a:rPr>
              <a:t>Not only individual rights and liberties, but also social responsibilities, duties and obligations. </a:t>
            </a:r>
          </a:p>
          <a:p>
            <a:pPr marL="0" indent="0">
              <a:buNone/>
            </a:pPr>
            <a:endParaRPr lang="en-US" sz="2000" dirty="0"/>
          </a:p>
          <a:p>
            <a:pPr marL="0" indent="0">
              <a:buNone/>
            </a:pPr>
            <a:endParaRPr lang="en-US" sz="2000" dirty="0"/>
          </a:p>
          <a:p>
            <a:pPr marL="0" indent="0">
              <a:buNone/>
            </a:pPr>
            <a:r>
              <a:rPr lang="en-US" sz="2000" dirty="0"/>
              <a:t>Peaceful and stable democracy can only be realized if freedom is balanced by self-control and responsible attitude: being informed; thinking before speaking; listening to others and respecting them; self-criticism; moderation; willingness to compromise; and constant vigilance with regard to constitutional and democratic principles.</a:t>
            </a:r>
          </a:p>
          <a:p>
            <a:pPr marL="0" indent="0">
              <a:buNone/>
            </a:pPr>
            <a:endParaRPr lang="en-US" sz="2000" dirty="0"/>
          </a:p>
          <a:p>
            <a:pPr marL="0" indent="0">
              <a:buNone/>
            </a:pPr>
            <a:endParaRPr lang="en-US" sz="2000" dirty="0"/>
          </a:p>
          <a:p>
            <a:pPr marL="0" indent="0">
              <a:buNone/>
            </a:pPr>
            <a:r>
              <a:rPr lang="en-US" sz="2000" dirty="0"/>
              <a:t>Wide-spread (populist) tendency nowadays to equate democracy with  (presumed) will of majority as well as unlimited freedom to do and say (or shout and twitter) as one pleases; the right to this and that without bothering about other people and common good.</a:t>
            </a:r>
          </a:p>
          <a:p>
            <a:pPr marL="0" indent="0">
              <a:buNone/>
            </a:pPr>
            <a:r>
              <a:rPr lang="en-US" dirty="0"/>
              <a:t>  </a:t>
            </a:r>
          </a:p>
          <a:p>
            <a:pPr marL="0" indent="0">
              <a:buNone/>
            </a:pPr>
            <a:endParaRPr lang="en-US" dirty="0"/>
          </a:p>
          <a:p>
            <a:pPr marL="0" indent="0">
              <a:buNone/>
            </a:pPr>
            <a:endParaRPr lang="en-US" dirty="0">
              <a:sym typeface="Wingdings" panose="05000000000000000000" pitchFamily="2" charset="2"/>
            </a:endParaRPr>
          </a:p>
          <a:p>
            <a:pPr marL="0" indent="0">
              <a:buNone/>
            </a:pPr>
            <a:endParaRPr lang="en-US" dirty="0"/>
          </a:p>
          <a:p>
            <a:pPr marL="0" indent="0">
              <a:buNone/>
            </a:pPr>
            <a:endParaRPr lang="nl-NL" dirty="0"/>
          </a:p>
          <a:p>
            <a:endParaRPr lang="nl-NL" dirty="0"/>
          </a:p>
        </p:txBody>
      </p:sp>
      <p:sp>
        <p:nvSpPr>
          <p:cNvPr id="4" name="Down Arrow 3"/>
          <p:cNvSpPr/>
          <p:nvPr/>
        </p:nvSpPr>
        <p:spPr>
          <a:xfrm>
            <a:off x="4499992" y="198884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Up-Down Arrow 4"/>
          <p:cNvSpPr/>
          <p:nvPr/>
        </p:nvSpPr>
        <p:spPr>
          <a:xfrm>
            <a:off x="4594561" y="4509120"/>
            <a:ext cx="463899" cy="86409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437589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Civil society </a:t>
            </a:r>
            <a:r>
              <a:rPr lang="en-US" b="1" dirty="0">
                <a:sym typeface="Wingdings" panose="05000000000000000000" pitchFamily="2" charset="2"/>
              </a:rPr>
              <a:t> social atomization</a:t>
            </a:r>
            <a:r>
              <a:rPr lang="en-US" b="1" dirty="0"/>
              <a:t> </a:t>
            </a:r>
          </a:p>
        </p:txBody>
      </p:sp>
      <p:sp>
        <p:nvSpPr>
          <p:cNvPr id="3" name="Content Placeholder 2"/>
          <p:cNvSpPr>
            <a:spLocks noGrp="1"/>
          </p:cNvSpPr>
          <p:nvPr>
            <p:ph idx="1"/>
          </p:nvPr>
        </p:nvSpPr>
        <p:spPr>
          <a:xfrm>
            <a:off x="457200" y="1916832"/>
            <a:ext cx="8229600" cy="4209331"/>
          </a:xfrm>
        </p:spPr>
        <p:txBody>
          <a:bodyPr>
            <a:normAutofit lnSpcReduction="10000"/>
          </a:bodyPr>
          <a:lstStyle/>
          <a:p>
            <a:r>
              <a:rPr lang="en-US" dirty="0"/>
              <a:t>Robust civil society (citizens organizing themselves in all kinds of associations and participating in public life) crucial for vigorous democracy requiring social cohesion and community-spirit. </a:t>
            </a:r>
          </a:p>
          <a:p>
            <a:r>
              <a:rPr lang="en-US" dirty="0"/>
              <a:t>Unrestrained individualism and social atomization combined with social and political apathy can jeopardize democratic involvement and lead to all-powerful state. </a:t>
            </a:r>
            <a:endParaRPr lang="nl-NL" b="1" dirty="0"/>
          </a:p>
          <a:p>
            <a:endParaRPr lang="nl-NL" dirty="0"/>
          </a:p>
        </p:txBody>
      </p:sp>
    </p:spTree>
    <p:extLst>
      <p:ext uri="{BB962C8B-B14F-4D97-AF65-F5344CB8AC3E}">
        <p14:creationId xmlns:p14="http://schemas.microsoft.com/office/powerpoint/2010/main" val="260915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424"/>
            <a:ext cx="8229600" cy="1805062"/>
          </a:xfrm>
        </p:spPr>
        <p:txBody>
          <a:bodyPr>
            <a:normAutofit fontScale="90000"/>
          </a:bodyPr>
          <a:lstStyle/>
          <a:p>
            <a:br>
              <a:rPr lang="en-US" b="1" dirty="0"/>
            </a:br>
            <a:r>
              <a:rPr lang="en-US" b="1" dirty="0"/>
              <a:t>A</a:t>
            </a:r>
            <a:r>
              <a:rPr lang="en-US" sz="3600" b="1" dirty="0"/>
              <a:t>mbivalent relation </a:t>
            </a:r>
            <a:br>
              <a:rPr lang="en-US" sz="3600" b="1" dirty="0"/>
            </a:br>
            <a:r>
              <a:rPr lang="en-US" sz="3600" b="1" dirty="0"/>
              <a:t>between democracy and capitalism</a:t>
            </a:r>
            <a:r>
              <a:rPr lang="en-US" sz="3600" dirty="0"/>
              <a:t> </a:t>
            </a:r>
            <a:br>
              <a:rPr lang="en-US" sz="3600" dirty="0"/>
            </a:br>
            <a:endParaRPr lang="nl-NL" sz="3600" dirty="0"/>
          </a:p>
        </p:txBody>
      </p:sp>
      <p:sp>
        <p:nvSpPr>
          <p:cNvPr id="3" name="Content Placeholder 2"/>
          <p:cNvSpPr>
            <a:spLocks noGrp="1"/>
          </p:cNvSpPr>
          <p:nvPr>
            <p:ph idx="1"/>
          </p:nvPr>
        </p:nvSpPr>
        <p:spPr>
          <a:xfrm>
            <a:off x="323528" y="1268760"/>
            <a:ext cx="8363272" cy="4857403"/>
          </a:xfrm>
        </p:spPr>
        <p:txBody>
          <a:bodyPr>
            <a:noAutofit/>
          </a:bodyPr>
          <a:lstStyle/>
          <a:p>
            <a:r>
              <a:rPr lang="en-US" sz="2400" dirty="0"/>
              <a:t>On the one hand, capitalism as </a:t>
            </a:r>
            <a:r>
              <a:rPr lang="en-US" sz="2400" b="1" dirty="0"/>
              <a:t>economic trigger of social democratization</a:t>
            </a:r>
            <a:r>
              <a:rPr lang="en-US" sz="2400" dirty="0"/>
              <a:t>: free market (enterprise, trade, industriousness, social mobility) advanced dissociation of individuals from traditional hierarchical and communal forms of existence and thus furthered equality of opportunity. </a:t>
            </a:r>
          </a:p>
          <a:p>
            <a:r>
              <a:rPr lang="en-US" sz="2400" dirty="0"/>
              <a:t>On the other hand:  </a:t>
            </a:r>
          </a:p>
          <a:p>
            <a:pPr>
              <a:buFont typeface="Wingdings"/>
              <a:buChar char="à"/>
            </a:pPr>
            <a:r>
              <a:rPr lang="en-US" sz="2400" dirty="0"/>
              <a:t>Capitalism bringing about preoccupation with </a:t>
            </a:r>
            <a:r>
              <a:rPr lang="en-US" sz="2400" b="1" dirty="0"/>
              <a:t>economic self-interest, private wealth and consumption</a:t>
            </a:r>
            <a:r>
              <a:rPr lang="en-US" sz="2400" dirty="0"/>
              <a:t> </a:t>
            </a:r>
            <a:r>
              <a:rPr lang="en-US" sz="2400" dirty="0">
                <a:sym typeface="Wingdings" panose="05000000000000000000" pitchFamily="2" charset="2"/>
              </a:rPr>
              <a:t> </a:t>
            </a:r>
            <a:r>
              <a:rPr lang="en-US" sz="2400" dirty="0"/>
              <a:t>self-satisfied individuals not caring for public good and withdrawing from social and political involvement </a:t>
            </a:r>
            <a:r>
              <a:rPr lang="en-US" sz="2400" dirty="0">
                <a:sym typeface="Wingdings" panose="05000000000000000000" pitchFamily="2" charset="2"/>
              </a:rPr>
              <a:t> undermining of democracy</a:t>
            </a:r>
            <a:r>
              <a:rPr lang="en-US" sz="2400" dirty="0"/>
              <a:t>. </a:t>
            </a:r>
          </a:p>
          <a:p>
            <a:pPr>
              <a:buFont typeface="Wingdings"/>
              <a:buChar char="à"/>
            </a:pPr>
            <a:r>
              <a:rPr lang="en-US" sz="2400" dirty="0"/>
              <a:t>Free-market capitalism entailing increasing </a:t>
            </a:r>
            <a:r>
              <a:rPr lang="en-US" sz="2400" b="1" dirty="0"/>
              <a:t>socio-economic inequalities</a:t>
            </a:r>
            <a:r>
              <a:rPr lang="en-US" sz="2400" dirty="0">
                <a:sym typeface="Wingdings" panose="05000000000000000000" pitchFamily="2" charset="2"/>
              </a:rPr>
              <a:t> and contradicting formal democratic norm of equality (equal rights and equality of opportunity)  frustration, envy and resentfulness  populism.</a:t>
            </a:r>
            <a:r>
              <a:rPr lang="en-US" sz="2400" dirty="0"/>
              <a:t>  </a:t>
            </a:r>
            <a:endParaRPr lang="nl-NL" sz="2400" dirty="0"/>
          </a:p>
          <a:p>
            <a:endParaRPr lang="nl-NL" sz="1800" dirty="0"/>
          </a:p>
        </p:txBody>
      </p:sp>
    </p:spTree>
    <p:extLst>
      <p:ext uri="{BB962C8B-B14F-4D97-AF65-F5344CB8AC3E}">
        <p14:creationId xmlns:p14="http://schemas.microsoft.com/office/powerpoint/2010/main" val="243679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47248" cy="202034"/>
          </a:xfrm>
        </p:spPr>
        <p:txBody>
          <a:bodyPr>
            <a:noAutofit/>
          </a:bodyPr>
          <a:lstStyle/>
          <a:p>
            <a:r>
              <a:rPr lang="nl-NL" sz="3600" b="1" dirty="0"/>
              <a:t>Impact of personal background and life </a:t>
            </a:r>
          </a:p>
        </p:txBody>
      </p:sp>
      <p:sp>
        <p:nvSpPr>
          <p:cNvPr id="3" name="Content Placeholder 2"/>
          <p:cNvSpPr>
            <a:spLocks noGrp="1"/>
          </p:cNvSpPr>
          <p:nvPr>
            <p:ph idx="1"/>
          </p:nvPr>
        </p:nvSpPr>
        <p:spPr>
          <a:xfrm>
            <a:off x="395536" y="764704"/>
            <a:ext cx="8291264" cy="6093296"/>
          </a:xfrm>
        </p:spPr>
        <p:txBody>
          <a:bodyPr>
            <a:noAutofit/>
          </a:bodyPr>
          <a:lstStyle/>
          <a:p>
            <a:r>
              <a:rPr lang="en-GB" sz="2400" dirty="0"/>
              <a:t>Born in 1805, under Napoleon’s regime in </a:t>
            </a:r>
            <a:r>
              <a:rPr lang="en-GB" sz="2400" b="1" dirty="0"/>
              <a:t>noble family</a:t>
            </a:r>
            <a:r>
              <a:rPr lang="en-GB" sz="2400" dirty="0"/>
              <a:t>, after </a:t>
            </a:r>
            <a:r>
              <a:rPr lang="en-GB" sz="2400" b="1" dirty="0"/>
              <a:t>French Revolution</a:t>
            </a:r>
            <a:r>
              <a:rPr lang="en-GB" sz="2400" dirty="0"/>
              <a:t> (1789-1799) </a:t>
            </a:r>
            <a:r>
              <a:rPr lang="en-GB" sz="2400" dirty="0">
                <a:sym typeface="Wingdings" panose="05000000000000000000" pitchFamily="2" charset="2"/>
              </a:rPr>
              <a:t></a:t>
            </a:r>
            <a:r>
              <a:rPr lang="en-GB" sz="2400" dirty="0"/>
              <a:t> Relatives involved and executed during ‘Reign of Terror’ (1793-1794).  </a:t>
            </a:r>
          </a:p>
          <a:p>
            <a:r>
              <a:rPr lang="en-GB" sz="2400" dirty="0"/>
              <a:t>Studied </a:t>
            </a:r>
            <a:r>
              <a:rPr lang="en-GB" sz="2400" b="1" dirty="0"/>
              <a:t>law </a:t>
            </a:r>
            <a:r>
              <a:rPr lang="en-GB" sz="2400" dirty="0"/>
              <a:t>and employed at court of law in Versailles. </a:t>
            </a:r>
          </a:p>
          <a:p>
            <a:r>
              <a:rPr lang="en-GB" sz="2400" dirty="0"/>
              <a:t>1831-1832: touring United States in order to investigate American prison systems for French government </a:t>
            </a:r>
            <a:r>
              <a:rPr lang="en-GB" sz="2400" dirty="0">
                <a:sym typeface="Wingdings" panose="05000000000000000000" pitchFamily="2" charset="2"/>
              </a:rPr>
              <a:t> </a:t>
            </a:r>
            <a:r>
              <a:rPr lang="en-GB" sz="2400" dirty="0"/>
              <a:t>more interested in </a:t>
            </a:r>
            <a:r>
              <a:rPr lang="en-GB" sz="2400" b="1" dirty="0"/>
              <a:t>American democracy</a:t>
            </a:r>
            <a:r>
              <a:rPr lang="en-GB" sz="2400" dirty="0"/>
              <a:t> (at that time most advanced one in the world) </a:t>
            </a:r>
            <a:r>
              <a:rPr lang="en-GB" sz="2400" dirty="0">
                <a:sym typeface="Wingdings" panose="05000000000000000000" pitchFamily="2" charset="2"/>
              </a:rPr>
              <a:t> </a:t>
            </a:r>
            <a:r>
              <a:rPr lang="en-GB" sz="2400" dirty="0"/>
              <a:t>seminal work </a:t>
            </a:r>
            <a:r>
              <a:rPr lang="en-GB" sz="2400" i="1" dirty="0"/>
              <a:t>De la </a:t>
            </a:r>
            <a:r>
              <a:rPr lang="en-GB" sz="2400" i="1" dirty="0" err="1"/>
              <a:t>démocratie</a:t>
            </a:r>
            <a:r>
              <a:rPr lang="en-GB" sz="2400" i="1" dirty="0"/>
              <a:t> </a:t>
            </a:r>
            <a:r>
              <a:rPr lang="en-GB" sz="2400" i="1" dirty="0" err="1"/>
              <a:t>en</a:t>
            </a:r>
            <a:r>
              <a:rPr lang="en-GB" sz="2400" i="1" dirty="0"/>
              <a:t> </a:t>
            </a:r>
            <a:r>
              <a:rPr lang="en-GB" sz="2400" i="1" dirty="0" err="1"/>
              <a:t>Amérique</a:t>
            </a:r>
            <a:r>
              <a:rPr lang="en-GB" sz="2400" dirty="0"/>
              <a:t> (</a:t>
            </a:r>
            <a:r>
              <a:rPr lang="en-GB" sz="2400" i="1" dirty="0"/>
              <a:t>Democracy in America,</a:t>
            </a:r>
            <a:r>
              <a:rPr lang="en-GB" sz="2400" dirty="0"/>
              <a:t> 1835/1840): descriptive analysis of conditions and working of democracy, positive and negative features.</a:t>
            </a:r>
          </a:p>
          <a:p>
            <a:r>
              <a:rPr lang="en-GB" sz="2400" dirty="0"/>
              <a:t>Active in </a:t>
            </a:r>
            <a:r>
              <a:rPr lang="en-GB" sz="2400" b="1" dirty="0"/>
              <a:t>French politics</a:t>
            </a:r>
            <a:r>
              <a:rPr lang="en-GB" sz="2400" dirty="0"/>
              <a:t> as member of the parliament (1839) and briefly as minister of Foreign Affairs (1848). </a:t>
            </a:r>
          </a:p>
          <a:p>
            <a:r>
              <a:rPr lang="en-GB" sz="2400" dirty="0"/>
              <a:t>Second major work: </a:t>
            </a:r>
            <a:r>
              <a:rPr lang="en-GB" sz="2400" i="1" dirty="0"/>
              <a:t>The Old Regime and the French Revolution</a:t>
            </a:r>
            <a:r>
              <a:rPr lang="en-GB" sz="2400" dirty="0"/>
              <a:t> (1856).</a:t>
            </a:r>
          </a:p>
          <a:p>
            <a:endParaRPr lang="en-GB" sz="1400" dirty="0"/>
          </a:p>
          <a:p>
            <a:pPr marL="0" indent="0">
              <a:buNone/>
            </a:pPr>
            <a:endParaRPr lang="en-GB" sz="1400" dirty="0"/>
          </a:p>
        </p:txBody>
      </p:sp>
    </p:spTree>
    <p:extLst>
      <p:ext uri="{BB962C8B-B14F-4D97-AF65-F5344CB8AC3E}">
        <p14:creationId xmlns:p14="http://schemas.microsoft.com/office/powerpoint/2010/main" val="1520428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r>
              <a:rPr lang="en-US" b="1" dirty="0"/>
              <a:t>Tocqueville’s preoccupations</a:t>
            </a:r>
            <a:endParaRPr lang="nl-NL" dirty="0"/>
          </a:p>
        </p:txBody>
      </p:sp>
      <p:sp>
        <p:nvSpPr>
          <p:cNvPr id="3" name="Content Placeholder 2"/>
          <p:cNvSpPr>
            <a:spLocks noGrp="1"/>
          </p:cNvSpPr>
          <p:nvPr>
            <p:ph idx="1"/>
          </p:nvPr>
        </p:nvSpPr>
        <p:spPr>
          <a:xfrm>
            <a:off x="457200" y="836712"/>
            <a:ext cx="8229600" cy="6186371"/>
          </a:xfrm>
        </p:spPr>
        <p:txBody>
          <a:bodyPr>
            <a:normAutofit fontScale="55000" lnSpcReduction="20000"/>
          </a:bodyPr>
          <a:lstStyle/>
          <a:p>
            <a:r>
              <a:rPr lang="en-GB" sz="5100" dirty="0"/>
              <a:t>Interest in democracy inspired by </a:t>
            </a:r>
            <a:r>
              <a:rPr lang="en-GB" sz="5100" b="1" dirty="0"/>
              <a:t>French Revolution</a:t>
            </a:r>
            <a:r>
              <a:rPr lang="en-GB" sz="5100" dirty="0"/>
              <a:t> (having deeply affected his family) and his travels in United States </a:t>
            </a:r>
            <a:r>
              <a:rPr lang="en-GB" sz="5100" dirty="0">
                <a:sym typeface="Wingdings" panose="05000000000000000000" pitchFamily="2" charset="2"/>
              </a:rPr>
              <a:t> Basic question: </a:t>
            </a:r>
            <a:r>
              <a:rPr lang="en-GB" sz="5100" b="1" dirty="0"/>
              <a:t>American democracy as a model for Europe</a:t>
            </a:r>
            <a:r>
              <a:rPr lang="en-GB" sz="5100" dirty="0"/>
              <a:t> in general and for France in particular?</a:t>
            </a:r>
            <a:endParaRPr lang="nl-NL" sz="5100" dirty="0"/>
          </a:p>
          <a:p>
            <a:r>
              <a:rPr lang="en-GB" sz="5100" b="1" dirty="0"/>
              <a:t>Aristocratic background: </a:t>
            </a:r>
            <a:r>
              <a:rPr lang="en-GB" sz="5100" dirty="0"/>
              <a:t>attached to historical tradition and continuity, but at the same time awareness of inevitability of democracy, including advantages and disadvantages.</a:t>
            </a:r>
          </a:p>
          <a:p>
            <a:r>
              <a:rPr lang="en-GB" sz="5100" dirty="0"/>
              <a:t>Inspired by: </a:t>
            </a:r>
          </a:p>
          <a:p>
            <a:pPr>
              <a:buFont typeface="Wingdings" panose="05000000000000000000" pitchFamily="2" charset="2"/>
              <a:buChar char="à"/>
            </a:pPr>
            <a:r>
              <a:rPr lang="en-GB" sz="5100" b="1" dirty="0"/>
              <a:t>liberal values</a:t>
            </a:r>
            <a:r>
              <a:rPr lang="en-GB" sz="5100" dirty="0"/>
              <a:t>: protecting individual liberty against state through the rule of law</a:t>
            </a:r>
          </a:p>
          <a:p>
            <a:pPr>
              <a:buFont typeface="Wingdings" panose="05000000000000000000" pitchFamily="2" charset="2"/>
              <a:buChar char="à"/>
            </a:pPr>
            <a:r>
              <a:rPr lang="en-GB" sz="5100" b="1" dirty="0"/>
              <a:t>conservative leanings</a:t>
            </a:r>
            <a:r>
              <a:rPr lang="en-GB" sz="5100" dirty="0"/>
              <a:t>: importance of self-control, social obligations, cohesion/community-spirit, cultural traditions and religion</a:t>
            </a:r>
          </a:p>
          <a:p>
            <a:pPr>
              <a:buFont typeface="Wingdings" panose="05000000000000000000" pitchFamily="2" charset="2"/>
              <a:buChar char="à"/>
            </a:pPr>
            <a:r>
              <a:rPr lang="en-GB" sz="5100" b="1" dirty="0"/>
              <a:t>republican element</a:t>
            </a:r>
            <a:r>
              <a:rPr lang="en-GB" sz="5100" dirty="0"/>
              <a:t>: the need for active citizenship</a:t>
            </a:r>
          </a:p>
          <a:p>
            <a:endParaRPr lang="nl-NL" dirty="0"/>
          </a:p>
        </p:txBody>
      </p:sp>
    </p:spTree>
    <p:extLst>
      <p:ext uri="{BB962C8B-B14F-4D97-AF65-F5344CB8AC3E}">
        <p14:creationId xmlns:p14="http://schemas.microsoft.com/office/powerpoint/2010/main" val="3313974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nl-NL" b="1" dirty="0" err="1"/>
              <a:t>Tocqueville</a:t>
            </a:r>
            <a:r>
              <a:rPr lang="nl-NL" b="1" dirty="0"/>
              <a:t> </a:t>
            </a:r>
            <a:r>
              <a:rPr lang="nl-NL" b="1" dirty="0" err="1"/>
              <a:t>haunted</a:t>
            </a:r>
            <a:r>
              <a:rPr lang="nl-NL" b="1" dirty="0"/>
              <a:t> </a:t>
            </a:r>
            <a:r>
              <a:rPr lang="nl-NL" b="1" dirty="0" err="1"/>
              <a:t>by</a:t>
            </a:r>
            <a:r>
              <a:rPr lang="nl-NL" b="1" dirty="0"/>
              <a:t> </a:t>
            </a:r>
            <a:r>
              <a:rPr lang="nl-NL" b="1" dirty="0" err="1"/>
              <a:t>spectre</a:t>
            </a:r>
            <a:r>
              <a:rPr lang="nl-NL" b="1" dirty="0"/>
              <a:t> of French </a:t>
            </a:r>
            <a:r>
              <a:rPr lang="nl-NL" b="1" dirty="0" err="1"/>
              <a:t>Revolution</a:t>
            </a:r>
            <a:br>
              <a:rPr lang="nl-NL" dirty="0"/>
            </a:br>
            <a:endParaRPr lang="nl-NL" dirty="0"/>
          </a:p>
        </p:txBody>
      </p:sp>
      <p:sp>
        <p:nvSpPr>
          <p:cNvPr id="3" name="Content Placeholder 2"/>
          <p:cNvSpPr>
            <a:spLocks noGrp="1"/>
          </p:cNvSpPr>
          <p:nvPr>
            <p:ph idx="1"/>
          </p:nvPr>
        </p:nvSpPr>
        <p:spPr/>
        <p:txBody>
          <a:bodyPr>
            <a:normAutofit fontScale="25000" lnSpcReduction="20000"/>
          </a:bodyPr>
          <a:lstStyle/>
          <a:p>
            <a:pPr marL="0" indent="0">
              <a:buNone/>
            </a:pPr>
            <a:r>
              <a:rPr lang="en-GB" sz="8000" dirty="0"/>
              <a:t>Breakthrough of liberal democracy and modern citizenship in Europe (preceded by American War of Independence), but … many heads chopped off in the process and chaos, fanaticism, violence, terror and dictatorship.</a:t>
            </a:r>
            <a:endParaRPr lang="nl-NL" sz="8000" dirty="0"/>
          </a:p>
          <a:p>
            <a:pPr marL="0" indent="0">
              <a:buNone/>
            </a:pPr>
            <a:endParaRPr lang="en-GB" sz="8000" dirty="0"/>
          </a:p>
          <a:p>
            <a:pPr marL="0" indent="0">
              <a:buNone/>
            </a:pPr>
            <a:endParaRPr lang="nl-NL" sz="8000" dirty="0"/>
          </a:p>
          <a:p>
            <a:pPr marL="0" indent="0">
              <a:buNone/>
            </a:pPr>
            <a:endParaRPr lang="en-GB" sz="8000" dirty="0"/>
          </a:p>
          <a:p>
            <a:pPr marL="0" indent="0">
              <a:buNone/>
            </a:pPr>
            <a:endParaRPr lang="en-GB" sz="8000" dirty="0"/>
          </a:p>
          <a:p>
            <a:pPr marL="0" indent="0">
              <a:buNone/>
            </a:pPr>
            <a:r>
              <a:rPr lang="en-GB" sz="8000" dirty="0"/>
              <a:t>                                       </a:t>
            </a:r>
          </a:p>
          <a:p>
            <a:pPr marL="0" indent="0">
              <a:buNone/>
            </a:pPr>
            <a:endParaRPr lang="en-GB" sz="8000" dirty="0"/>
          </a:p>
          <a:p>
            <a:pPr marL="0" indent="0">
              <a:buNone/>
            </a:pPr>
            <a:endParaRPr lang="en-GB" sz="8000" dirty="0"/>
          </a:p>
          <a:p>
            <a:pPr marL="0" indent="0">
              <a:buNone/>
            </a:pPr>
            <a:endParaRPr lang="en-GB" sz="8000" dirty="0"/>
          </a:p>
          <a:p>
            <a:pPr marL="0" indent="0">
              <a:buNone/>
            </a:pPr>
            <a:r>
              <a:rPr lang="en-GB" sz="8000" dirty="0"/>
              <a:t>Moderate liberal phase 		</a:t>
            </a:r>
            <a:r>
              <a:rPr lang="en-GB" sz="8000" b="1" dirty="0"/>
              <a:t>Radical Jacobin phase following</a:t>
            </a:r>
          </a:p>
          <a:p>
            <a:pPr marL="0" indent="0">
              <a:buNone/>
            </a:pPr>
            <a:r>
              <a:rPr lang="en-GB" sz="8000" dirty="0"/>
              <a:t>(1789-92) 		 	</a:t>
            </a:r>
            <a:r>
              <a:rPr lang="en-GB" sz="8000" b="1" dirty="0"/>
              <a:t>Rousseau’s democratic model (1792-95)</a:t>
            </a:r>
          </a:p>
          <a:p>
            <a:pPr marL="0" indent="0">
              <a:buNone/>
            </a:pPr>
            <a:endParaRPr lang="en-GB" sz="8000" dirty="0"/>
          </a:p>
          <a:p>
            <a:pPr marL="0" indent="0">
              <a:buNone/>
            </a:pPr>
            <a:r>
              <a:rPr lang="en-GB" sz="8000" dirty="0"/>
              <a:t> </a:t>
            </a:r>
            <a:endParaRPr lang="nl-NL" sz="8000" dirty="0"/>
          </a:p>
          <a:p>
            <a:pPr marL="0" indent="0">
              <a:buNone/>
            </a:pPr>
            <a:r>
              <a:rPr lang="en-GB" sz="8000" dirty="0"/>
              <a:t>Liberal priority of individual 	Republican priority of</a:t>
            </a:r>
          </a:p>
          <a:p>
            <a:pPr marL="0" indent="0">
              <a:buNone/>
            </a:pPr>
            <a:r>
              <a:rPr lang="en-GB" sz="8000" dirty="0"/>
              <a:t>self-determination 		collective self-determination</a:t>
            </a:r>
          </a:p>
          <a:p>
            <a:pPr marL="0" indent="0">
              <a:buNone/>
            </a:pPr>
            <a:endParaRPr lang="en-GB" sz="8000" dirty="0"/>
          </a:p>
          <a:p>
            <a:pPr marL="0" indent="0">
              <a:buNone/>
            </a:pPr>
            <a:endParaRPr lang="en-GB" sz="8000" dirty="0"/>
          </a:p>
          <a:p>
            <a:pPr marL="0" indent="0">
              <a:buNone/>
            </a:pPr>
            <a:endParaRPr lang="nl-NL" dirty="0"/>
          </a:p>
          <a:p>
            <a:pPr marL="0" indent="0">
              <a:buNone/>
            </a:pPr>
            <a:br>
              <a:rPr lang="en-US" b="1" dirty="0"/>
            </a:br>
            <a:endParaRPr lang="nl-NL"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5976" y="2443274"/>
            <a:ext cx="1669542" cy="211582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5123" y="2420888"/>
            <a:ext cx="2592288" cy="1682495"/>
          </a:xfrm>
          <a:prstGeom prst="rect">
            <a:avLst/>
          </a:prstGeom>
        </p:spPr>
      </p:pic>
      <p:sp>
        <p:nvSpPr>
          <p:cNvPr id="6" name="Right Arrow 5"/>
          <p:cNvSpPr/>
          <p:nvPr/>
        </p:nvSpPr>
        <p:spPr>
          <a:xfrm>
            <a:off x="3275856" y="285293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8184" y="2770507"/>
            <a:ext cx="2517270" cy="1788587"/>
          </a:xfrm>
          <a:prstGeom prst="rect">
            <a:avLst/>
          </a:prstGeom>
        </p:spPr>
      </p:pic>
    </p:spTree>
    <p:extLst>
      <p:ext uri="{BB962C8B-B14F-4D97-AF65-F5344CB8AC3E}">
        <p14:creationId xmlns:p14="http://schemas.microsoft.com/office/powerpoint/2010/main" val="2357674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43408"/>
            <a:ext cx="8363272" cy="1661046"/>
          </a:xfrm>
        </p:spPr>
        <p:txBody>
          <a:bodyPr>
            <a:normAutofit/>
          </a:bodyPr>
          <a:lstStyle/>
          <a:p>
            <a:r>
              <a:rPr lang="en-US" b="1" dirty="0"/>
              <a:t>Downside of French Revolution</a:t>
            </a:r>
          </a:p>
        </p:txBody>
      </p:sp>
      <p:sp>
        <p:nvSpPr>
          <p:cNvPr id="3" name="Content Placeholder 2"/>
          <p:cNvSpPr>
            <a:spLocks noGrp="1"/>
          </p:cNvSpPr>
          <p:nvPr>
            <p:ph idx="1"/>
          </p:nvPr>
        </p:nvSpPr>
        <p:spPr>
          <a:xfrm>
            <a:off x="308009" y="1196752"/>
            <a:ext cx="8363272" cy="5904656"/>
          </a:xfrm>
        </p:spPr>
        <p:txBody>
          <a:bodyPr>
            <a:noAutofit/>
          </a:bodyPr>
          <a:lstStyle/>
          <a:p>
            <a:pPr marL="0" indent="0">
              <a:buNone/>
            </a:pPr>
            <a:r>
              <a:rPr lang="en-US" sz="2000" dirty="0"/>
              <a:t>Promising start (</a:t>
            </a:r>
            <a:r>
              <a:rPr lang="en-US" sz="2000" i="1" dirty="0"/>
              <a:t>liberty, equality, fraternity</a:t>
            </a:r>
            <a:r>
              <a:rPr lang="en-US" sz="2000" dirty="0"/>
              <a:t>) but </a:t>
            </a:r>
            <a:r>
              <a:rPr lang="en-US" sz="2000" b="1" dirty="0"/>
              <a:t>destructive revolutionary dynamics</a:t>
            </a:r>
            <a:r>
              <a:rPr lang="en-US" sz="2000" dirty="0"/>
              <a:t>:</a:t>
            </a:r>
          </a:p>
          <a:p>
            <a:r>
              <a:rPr lang="en-US" sz="2000" dirty="0"/>
              <a:t>Democracy degenerating into extremism, violent conflict, civil war, (state) terror and dictatorship. </a:t>
            </a:r>
          </a:p>
          <a:p>
            <a:r>
              <a:rPr lang="en-US" sz="2000" dirty="0"/>
              <a:t>Political involvement of popular masses </a:t>
            </a:r>
            <a:r>
              <a:rPr lang="en-US" sz="2000" dirty="0">
                <a:sym typeface="Wingdings" panose="05000000000000000000" pitchFamily="2" charset="2"/>
              </a:rPr>
              <a:t></a:t>
            </a:r>
            <a:r>
              <a:rPr lang="en-US" sz="2000" dirty="0"/>
              <a:t> fanaticism, black and white thinking, demagogy, manipulation and scapegoating </a:t>
            </a:r>
            <a:r>
              <a:rPr lang="en-US" sz="2000" dirty="0">
                <a:sym typeface="Wingdings" panose="05000000000000000000" pitchFamily="2" charset="2"/>
              </a:rPr>
              <a:t> p</a:t>
            </a:r>
            <a:r>
              <a:rPr lang="en-US" sz="2000" dirty="0"/>
              <a:t>opulism undermining basic democratic values.</a:t>
            </a:r>
            <a:endParaRPr lang="nl-NL" sz="2000" dirty="0"/>
          </a:p>
          <a:p>
            <a:pPr marL="0" indent="0">
              <a:buNone/>
            </a:pPr>
            <a:endParaRPr lang="en-US" sz="2000" dirty="0"/>
          </a:p>
          <a:p>
            <a:pPr marL="0" indent="0">
              <a:buNone/>
            </a:pPr>
            <a:endParaRPr lang="en-US" sz="2000" b="1" dirty="0"/>
          </a:p>
          <a:p>
            <a:pPr marL="0" indent="0">
              <a:buNone/>
            </a:pPr>
            <a:r>
              <a:rPr lang="en-US" sz="2000" b="1" dirty="0"/>
              <a:t>Difficulty to establish stable democracy from scratch</a:t>
            </a:r>
            <a:r>
              <a:rPr lang="en-US" sz="2000" dirty="0"/>
              <a:t>:</a:t>
            </a:r>
          </a:p>
          <a:p>
            <a:pPr>
              <a:buFont typeface="Wingdings"/>
              <a:buChar char="à"/>
            </a:pPr>
            <a:r>
              <a:rPr lang="en-US" sz="2000" dirty="0"/>
              <a:t>Democratic mentalities and attitudes not yet firmly rooted in French society: no respect and toleration of minorities and alternative views. </a:t>
            </a:r>
          </a:p>
          <a:p>
            <a:pPr>
              <a:buFont typeface="Wingdings"/>
              <a:buChar char="à"/>
            </a:pPr>
            <a:r>
              <a:rPr lang="en-US" sz="2000" dirty="0"/>
              <a:t>Lack of experience with institutional procedures and routines required to make liberal democracy workable: guaranteeing the rule of law, reasonable and peaceful discussion and compromise through parliamentary procedures. </a:t>
            </a:r>
          </a:p>
        </p:txBody>
      </p:sp>
      <p:sp>
        <p:nvSpPr>
          <p:cNvPr id="4" name="Down Arrow 3"/>
          <p:cNvSpPr/>
          <p:nvPr/>
        </p:nvSpPr>
        <p:spPr>
          <a:xfrm>
            <a:off x="81212" y="328498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276588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What is democracy </a:t>
            </a:r>
            <a:br>
              <a:rPr lang="en-GB" b="1" dirty="0"/>
            </a:br>
            <a:r>
              <a:rPr lang="en-GB" b="1" dirty="0"/>
              <a:t>in Tocqueville’s view?</a:t>
            </a:r>
          </a:p>
        </p:txBody>
      </p:sp>
      <p:sp>
        <p:nvSpPr>
          <p:cNvPr id="3" name="Content Placeholder 2"/>
          <p:cNvSpPr>
            <a:spLocks noGrp="1"/>
          </p:cNvSpPr>
          <p:nvPr>
            <p:ph idx="1"/>
          </p:nvPr>
        </p:nvSpPr>
        <p:spPr/>
        <p:txBody>
          <a:bodyPr>
            <a:noAutofit/>
          </a:bodyPr>
          <a:lstStyle/>
          <a:p>
            <a:pPr marL="0" indent="0">
              <a:buNone/>
            </a:pPr>
            <a:r>
              <a:rPr lang="en-GB" dirty="0"/>
              <a:t>			</a:t>
            </a:r>
          </a:p>
          <a:p>
            <a:pPr marL="0" indent="0">
              <a:buNone/>
            </a:pPr>
            <a:r>
              <a:rPr lang="en-GB" dirty="0"/>
              <a:t>			</a:t>
            </a:r>
            <a:r>
              <a:rPr lang="en-GB" b="1" dirty="0"/>
              <a:t>Two dimensions</a:t>
            </a:r>
          </a:p>
          <a:p>
            <a:endParaRPr lang="en-GB" dirty="0"/>
          </a:p>
          <a:p>
            <a:r>
              <a:rPr lang="en-GB" sz="2800" dirty="0"/>
              <a:t>‘Democratisation’ as an inevitable long-term social development in Western history (</a:t>
            </a:r>
            <a:r>
              <a:rPr lang="en-GB" sz="2800" i="1" dirty="0"/>
              <a:t>The Old Regime and the French Revolution</a:t>
            </a:r>
            <a:r>
              <a:rPr lang="en-GB" sz="2800" dirty="0"/>
              <a:t>, 1856).</a:t>
            </a:r>
          </a:p>
          <a:p>
            <a:r>
              <a:rPr lang="en-GB" sz="2800" dirty="0"/>
              <a:t>Democracy as a political arrangement and its social conditions (</a:t>
            </a:r>
            <a:r>
              <a:rPr lang="en-GB" sz="2800" i="1" dirty="0"/>
              <a:t>Democracy in America</a:t>
            </a:r>
            <a:r>
              <a:rPr lang="en-GB" sz="2800" dirty="0"/>
              <a:t>,1835/1840).</a:t>
            </a:r>
          </a:p>
          <a:p>
            <a:pPr marL="0" indent="0">
              <a:buNone/>
            </a:pPr>
            <a:r>
              <a:rPr lang="en-GB" sz="2800" dirty="0">
                <a:sym typeface="Wingdings" panose="05000000000000000000" pitchFamily="2" charset="2"/>
              </a:rPr>
              <a:t> Realisation of the first necessary precondition for realisation of the second.</a:t>
            </a:r>
            <a:endParaRPr lang="en-GB"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2123728" cy="332114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4" y="0"/>
            <a:ext cx="2195736" cy="3410048"/>
          </a:xfrm>
          <a:prstGeom prst="rect">
            <a:avLst/>
          </a:prstGeom>
        </p:spPr>
      </p:pic>
      <p:sp>
        <p:nvSpPr>
          <p:cNvPr id="6" name="Right Arrow 5"/>
          <p:cNvSpPr/>
          <p:nvPr/>
        </p:nvSpPr>
        <p:spPr>
          <a:xfrm>
            <a:off x="2483768" y="2274049"/>
            <a:ext cx="72008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Left Arrow 6"/>
          <p:cNvSpPr/>
          <p:nvPr/>
        </p:nvSpPr>
        <p:spPr>
          <a:xfrm>
            <a:off x="6084168" y="2276872"/>
            <a:ext cx="720080"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645970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43408"/>
            <a:ext cx="8363272" cy="1296144"/>
          </a:xfrm>
        </p:spPr>
        <p:txBody>
          <a:bodyPr>
            <a:normAutofit fontScale="90000"/>
          </a:bodyPr>
          <a:lstStyle/>
          <a:p>
            <a:br>
              <a:rPr lang="en-GB" b="1" dirty="0"/>
            </a:br>
            <a:r>
              <a:rPr lang="en-GB" sz="3600" b="1" dirty="0"/>
              <a:t>Democratisation as long-term social development since Middle Ages</a:t>
            </a:r>
            <a:br>
              <a:rPr lang="en-GB" sz="3600" dirty="0"/>
            </a:br>
            <a:endParaRPr lang="nl-NL" sz="3600" dirty="0"/>
          </a:p>
        </p:txBody>
      </p:sp>
      <p:sp>
        <p:nvSpPr>
          <p:cNvPr id="3" name="Content Placeholder 2"/>
          <p:cNvSpPr>
            <a:spLocks noGrp="1"/>
          </p:cNvSpPr>
          <p:nvPr>
            <p:ph idx="1"/>
          </p:nvPr>
        </p:nvSpPr>
        <p:spPr>
          <a:xfrm>
            <a:off x="457200" y="1052736"/>
            <a:ext cx="8229600" cy="5805264"/>
          </a:xfrm>
        </p:spPr>
        <p:txBody>
          <a:bodyPr>
            <a:noAutofit/>
          </a:bodyPr>
          <a:lstStyle/>
          <a:p>
            <a:pPr marL="0" indent="0">
              <a:buNone/>
            </a:pPr>
            <a:r>
              <a:rPr lang="en-GB" sz="2400" b="1" dirty="0"/>
              <a:t>Traditional aristocratic social order</a:t>
            </a:r>
            <a:r>
              <a:rPr lang="en-GB" sz="2400" dirty="0"/>
              <a:t> in which individuals are imbedded in collective bonds of family, </a:t>
            </a:r>
            <a:r>
              <a:rPr lang="en-GB" sz="2400" dirty="0" err="1"/>
              <a:t>cla</a:t>
            </a:r>
            <a:r>
              <a:rPr lang="en-US" sz="2400" dirty="0"/>
              <a:t>n, tribe, feudalism, corporations, and village communities, and they are subordinated to hierarchical ranks and orders based on fixed status and privileges as well as religious authorities. </a:t>
            </a:r>
          </a:p>
          <a:p>
            <a:pPr marL="0" lvl="0" indent="0">
              <a:buNone/>
            </a:pPr>
            <a:endParaRPr lang="en-GB" sz="2400" b="1" dirty="0"/>
          </a:p>
          <a:p>
            <a:pPr marL="0" lvl="0" indent="0">
              <a:buNone/>
            </a:pPr>
            <a:r>
              <a:rPr lang="en-US" sz="2400" b="1" dirty="0"/>
              <a:t>Social democratization </a:t>
            </a:r>
            <a:r>
              <a:rPr lang="en-US" sz="2400" dirty="0"/>
              <a:t>(as consequence of socioeconomic modernization): gradual emergence of a diversified, literate, commercial and industrial society providing options for individuals to break away from traditional hierarchical and collective structures and to gain freedom of movement and initiative </a:t>
            </a:r>
            <a:r>
              <a:rPr lang="en-US" sz="2400" dirty="0">
                <a:sym typeface="Wingdings" panose="05000000000000000000" pitchFamily="2" charset="2"/>
              </a:rPr>
              <a:t> </a:t>
            </a:r>
            <a:r>
              <a:rPr lang="en-US" sz="2400" b="1" dirty="0"/>
              <a:t>levelling and equalization of individual social and economic conditions and opportunities </a:t>
            </a:r>
            <a:r>
              <a:rPr lang="en-US" sz="2400" b="0" dirty="0">
                <a:effectLst/>
                <a:ea typeface="Calibri" panose="020F0502020204030204" pitchFamily="34" charset="0"/>
              </a:rPr>
              <a:t>with a homogenizing effect (differences of degree between individuals rather than fixed and of kind).</a:t>
            </a:r>
            <a:endParaRPr lang="nl-NL" sz="2400" dirty="0"/>
          </a:p>
          <a:p>
            <a:pPr marL="0" indent="0">
              <a:buNone/>
            </a:pPr>
            <a:endParaRPr lang="nl-NL" dirty="0"/>
          </a:p>
        </p:txBody>
      </p:sp>
      <p:sp>
        <p:nvSpPr>
          <p:cNvPr id="4" name="Arrow: Down 3">
            <a:extLst>
              <a:ext uri="{FF2B5EF4-FFF2-40B4-BE49-F238E27FC236}">
                <a16:creationId xmlns:a16="http://schemas.microsoft.com/office/drawing/2014/main" id="{5986276B-C74A-8FBD-9454-F17A49CE3103}"/>
              </a:ext>
            </a:extLst>
          </p:cNvPr>
          <p:cNvSpPr/>
          <p:nvPr/>
        </p:nvSpPr>
        <p:spPr>
          <a:xfrm>
            <a:off x="81212" y="2505647"/>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226916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87424"/>
            <a:ext cx="8363272" cy="1805062"/>
          </a:xfrm>
        </p:spPr>
        <p:txBody>
          <a:bodyPr>
            <a:normAutofit/>
          </a:bodyPr>
          <a:lstStyle/>
          <a:p>
            <a:r>
              <a:rPr lang="en-US" sz="3200" b="1" dirty="0"/>
              <a:t>Social democratization paralleled by growing power of central state</a:t>
            </a:r>
          </a:p>
        </p:txBody>
      </p:sp>
      <p:sp>
        <p:nvSpPr>
          <p:cNvPr id="3" name="Content Placeholder 2"/>
          <p:cNvSpPr>
            <a:spLocks noGrp="1"/>
          </p:cNvSpPr>
          <p:nvPr>
            <p:ph idx="1"/>
          </p:nvPr>
        </p:nvSpPr>
        <p:spPr>
          <a:xfrm>
            <a:off x="179512" y="1196752"/>
            <a:ext cx="8856984" cy="5904656"/>
          </a:xfrm>
        </p:spPr>
        <p:txBody>
          <a:bodyPr>
            <a:noAutofit/>
          </a:bodyPr>
          <a:lstStyle/>
          <a:p>
            <a:r>
              <a:rPr lang="en-GB" sz="2400" dirty="0"/>
              <a:t>In traditional settings political power widely dispersed in collective and hierarchical structures, locally/regionally in families, villages, parishes and feudal estates. Weak state sharing power with local/regional authorities (fathers, clergymen, noble lords, gentry, patricians and notables).  </a:t>
            </a:r>
          </a:p>
          <a:p>
            <a:r>
              <a:rPr lang="en-GB" sz="2400" dirty="0"/>
              <a:t>Traditional power structures eroding through social democratization, enabling more and more people to detach themselves from hierarchies and local communities and to become more or less free-floating individuals moving around within wider borders.</a:t>
            </a:r>
          </a:p>
          <a:p>
            <a:r>
              <a:rPr lang="en-GB" sz="2400" dirty="0"/>
              <a:t>Political power moving from local settings to the state, where rulers (in France the absolutist kings and later revolutionary/republican governments: absolutist monarchy paving the way for revolution) strive for centralisation and national unification. </a:t>
            </a:r>
          </a:p>
        </p:txBody>
      </p:sp>
    </p:spTree>
    <p:extLst>
      <p:ext uri="{BB962C8B-B14F-4D97-AF65-F5344CB8AC3E}">
        <p14:creationId xmlns:p14="http://schemas.microsoft.com/office/powerpoint/2010/main" val="2140426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2800" b="1" dirty="0"/>
              <a:t>Tocqueville: tension between individual and collective self-determination </a:t>
            </a:r>
            <a:r>
              <a:rPr lang="en-US" sz="2800" b="1" dirty="0">
                <a:sym typeface="Wingdings" panose="05000000000000000000" pitchFamily="2" charset="2"/>
              </a:rPr>
              <a:t> two threats to </a:t>
            </a:r>
            <a:r>
              <a:rPr lang="en-US" sz="2800" b="1" dirty="0"/>
              <a:t>democracy</a:t>
            </a:r>
            <a:endParaRPr lang="nl-NL" sz="2800" dirty="0"/>
          </a:p>
        </p:txBody>
      </p:sp>
      <p:sp>
        <p:nvSpPr>
          <p:cNvPr id="3" name="Content Placeholder 2"/>
          <p:cNvSpPr>
            <a:spLocks noGrp="1"/>
          </p:cNvSpPr>
          <p:nvPr>
            <p:ph idx="1"/>
          </p:nvPr>
        </p:nvSpPr>
        <p:spPr>
          <a:xfrm>
            <a:off x="179512" y="1628800"/>
            <a:ext cx="8784976" cy="4497363"/>
          </a:xfrm>
        </p:spPr>
        <p:txBody>
          <a:bodyPr>
            <a:noAutofit/>
          </a:bodyPr>
          <a:lstStyle/>
          <a:p>
            <a:pPr lvl="0"/>
            <a:r>
              <a:rPr lang="en-GB" sz="2400" dirty="0"/>
              <a:t>On the one hand (liberal perspective): </a:t>
            </a:r>
            <a:r>
              <a:rPr lang="en-GB" sz="2400" b="1" dirty="0"/>
              <a:t>power of centralised </a:t>
            </a:r>
            <a:r>
              <a:rPr lang="en-GB" sz="2400" dirty="0"/>
              <a:t>(either authoritarian or democratic) </a:t>
            </a:r>
            <a:r>
              <a:rPr lang="en-GB" sz="2400" b="1" dirty="0"/>
              <a:t>state threatens individual liberty</a:t>
            </a:r>
            <a:r>
              <a:rPr lang="en-GB" sz="2400" dirty="0"/>
              <a:t>, in particular if counterbalancing forces (traditionally collectivist/corporative structures and in modern conditions robust civil society through which citizens organize themselves) are lacking in society. (During French Revolution:</a:t>
            </a:r>
            <a:r>
              <a:rPr lang="en-GB" sz="2400" b="1" dirty="0"/>
              <a:t> </a:t>
            </a:r>
            <a:r>
              <a:rPr lang="en-GB" sz="2400" dirty="0"/>
              <a:t>no counter-balance against centralized state and ‘democratic despotism’. )</a:t>
            </a:r>
          </a:p>
          <a:p>
            <a:pPr lvl="0"/>
            <a:r>
              <a:rPr lang="en-GB" sz="2400" dirty="0"/>
              <a:t>On the other hand (republican perspective): </a:t>
            </a:r>
            <a:r>
              <a:rPr lang="en-GB" sz="2400" b="1" dirty="0"/>
              <a:t>individualisation</a:t>
            </a:r>
            <a:r>
              <a:rPr lang="en-GB" sz="2400" dirty="0"/>
              <a:t> (social atomisation) </a:t>
            </a:r>
            <a:r>
              <a:rPr lang="en-GB" sz="2400" b="1" dirty="0"/>
              <a:t>as a threat for democratic involvement </a:t>
            </a:r>
            <a:r>
              <a:rPr lang="en-GB" sz="2400" dirty="0">
                <a:sym typeface="Wingdings" panose="05000000000000000000" pitchFamily="2" charset="2"/>
              </a:rPr>
              <a:t> if self-interested and self-satisfied individuals retreat in private sphere or economic pursuits and do not engage with the public good, rulers (democratically elected or not) will decide for citizens and will seize more and more power.</a:t>
            </a:r>
            <a:endParaRPr lang="nl-NL" sz="2400" dirty="0"/>
          </a:p>
          <a:p>
            <a:pPr marL="0" indent="0">
              <a:buNone/>
            </a:pPr>
            <a:endParaRPr lang="nl-NL" sz="2400" dirty="0"/>
          </a:p>
          <a:p>
            <a:pPr marL="0" indent="0">
              <a:buNone/>
            </a:pPr>
            <a:r>
              <a:rPr lang="en-GB" sz="2400" dirty="0"/>
              <a:t>.</a:t>
            </a:r>
            <a:endParaRPr lang="nl-NL" sz="2400" dirty="0"/>
          </a:p>
          <a:p>
            <a:pPr marL="0" indent="0">
              <a:buNone/>
            </a:pPr>
            <a:r>
              <a:rPr lang="en-GB" sz="1600" dirty="0"/>
              <a:t> </a:t>
            </a:r>
            <a:endParaRPr lang="nl-NL" sz="1600" dirty="0"/>
          </a:p>
          <a:p>
            <a:pPr marL="0" indent="0">
              <a:buNone/>
            </a:pPr>
            <a:endParaRPr lang="nl-NL" sz="1600" dirty="0"/>
          </a:p>
        </p:txBody>
      </p:sp>
    </p:spTree>
    <p:extLst>
      <p:ext uri="{BB962C8B-B14F-4D97-AF65-F5344CB8AC3E}">
        <p14:creationId xmlns:p14="http://schemas.microsoft.com/office/powerpoint/2010/main" val="3473730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5217</TotalTime>
  <Words>1953</Words>
  <Application>Microsoft Office PowerPoint</Application>
  <PresentationFormat>On-screen Show (4:3)</PresentationFormat>
  <Paragraphs>134</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Times New Roman</vt:lpstr>
      <vt:lpstr>Wingdings</vt:lpstr>
      <vt:lpstr>Office Theme</vt:lpstr>
      <vt:lpstr>  Alexis de Tocqueville:   (1805-1859)         pioneer political thinker </vt:lpstr>
      <vt:lpstr>Impact of personal background and life </vt:lpstr>
      <vt:lpstr>Tocqueville’s preoccupations</vt:lpstr>
      <vt:lpstr> Tocqueville haunted by spectre of French Revolution </vt:lpstr>
      <vt:lpstr>Downside of French Revolution</vt:lpstr>
      <vt:lpstr>What is democracy  in Tocqueville’s view?</vt:lpstr>
      <vt:lpstr> Democratisation as long-term social development since Middle Ages </vt:lpstr>
      <vt:lpstr>Social democratization paralleled by growing power of central state</vt:lpstr>
      <vt:lpstr>Tocqueville: tension between individual and collective self-determination  two threats to democracy</vt:lpstr>
      <vt:lpstr>Tocqueville’s  sociological perspective on democracy  </vt:lpstr>
      <vt:lpstr>Democratic way of life:  commitment to particular values and attitudes</vt:lpstr>
      <vt:lpstr>Undemocratic attitudes </vt:lpstr>
      <vt:lpstr>         American example:                         historical and social/religious background</vt:lpstr>
      <vt:lpstr> American democracy  </vt:lpstr>
      <vt:lpstr>Tocqueville’s insights still relevant for today</vt:lpstr>
      <vt:lpstr>Danger of populism</vt:lpstr>
      <vt:lpstr> Democracy requiring active and responsible citizenship  </vt:lpstr>
      <vt:lpstr>Civil society  social atomization </vt:lpstr>
      <vt:lpstr> Ambivalent relation  between democracy and capitalism  </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DEMOCRACY AND CITIZENSHIP: HISTORICAL AND CONCEPTUAL ANALYSIS</dc:title>
  <dc:creator>Oosterhuis Harry (HISTORY)</dc:creator>
  <cp:lastModifiedBy>Oosterhuis, Harry (HISTORY)</cp:lastModifiedBy>
  <cp:revision>390</cp:revision>
  <cp:lastPrinted>2017-02-09T11:07:05Z</cp:lastPrinted>
  <dcterms:created xsi:type="dcterms:W3CDTF">2013-01-23T09:25:38Z</dcterms:created>
  <dcterms:modified xsi:type="dcterms:W3CDTF">2024-12-26T13:47:24Z</dcterms:modified>
</cp:coreProperties>
</file>