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nl-NL"/>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nl-NL"/>
          </a:p>
        </p:txBody>
      </p:sp>
      <p:sp>
        <p:nvSpPr>
          <p:cNvPr id="4" name="Date Placeholder 3"/>
          <p:cNvSpPr>
            <a:spLocks noGrp="1"/>
          </p:cNvSpPr>
          <p:nvPr>
            <p:ph type="dt" sz="half" idx="10"/>
          </p:nvPr>
        </p:nvSpPr>
        <p:spPr/>
        <p:txBody>
          <a:bodyPr/>
          <a:lstStyle/>
          <a:p>
            <a:fld id="{E111727C-83B0-44D8-8B46-7CD31385D7C5}" type="datetimeFigureOut">
              <a:rPr lang="nl-NL" smtClean="0"/>
              <a:t>29-12-2024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5AA73CC-82E2-432F-9061-F629B1856CD2}" type="slidenum">
              <a:rPr lang="nl-NL" smtClean="0"/>
              <a:t>‹#›</a:t>
            </a:fld>
            <a:endParaRPr lang="nl-NL"/>
          </a:p>
        </p:txBody>
      </p:sp>
    </p:spTree>
    <p:extLst>
      <p:ext uri="{BB962C8B-B14F-4D97-AF65-F5344CB8AC3E}">
        <p14:creationId xmlns:p14="http://schemas.microsoft.com/office/powerpoint/2010/main" val="1092321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E111727C-83B0-44D8-8B46-7CD31385D7C5}" type="datetimeFigureOut">
              <a:rPr lang="nl-NL" smtClean="0"/>
              <a:t>29-12-2024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5AA73CC-82E2-432F-9061-F629B1856CD2}" type="slidenum">
              <a:rPr lang="nl-NL" smtClean="0"/>
              <a:t>‹#›</a:t>
            </a:fld>
            <a:endParaRPr lang="nl-NL"/>
          </a:p>
        </p:txBody>
      </p:sp>
    </p:spTree>
    <p:extLst>
      <p:ext uri="{BB962C8B-B14F-4D97-AF65-F5344CB8AC3E}">
        <p14:creationId xmlns:p14="http://schemas.microsoft.com/office/powerpoint/2010/main" val="2704534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nl-NL"/>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E111727C-83B0-44D8-8B46-7CD31385D7C5}" type="datetimeFigureOut">
              <a:rPr lang="nl-NL" smtClean="0"/>
              <a:t>29-12-2024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5AA73CC-82E2-432F-9061-F629B1856CD2}" type="slidenum">
              <a:rPr lang="nl-NL" smtClean="0"/>
              <a:t>‹#›</a:t>
            </a:fld>
            <a:endParaRPr lang="nl-NL"/>
          </a:p>
        </p:txBody>
      </p:sp>
    </p:spTree>
    <p:extLst>
      <p:ext uri="{BB962C8B-B14F-4D97-AF65-F5344CB8AC3E}">
        <p14:creationId xmlns:p14="http://schemas.microsoft.com/office/powerpoint/2010/main" val="1958902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E111727C-83B0-44D8-8B46-7CD31385D7C5}" type="datetimeFigureOut">
              <a:rPr lang="nl-NL" smtClean="0"/>
              <a:t>29-12-2024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5AA73CC-82E2-432F-9061-F629B1856CD2}" type="slidenum">
              <a:rPr lang="nl-NL" smtClean="0"/>
              <a:t>‹#›</a:t>
            </a:fld>
            <a:endParaRPr lang="nl-NL"/>
          </a:p>
        </p:txBody>
      </p:sp>
    </p:spTree>
    <p:extLst>
      <p:ext uri="{BB962C8B-B14F-4D97-AF65-F5344CB8AC3E}">
        <p14:creationId xmlns:p14="http://schemas.microsoft.com/office/powerpoint/2010/main" val="1707411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nl-NL"/>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111727C-83B0-44D8-8B46-7CD31385D7C5}" type="datetimeFigureOut">
              <a:rPr lang="nl-NL" smtClean="0"/>
              <a:t>29-12-2024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5AA73CC-82E2-432F-9061-F629B1856CD2}" type="slidenum">
              <a:rPr lang="nl-NL" smtClean="0"/>
              <a:t>‹#›</a:t>
            </a:fld>
            <a:endParaRPr lang="nl-NL"/>
          </a:p>
        </p:txBody>
      </p:sp>
    </p:spTree>
    <p:extLst>
      <p:ext uri="{BB962C8B-B14F-4D97-AF65-F5344CB8AC3E}">
        <p14:creationId xmlns:p14="http://schemas.microsoft.com/office/powerpoint/2010/main" val="759231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Date Placeholder 4"/>
          <p:cNvSpPr>
            <a:spLocks noGrp="1"/>
          </p:cNvSpPr>
          <p:nvPr>
            <p:ph type="dt" sz="half" idx="10"/>
          </p:nvPr>
        </p:nvSpPr>
        <p:spPr/>
        <p:txBody>
          <a:bodyPr/>
          <a:lstStyle/>
          <a:p>
            <a:fld id="{E111727C-83B0-44D8-8B46-7CD31385D7C5}" type="datetimeFigureOut">
              <a:rPr lang="nl-NL" smtClean="0"/>
              <a:t>29-12-2024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75AA73CC-82E2-432F-9061-F629B1856CD2}" type="slidenum">
              <a:rPr lang="nl-NL" smtClean="0"/>
              <a:t>‹#›</a:t>
            </a:fld>
            <a:endParaRPr lang="nl-NL"/>
          </a:p>
        </p:txBody>
      </p:sp>
    </p:spTree>
    <p:extLst>
      <p:ext uri="{BB962C8B-B14F-4D97-AF65-F5344CB8AC3E}">
        <p14:creationId xmlns:p14="http://schemas.microsoft.com/office/powerpoint/2010/main" val="540072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nl-NL"/>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7" name="Date Placeholder 6"/>
          <p:cNvSpPr>
            <a:spLocks noGrp="1"/>
          </p:cNvSpPr>
          <p:nvPr>
            <p:ph type="dt" sz="half" idx="10"/>
          </p:nvPr>
        </p:nvSpPr>
        <p:spPr/>
        <p:txBody>
          <a:bodyPr/>
          <a:lstStyle/>
          <a:p>
            <a:fld id="{E111727C-83B0-44D8-8B46-7CD31385D7C5}" type="datetimeFigureOut">
              <a:rPr lang="nl-NL" smtClean="0"/>
              <a:t>29-12-2024</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75AA73CC-82E2-432F-9061-F629B1856CD2}" type="slidenum">
              <a:rPr lang="nl-NL" smtClean="0"/>
              <a:t>‹#›</a:t>
            </a:fld>
            <a:endParaRPr lang="nl-NL"/>
          </a:p>
        </p:txBody>
      </p:sp>
    </p:spTree>
    <p:extLst>
      <p:ext uri="{BB962C8B-B14F-4D97-AF65-F5344CB8AC3E}">
        <p14:creationId xmlns:p14="http://schemas.microsoft.com/office/powerpoint/2010/main" val="3423764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Date Placeholder 2"/>
          <p:cNvSpPr>
            <a:spLocks noGrp="1"/>
          </p:cNvSpPr>
          <p:nvPr>
            <p:ph type="dt" sz="half" idx="10"/>
          </p:nvPr>
        </p:nvSpPr>
        <p:spPr/>
        <p:txBody>
          <a:bodyPr/>
          <a:lstStyle/>
          <a:p>
            <a:fld id="{E111727C-83B0-44D8-8B46-7CD31385D7C5}" type="datetimeFigureOut">
              <a:rPr lang="nl-NL" smtClean="0"/>
              <a:t>29-12-2024</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75AA73CC-82E2-432F-9061-F629B1856CD2}" type="slidenum">
              <a:rPr lang="nl-NL" smtClean="0"/>
              <a:t>‹#›</a:t>
            </a:fld>
            <a:endParaRPr lang="nl-NL"/>
          </a:p>
        </p:txBody>
      </p:sp>
    </p:spTree>
    <p:extLst>
      <p:ext uri="{BB962C8B-B14F-4D97-AF65-F5344CB8AC3E}">
        <p14:creationId xmlns:p14="http://schemas.microsoft.com/office/powerpoint/2010/main" val="2564505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11727C-83B0-44D8-8B46-7CD31385D7C5}" type="datetimeFigureOut">
              <a:rPr lang="nl-NL" smtClean="0"/>
              <a:t>29-12-2024</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75AA73CC-82E2-432F-9061-F629B1856CD2}" type="slidenum">
              <a:rPr lang="nl-NL" smtClean="0"/>
              <a:t>‹#›</a:t>
            </a:fld>
            <a:endParaRPr lang="nl-NL"/>
          </a:p>
        </p:txBody>
      </p:sp>
    </p:spTree>
    <p:extLst>
      <p:ext uri="{BB962C8B-B14F-4D97-AF65-F5344CB8AC3E}">
        <p14:creationId xmlns:p14="http://schemas.microsoft.com/office/powerpoint/2010/main" val="3839314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nl-NL"/>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111727C-83B0-44D8-8B46-7CD31385D7C5}" type="datetimeFigureOut">
              <a:rPr lang="nl-NL" smtClean="0"/>
              <a:t>29-12-2024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75AA73CC-82E2-432F-9061-F629B1856CD2}" type="slidenum">
              <a:rPr lang="nl-NL" smtClean="0"/>
              <a:t>‹#›</a:t>
            </a:fld>
            <a:endParaRPr lang="nl-NL"/>
          </a:p>
        </p:txBody>
      </p:sp>
    </p:spTree>
    <p:extLst>
      <p:ext uri="{BB962C8B-B14F-4D97-AF65-F5344CB8AC3E}">
        <p14:creationId xmlns:p14="http://schemas.microsoft.com/office/powerpoint/2010/main" val="1718000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nl-NL"/>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111727C-83B0-44D8-8B46-7CD31385D7C5}" type="datetimeFigureOut">
              <a:rPr lang="nl-NL" smtClean="0"/>
              <a:t>29-12-2024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75AA73CC-82E2-432F-9061-F629B1856CD2}" type="slidenum">
              <a:rPr lang="nl-NL" smtClean="0"/>
              <a:t>‹#›</a:t>
            </a:fld>
            <a:endParaRPr lang="nl-NL"/>
          </a:p>
        </p:txBody>
      </p:sp>
    </p:spTree>
    <p:extLst>
      <p:ext uri="{BB962C8B-B14F-4D97-AF65-F5344CB8AC3E}">
        <p14:creationId xmlns:p14="http://schemas.microsoft.com/office/powerpoint/2010/main" val="2223591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nl-NL"/>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11727C-83B0-44D8-8B46-7CD31385D7C5}" type="datetimeFigureOut">
              <a:rPr lang="nl-NL" smtClean="0"/>
              <a:t>29-12-2024</a:t>
            </a:fld>
            <a:endParaRPr lang="nl-N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AA73CC-82E2-432F-9061-F629B1856CD2}" type="slidenum">
              <a:rPr lang="nl-NL" smtClean="0"/>
              <a:t>‹#›</a:t>
            </a:fld>
            <a:endParaRPr lang="nl-NL"/>
          </a:p>
        </p:txBody>
      </p:sp>
    </p:spTree>
    <p:extLst>
      <p:ext uri="{BB962C8B-B14F-4D97-AF65-F5344CB8AC3E}">
        <p14:creationId xmlns:p14="http://schemas.microsoft.com/office/powerpoint/2010/main" val="25014134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nl-NL" b="1" dirty="0" err="1"/>
              <a:t>Whig</a:t>
            </a:r>
            <a:r>
              <a:rPr lang="nl-NL" b="1" dirty="0"/>
              <a:t> </a:t>
            </a:r>
            <a:r>
              <a:rPr lang="nl-NL" b="1" dirty="0" err="1"/>
              <a:t>History</a:t>
            </a:r>
            <a:endParaRPr lang="nl-NL" b="1" dirty="0"/>
          </a:p>
        </p:txBody>
      </p:sp>
      <p:sp>
        <p:nvSpPr>
          <p:cNvPr id="3" name="Subtitle 2"/>
          <p:cNvSpPr>
            <a:spLocks noGrp="1"/>
          </p:cNvSpPr>
          <p:nvPr>
            <p:ph type="subTitle" idx="1"/>
          </p:nvPr>
        </p:nvSpPr>
        <p:spPr/>
        <p:txBody>
          <a:bodyPr/>
          <a:lstStyle/>
          <a:p>
            <a:endParaRPr lang="en-US" dirty="0"/>
          </a:p>
          <a:p>
            <a:endParaRPr lang="en-US" dirty="0"/>
          </a:p>
          <a:p>
            <a:r>
              <a:rPr lang="en-US" sz="3600" dirty="0"/>
              <a:t>Harry Oosterhuis</a:t>
            </a:r>
            <a:endParaRPr lang="nl-NL" sz="3600" dirty="0"/>
          </a:p>
        </p:txBody>
      </p:sp>
    </p:spTree>
    <p:extLst>
      <p:ext uri="{BB962C8B-B14F-4D97-AF65-F5344CB8AC3E}">
        <p14:creationId xmlns:p14="http://schemas.microsoft.com/office/powerpoint/2010/main" val="608007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b="1" dirty="0"/>
              <a:t>Butterfield, H.</a:t>
            </a:r>
            <a:br>
              <a:rPr lang="nl-NL" b="1" dirty="0"/>
            </a:br>
            <a:r>
              <a:rPr lang="nl-NL" b="1" dirty="0"/>
              <a:t>	</a:t>
            </a:r>
            <a:r>
              <a:rPr lang="en-US" b="1" dirty="0"/>
              <a:t>(1931). </a:t>
            </a:r>
            <a:r>
              <a:rPr lang="en-US" b="1" i="1" dirty="0"/>
              <a:t>The Whig Interpretation of history</a:t>
            </a:r>
            <a:r>
              <a:rPr lang="en-US" b="1" dirty="0"/>
              <a:t>. 	G Bell and Sons.</a:t>
            </a:r>
            <a:endParaRPr lang="nl-NL" b="1" dirty="0"/>
          </a:p>
        </p:txBody>
      </p:sp>
      <p:sp>
        <p:nvSpPr>
          <p:cNvPr id="3" name="Content Placeholder 2"/>
          <p:cNvSpPr>
            <a:spLocks noGrp="1"/>
          </p:cNvSpPr>
          <p:nvPr>
            <p:ph idx="1"/>
          </p:nvPr>
        </p:nvSpPr>
        <p:spPr>
          <a:xfrm>
            <a:off x="665018" y="2299855"/>
            <a:ext cx="10688782" cy="4479636"/>
          </a:xfrm>
        </p:spPr>
        <p:txBody>
          <a:bodyPr>
            <a:normAutofit lnSpcReduction="10000"/>
          </a:bodyPr>
          <a:lstStyle/>
          <a:p>
            <a:pPr marL="0" indent="0">
              <a:buNone/>
            </a:pPr>
            <a:r>
              <a:rPr lang="en-GB" dirty="0"/>
              <a:t>Background: why “Whig”? </a:t>
            </a:r>
            <a:r>
              <a:rPr lang="en-GB" dirty="0">
                <a:sym typeface="Wingdings" panose="05000000000000000000" pitchFamily="2" charset="2"/>
              </a:rPr>
              <a:t> </a:t>
            </a:r>
            <a:r>
              <a:rPr lang="en-GB" dirty="0"/>
              <a:t>18</a:t>
            </a:r>
            <a:r>
              <a:rPr lang="en-GB" baseline="30000" dirty="0"/>
              <a:t>th</a:t>
            </a:r>
            <a:r>
              <a:rPr lang="en-GB" dirty="0"/>
              <a:t> - early 20th century in British politics:</a:t>
            </a:r>
          </a:p>
          <a:p>
            <a:pPr marL="0" indent="0">
              <a:buNone/>
            </a:pPr>
            <a:endParaRPr lang="en-GB" dirty="0"/>
          </a:p>
          <a:p>
            <a:pPr marL="0" indent="0">
              <a:buNone/>
            </a:pPr>
            <a:r>
              <a:rPr lang="en-GB" b="1" dirty="0"/>
              <a:t>Tories</a:t>
            </a:r>
            <a:r>
              <a:rPr lang="en-GB" dirty="0"/>
              <a:t>						</a:t>
            </a:r>
            <a:r>
              <a:rPr lang="en-GB" b="1" dirty="0"/>
              <a:t>Whigs</a:t>
            </a:r>
            <a:r>
              <a:rPr lang="en-GB" dirty="0"/>
              <a:t> </a:t>
            </a:r>
          </a:p>
          <a:p>
            <a:pPr marL="0" indent="0">
              <a:buNone/>
            </a:pPr>
            <a:r>
              <a:rPr lang="en-GB" dirty="0"/>
              <a:t>traditional/conservative			liberal/enlightened</a:t>
            </a:r>
          </a:p>
          <a:p>
            <a:pPr marL="0" indent="0">
              <a:buNone/>
            </a:pPr>
            <a:r>
              <a:rPr lang="en-GB" dirty="0"/>
              <a:t>authoritarian government		constitutional parliamentary 							</a:t>
            </a:r>
            <a:r>
              <a:rPr lang="en-GB" sz="2800" dirty="0"/>
              <a:t>government</a:t>
            </a:r>
          </a:p>
          <a:p>
            <a:pPr marL="0" indent="0">
              <a:buNone/>
            </a:pPr>
            <a:endParaRPr lang="en-GB" dirty="0"/>
          </a:p>
          <a:p>
            <a:pPr marL="0" indent="0">
              <a:buNone/>
            </a:pPr>
            <a:r>
              <a:rPr lang="en-GB" sz="2800" dirty="0"/>
              <a:t>Whigs: “Tories are backward, we have the forces of history (= inevitable progress towards constitutional monarchy and liberal democracy) on our side.”</a:t>
            </a:r>
          </a:p>
          <a:p>
            <a:pPr marL="3657600" lvl="8" indent="0">
              <a:buNone/>
            </a:pPr>
            <a:endParaRPr lang="en-GB" sz="2800" dirty="0"/>
          </a:p>
        </p:txBody>
      </p:sp>
      <p:sp>
        <p:nvSpPr>
          <p:cNvPr id="4" name="Left-Right Arrow 3"/>
          <p:cNvSpPr/>
          <p:nvPr/>
        </p:nvSpPr>
        <p:spPr>
          <a:xfrm>
            <a:off x="3398982" y="3149599"/>
            <a:ext cx="2346035" cy="4846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640366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891" y="-498763"/>
            <a:ext cx="10771909" cy="2189452"/>
          </a:xfrm>
        </p:spPr>
        <p:txBody>
          <a:bodyPr/>
          <a:lstStyle/>
          <a:p>
            <a:r>
              <a:rPr lang="en-US" b="1" dirty="0">
                <a:latin typeface="+mn-lt"/>
              </a:rPr>
              <a:t>		Whig political history</a:t>
            </a:r>
          </a:p>
        </p:txBody>
      </p:sp>
      <p:sp>
        <p:nvSpPr>
          <p:cNvPr id="3" name="Content Placeholder 2"/>
          <p:cNvSpPr>
            <a:spLocks noGrp="1"/>
          </p:cNvSpPr>
          <p:nvPr>
            <p:ph idx="1"/>
          </p:nvPr>
        </p:nvSpPr>
        <p:spPr>
          <a:xfrm>
            <a:off x="498764" y="951345"/>
            <a:ext cx="10855036" cy="5717310"/>
          </a:xfrm>
        </p:spPr>
        <p:txBody>
          <a:bodyPr>
            <a:normAutofit/>
          </a:bodyPr>
          <a:lstStyle/>
          <a:p>
            <a:endParaRPr lang="en-US" dirty="0"/>
          </a:p>
          <a:p>
            <a:r>
              <a:rPr lang="en-US" dirty="0"/>
              <a:t>Adopting the present (England: constitutional monarchy, parliamentary democracy, liberties and civil rights) as the normal standard.</a:t>
            </a:r>
          </a:p>
          <a:p>
            <a:endParaRPr lang="en-US" dirty="0"/>
          </a:p>
          <a:p>
            <a:r>
              <a:rPr lang="en-US" dirty="0"/>
              <a:t>Projecting that standard onto the past </a:t>
            </a:r>
            <a:r>
              <a:rPr lang="en-US" dirty="0">
                <a:sym typeface="Wingdings" panose="05000000000000000000" pitchFamily="2" charset="2"/>
              </a:rPr>
              <a:t> the political history of (Protestant) England is the inevitable continuing progressive march from oppression, immaturity, religious superstition and reactionary Catholic and Tory dominance towards (Protestant and secular) enlightened-rational and open-minded liberal democracy.</a:t>
            </a:r>
          </a:p>
          <a:p>
            <a:pPr marL="0" indent="0">
              <a:buNone/>
            </a:pPr>
            <a:endParaRPr lang="en-US" dirty="0">
              <a:sym typeface="Wingdings" panose="05000000000000000000" pitchFamily="2" charset="2"/>
            </a:endParaRPr>
          </a:p>
          <a:p>
            <a:pPr marL="0" indent="0">
              <a:buNone/>
            </a:pPr>
            <a:endParaRPr lang="en-US" dirty="0"/>
          </a:p>
        </p:txBody>
      </p:sp>
    </p:spTree>
    <p:extLst>
      <p:ext uri="{BB962C8B-B14F-4D97-AF65-F5344CB8AC3E}">
        <p14:creationId xmlns:p14="http://schemas.microsoft.com/office/powerpoint/2010/main" val="2738511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8909" y="-100738"/>
            <a:ext cx="10614891" cy="1135212"/>
          </a:xfrm>
        </p:spPr>
        <p:txBody>
          <a:bodyPr>
            <a:normAutofit fontScale="90000"/>
          </a:bodyPr>
          <a:lstStyle/>
          <a:p>
            <a:br>
              <a:rPr lang="en-US" b="1" dirty="0">
                <a:sym typeface="Wingdings" panose="05000000000000000000" pitchFamily="2" charset="2"/>
              </a:rPr>
            </a:br>
            <a:r>
              <a:rPr lang="en-US" sz="4000" b="1" dirty="0">
                <a:latin typeface="+mn-lt"/>
                <a:sym typeface="Wingdings" panose="05000000000000000000" pitchFamily="2" charset="2"/>
              </a:rPr>
              <a:t>Butterfield: Whig historiography is deeply flawed and misleading, it is </a:t>
            </a:r>
            <a:r>
              <a:rPr lang="en-US" sz="4000" b="1" i="1" dirty="0" err="1">
                <a:latin typeface="+mn-lt"/>
                <a:sym typeface="Wingdings" panose="05000000000000000000" pitchFamily="2" charset="2"/>
              </a:rPr>
              <a:t>presentist</a:t>
            </a:r>
            <a:r>
              <a:rPr lang="en-US" sz="4000" b="1" dirty="0">
                <a:latin typeface="+mn-lt"/>
                <a:sym typeface="Wingdings" panose="05000000000000000000" pitchFamily="2" charset="2"/>
              </a:rPr>
              <a:t> and </a:t>
            </a:r>
            <a:r>
              <a:rPr lang="en-US" sz="4000" b="1" i="1" dirty="0">
                <a:latin typeface="+mn-lt"/>
                <a:sym typeface="Wingdings" panose="05000000000000000000" pitchFamily="2" charset="2"/>
              </a:rPr>
              <a:t>teleological</a:t>
            </a:r>
            <a:r>
              <a:rPr lang="en-US" sz="4000" b="1" dirty="0">
                <a:latin typeface="+mn-lt"/>
                <a:sym typeface="Wingdings" panose="05000000000000000000" pitchFamily="2" charset="2"/>
              </a:rPr>
              <a:t>:</a:t>
            </a:r>
            <a:br>
              <a:rPr lang="en-US" sz="4000" b="1" dirty="0">
                <a:latin typeface="+mn-lt"/>
                <a:sym typeface="Wingdings" panose="05000000000000000000" pitchFamily="2" charset="2"/>
              </a:rPr>
            </a:br>
            <a:endParaRPr lang="en-US" sz="4000" b="1" dirty="0">
              <a:latin typeface="+mn-lt"/>
            </a:endParaRPr>
          </a:p>
        </p:txBody>
      </p:sp>
      <p:sp>
        <p:nvSpPr>
          <p:cNvPr id="3" name="Content Placeholder 2"/>
          <p:cNvSpPr>
            <a:spLocks noGrp="1"/>
          </p:cNvSpPr>
          <p:nvPr>
            <p:ph idx="1"/>
          </p:nvPr>
        </p:nvSpPr>
        <p:spPr>
          <a:xfrm>
            <a:off x="563419" y="1219200"/>
            <a:ext cx="10790382" cy="5638800"/>
          </a:xfrm>
        </p:spPr>
        <p:txBody>
          <a:bodyPr>
            <a:normAutofit fontScale="77500" lnSpcReduction="20000"/>
          </a:bodyPr>
          <a:lstStyle/>
          <a:p>
            <a:r>
              <a:rPr lang="en-US" dirty="0">
                <a:sym typeface="Wingdings" panose="05000000000000000000" pitchFamily="2" charset="2"/>
              </a:rPr>
              <a:t>One-sided/colored, highly selective and simplified, distorting, moralistic, based on black and white thinking.</a:t>
            </a:r>
          </a:p>
          <a:p>
            <a:r>
              <a:rPr lang="en-US" dirty="0"/>
              <a:t>Unhistorical: tells us more about the present than about the past as it really was; as if the past was not more than a preparation for the present </a:t>
            </a:r>
            <a:r>
              <a:rPr lang="en-US" dirty="0">
                <a:sym typeface="Wingdings" panose="05000000000000000000" pitchFamily="2" charset="2"/>
              </a:rPr>
              <a:t> </a:t>
            </a:r>
            <a:r>
              <a:rPr lang="en-US" dirty="0"/>
              <a:t>The past is different from the present (“a foreign country”); people in the past are unlike us </a:t>
            </a:r>
            <a:r>
              <a:rPr lang="en-US" dirty="0">
                <a:sym typeface="Wingdings" panose="05000000000000000000" pitchFamily="2" charset="2"/>
              </a:rPr>
              <a:t></a:t>
            </a:r>
            <a:r>
              <a:rPr lang="en-US" dirty="0"/>
              <a:t> understand people and events in the past </a:t>
            </a:r>
            <a:r>
              <a:rPr lang="en-US" b="1" dirty="0"/>
              <a:t>in their own context (“relative to time and circumstance”)</a:t>
            </a:r>
            <a:r>
              <a:rPr lang="en-US" dirty="0"/>
              <a:t> and not according to the standards and values of the present.</a:t>
            </a:r>
          </a:p>
          <a:p>
            <a:r>
              <a:rPr lang="en-US" dirty="0"/>
              <a:t>The past is not moving in one direction from unfolding origins towards some sort of preset goal (telos) </a:t>
            </a:r>
            <a:r>
              <a:rPr lang="en-US" dirty="0">
                <a:sym typeface="Wingdings" panose="05000000000000000000" pitchFamily="2" charset="2"/>
              </a:rPr>
              <a:t> the pandemonium of the past: </a:t>
            </a:r>
            <a:r>
              <a:rPr lang="en-US" dirty="0"/>
              <a:t>complex, ambiguous, confused, chaotic.</a:t>
            </a:r>
          </a:p>
          <a:p>
            <a:r>
              <a:rPr lang="en-US" dirty="0"/>
              <a:t>Historical change is not an all-encompassing uniform advance, but a mishmash of accidental, unintended, contingent, often contradictory events and developments (“intricate network of interactions”) </a:t>
            </a:r>
            <a:r>
              <a:rPr lang="en-US" dirty="0">
                <a:sym typeface="Wingdings" panose="05000000000000000000" pitchFamily="2" charset="2"/>
              </a:rPr>
              <a:t> history has no general laws, no inherent meaning (“no voice of its own”) or universal truth (Butterfield: “don’t confuse concrete history with abstract philosophy”)</a:t>
            </a:r>
            <a:r>
              <a:rPr lang="en-US" dirty="0"/>
              <a:t>. </a:t>
            </a:r>
          </a:p>
          <a:p>
            <a:r>
              <a:rPr lang="en-US" dirty="0"/>
              <a:t>The past should not be judged (and dramatized) in terms of good versus evil; backwardness versus progressiveness; supporters versus opponents of modernism; darkness versus light, heroes and villains </a:t>
            </a:r>
            <a:r>
              <a:rPr lang="en-US" dirty="0">
                <a:sym typeface="Wingdings" panose="05000000000000000000" pitchFamily="2" charset="2"/>
              </a:rPr>
              <a:t> </a:t>
            </a:r>
            <a:r>
              <a:rPr lang="en-US" dirty="0"/>
              <a:t>No black or white, but endless shades of grey.)</a:t>
            </a:r>
          </a:p>
          <a:p>
            <a:pPr marL="0" indent="0">
              <a:buNone/>
            </a:pPr>
            <a:endParaRPr lang="en-US" dirty="0">
              <a:sym typeface="Wingdings" panose="05000000000000000000" pitchFamily="2" charset="2"/>
            </a:endParaRPr>
          </a:p>
          <a:p>
            <a:pPr marL="0" indent="0">
              <a:buNone/>
            </a:pPr>
            <a:r>
              <a:rPr lang="en-US" dirty="0">
                <a:sym typeface="Wingdings" panose="05000000000000000000" pitchFamily="2" charset="2"/>
              </a:rPr>
              <a:t> </a:t>
            </a:r>
            <a:r>
              <a:rPr lang="en-US" b="1" dirty="0">
                <a:sym typeface="Wingdings" panose="05000000000000000000" pitchFamily="2" charset="2"/>
              </a:rPr>
              <a:t>Study, describe and explain the past for the sake of the past, in its own context, instead of using it to legitimate and celebrate particular achievements or endeavors in the present.</a:t>
            </a:r>
            <a:endParaRPr lang="en-US" b="1" dirty="0"/>
          </a:p>
        </p:txBody>
      </p:sp>
    </p:spTree>
    <p:extLst>
      <p:ext uri="{BB962C8B-B14F-4D97-AF65-F5344CB8AC3E}">
        <p14:creationId xmlns:p14="http://schemas.microsoft.com/office/powerpoint/2010/main" val="1080410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1344" y="365126"/>
            <a:ext cx="10402455" cy="59748"/>
          </a:xfrm>
        </p:spPr>
        <p:txBody>
          <a:bodyPr>
            <a:normAutofit fontScale="90000"/>
          </a:bodyPr>
          <a:lstStyle/>
          <a:p>
            <a:r>
              <a:rPr lang="en-US" b="1" dirty="0">
                <a:latin typeface="+mn-lt"/>
              </a:rPr>
              <a:t>			Whig history of science</a:t>
            </a:r>
          </a:p>
        </p:txBody>
      </p:sp>
      <p:sp>
        <p:nvSpPr>
          <p:cNvPr id="3" name="Content Placeholder 2"/>
          <p:cNvSpPr>
            <a:spLocks noGrp="1"/>
          </p:cNvSpPr>
          <p:nvPr>
            <p:ph idx="1"/>
          </p:nvPr>
        </p:nvSpPr>
        <p:spPr>
          <a:xfrm>
            <a:off x="831273" y="720436"/>
            <a:ext cx="10522527" cy="6137564"/>
          </a:xfrm>
        </p:spPr>
        <p:txBody>
          <a:bodyPr>
            <a:normAutofit fontScale="77500" lnSpcReduction="20000"/>
          </a:bodyPr>
          <a:lstStyle/>
          <a:p>
            <a:pPr marL="0" indent="0">
              <a:buNone/>
            </a:pPr>
            <a:r>
              <a:rPr lang="en-US" dirty="0"/>
              <a:t>Ignorance, myth, superstition, religion 	</a:t>
            </a:r>
            <a:r>
              <a:rPr lang="en-US" dirty="0">
                <a:sym typeface="Wingdings" panose="05000000000000000000" pitchFamily="2" charset="2"/>
              </a:rPr>
              <a:t> 	science: true knowledge</a:t>
            </a:r>
          </a:p>
          <a:p>
            <a:pPr marL="3657600" lvl="8" indent="0">
              <a:buNone/>
            </a:pPr>
            <a:r>
              <a:rPr lang="en-US" dirty="0">
                <a:sym typeface="Wingdings" panose="05000000000000000000" pitchFamily="2" charset="2"/>
              </a:rPr>
              <a:t>		</a:t>
            </a:r>
            <a:r>
              <a:rPr lang="en-US" sz="2600" dirty="0">
                <a:sym typeface="Wingdings" panose="05000000000000000000" pitchFamily="2" charset="2"/>
              </a:rPr>
              <a:t>progress</a:t>
            </a:r>
          </a:p>
          <a:p>
            <a:pPr marL="3657600" lvl="8" indent="0">
              <a:buNone/>
            </a:pPr>
            <a:endParaRPr lang="en-US" dirty="0">
              <a:sym typeface="Wingdings" panose="05000000000000000000" pitchFamily="2" charset="2"/>
            </a:endParaRPr>
          </a:p>
          <a:p>
            <a:pPr marL="0" indent="0">
              <a:buNone/>
            </a:pPr>
            <a:r>
              <a:rPr lang="en-US" dirty="0">
                <a:sym typeface="Wingdings" panose="05000000000000000000" pitchFamily="2" charset="2"/>
              </a:rPr>
              <a:t>Irrational and subjective non-science 	 	rational, objective and 									useful knowledge</a:t>
            </a:r>
          </a:p>
          <a:p>
            <a:pPr marL="0" indent="0">
              <a:buNone/>
            </a:pPr>
            <a:r>
              <a:rPr lang="en-US" dirty="0">
                <a:sym typeface="Wingdings" panose="05000000000000000000" pitchFamily="2" charset="2"/>
              </a:rPr>
              <a:t>Based on tradition, faith, ideology 	 	based on solid scientific 								method and verification  </a:t>
            </a:r>
          </a:p>
          <a:p>
            <a:pPr marL="0" indent="0">
              <a:buNone/>
            </a:pPr>
            <a:endParaRPr lang="en-US" dirty="0">
              <a:sym typeface="Wingdings" panose="05000000000000000000" pitchFamily="2" charset="2"/>
            </a:endParaRPr>
          </a:p>
          <a:p>
            <a:pPr marL="0" indent="0">
              <a:buNone/>
            </a:pPr>
            <a:r>
              <a:rPr lang="en-US" dirty="0">
                <a:sym typeface="Wingdings" panose="05000000000000000000" pitchFamily="2" charset="2"/>
              </a:rPr>
              <a:t>Basic assumption of Whig-history of science: there is only one correct and objective way to understand the world (the scientific method) and scientific truth is timeless and autonomous (ideal of pure science), apart from culture, ideology and society  therefore knowledge in the past can be judged according to the same standards as knowledge in the present.</a:t>
            </a:r>
          </a:p>
          <a:p>
            <a:pPr marL="0" indent="0">
              <a:buNone/>
            </a:pPr>
            <a:endParaRPr lang="en-US" dirty="0">
              <a:sym typeface="Wingdings" panose="05000000000000000000" pitchFamily="2" charset="2"/>
            </a:endParaRPr>
          </a:p>
          <a:p>
            <a:pPr marL="0" indent="0">
              <a:buNone/>
            </a:pPr>
            <a:endParaRPr lang="en-US" dirty="0">
              <a:sym typeface="Wingdings" panose="05000000000000000000" pitchFamily="2" charset="2"/>
            </a:endParaRPr>
          </a:p>
          <a:p>
            <a:pPr marL="0" indent="0">
              <a:buNone/>
            </a:pPr>
            <a:endParaRPr lang="en-US" dirty="0">
              <a:sym typeface="Wingdings" panose="05000000000000000000" pitchFamily="2" charset="2"/>
            </a:endParaRPr>
          </a:p>
          <a:p>
            <a:pPr marL="0" indent="0">
              <a:buNone/>
            </a:pPr>
            <a:r>
              <a:rPr lang="en-US" dirty="0">
                <a:sym typeface="Wingdings" panose="05000000000000000000" pitchFamily="2" charset="2"/>
              </a:rPr>
              <a:t>What is considered as ‘scientific’ facts and knowledge may change in history: scientific knowledge is not mirroring reality as it really is but it is based on a framework (</a:t>
            </a:r>
            <a:r>
              <a:rPr lang="en-US" i="1" dirty="0">
                <a:sym typeface="Wingdings" panose="05000000000000000000" pitchFamily="2" charset="2"/>
              </a:rPr>
              <a:t>paradigms</a:t>
            </a:r>
            <a:r>
              <a:rPr lang="en-US" dirty="0">
                <a:sym typeface="Wingdings" panose="05000000000000000000" pitchFamily="2" charset="2"/>
              </a:rPr>
              <a:t> (Thomas Kuhn)) of presuppositions, definitions, hypotheses, postulates, theories, which are shared by scientists but which may change or replaced by others and which are related to specific contexts.   </a:t>
            </a:r>
            <a:endParaRPr lang="en-US" dirty="0"/>
          </a:p>
        </p:txBody>
      </p:sp>
      <p:sp>
        <p:nvSpPr>
          <p:cNvPr id="4" name="Up-Down Arrow 3"/>
          <p:cNvSpPr/>
          <p:nvPr/>
        </p:nvSpPr>
        <p:spPr>
          <a:xfrm>
            <a:off x="5486398" y="4202546"/>
            <a:ext cx="484632" cy="121615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997504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214</TotalTime>
  <Words>675</Words>
  <Application>Microsoft Office PowerPoint</Application>
  <PresentationFormat>Widescreen</PresentationFormat>
  <Paragraphs>37</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Wingdings</vt:lpstr>
      <vt:lpstr>Office Theme</vt:lpstr>
      <vt:lpstr>Whig History</vt:lpstr>
      <vt:lpstr>Butterfield, H.  (1931). The Whig Interpretation of history.  G Bell and Sons.</vt:lpstr>
      <vt:lpstr>  Whig political history</vt:lpstr>
      <vt:lpstr> Butterfield: Whig historiography is deeply flawed and misleading, it is presentist and teleological: </vt:lpstr>
      <vt:lpstr>   Whig history of science</vt:lpstr>
    </vt:vector>
  </TitlesOfParts>
  <Company>Maasrticht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Whig History</dc:title>
  <dc:creator>Oosterhuis, Harry (HISTORY)</dc:creator>
  <cp:lastModifiedBy>Oosterhuis, Harry (HISTORY)</cp:lastModifiedBy>
  <cp:revision>23</cp:revision>
  <dcterms:created xsi:type="dcterms:W3CDTF">2022-11-06T13:11:49Z</dcterms:created>
  <dcterms:modified xsi:type="dcterms:W3CDTF">2024-12-29T21:38:54Z</dcterms:modified>
</cp:coreProperties>
</file>